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</p:sldMasterIdLst>
  <p:notesMasterIdLst>
    <p:notesMasterId r:id="rId21"/>
  </p:notesMasterIdLst>
  <p:sldIdLst>
    <p:sldId id="264" r:id="rId10"/>
    <p:sldId id="256" r:id="rId11"/>
    <p:sldId id="257" r:id="rId12"/>
    <p:sldId id="263" r:id="rId13"/>
    <p:sldId id="258" r:id="rId14"/>
    <p:sldId id="259" r:id="rId15"/>
    <p:sldId id="260" r:id="rId16"/>
    <p:sldId id="265" r:id="rId17"/>
    <p:sldId id="266" r:id="rId18"/>
    <p:sldId id="261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2BC035-3C11-4FED-B9D4-C0366EB3CD89}">
          <p14:sldIdLst>
            <p14:sldId id="264"/>
            <p14:sldId id="256"/>
            <p14:sldId id="257"/>
            <p14:sldId id="263"/>
            <p14:sldId id="258"/>
            <p14:sldId id="259"/>
            <p14:sldId id="260"/>
            <p14:sldId id="265"/>
            <p14:sldId id="266"/>
            <p14:sldId id="261"/>
            <p14:sldId id="262"/>
          </p14:sldIdLst>
        </p14:section>
        <p14:section name="Раздел без заголовка" id="{D2C33B9C-CE27-4493-AE8F-A09A52465DA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40202" autoAdjust="0"/>
  </p:normalViewPr>
  <p:slideViewPr>
    <p:cSldViewPr>
      <p:cViewPr>
        <p:scale>
          <a:sx n="100" d="100"/>
          <a:sy n="100" d="100"/>
        </p:scale>
        <p:origin x="24" y="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F301A-62A5-49BE-9CC2-EF8CEDF4C515}" type="doc">
      <dgm:prSet loTypeId="urn:microsoft.com/office/officeart/2009/3/layout/Phased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3A3010-8E19-49E2-9487-FC48D396A60B}">
      <dgm:prSet/>
      <dgm:spPr/>
      <dgm:t>
        <a:bodyPr/>
        <a:lstStyle/>
        <a:p>
          <a:pPr rtl="0"/>
          <a:endParaRPr lang="ru-RU" dirty="0"/>
        </a:p>
      </dgm:t>
    </dgm:pt>
    <dgm:pt modelId="{500734A7-08C8-4F0D-9362-78E19FB14106}" type="parTrans" cxnId="{328F1B7B-22E2-409A-941E-D37F5EECE2CA}">
      <dgm:prSet/>
      <dgm:spPr/>
      <dgm:t>
        <a:bodyPr/>
        <a:lstStyle/>
        <a:p>
          <a:endParaRPr lang="ru-RU"/>
        </a:p>
      </dgm:t>
    </dgm:pt>
    <dgm:pt modelId="{CDB70F74-CE18-46E5-99A0-5AFEAF844A46}" type="sibTrans" cxnId="{328F1B7B-22E2-409A-941E-D37F5EECE2CA}">
      <dgm:prSet/>
      <dgm:spPr/>
      <dgm:t>
        <a:bodyPr/>
        <a:lstStyle/>
        <a:p>
          <a:endParaRPr lang="ru-RU"/>
        </a:p>
      </dgm:t>
    </dgm:pt>
    <dgm:pt modelId="{4FE6E278-64D8-4E65-94F0-B06E8B7AB1E0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6000" b="0" baseline="0" dirty="0" smtClean="0"/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6000" b="0" baseline="0" dirty="0" smtClean="0"/>
            <a:t>ПРЫСЛОЎЕ: </a:t>
          </a:r>
          <a:br>
            <a:rPr lang="ru-RU" sz="6000" b="0" baseline="0" dirty="0" smtClean="0"/>
          </a:br>
          <a:endParaRPr lang="ru-RU" sz="6000" dirty="0"/>
        </a:p>
      </dgm:t>
    </dgm:pt>
    <dgm:pt modelId="{81B3E36E-6019-426C-8629-E9F667D20F23}" type="parTrans" cxnId="{61C793D3-AC6D-449D-AB14-4F38B3C97175}">
      <dgm:prSet/>
      <dgm:spPr/>
      <dgm:t>
        <a:bodyPr/>
        <a:lstStyle/>
        <a:p>
          <a:endParaRPr lang="ru-RU"/>
        </a:p>
      </dgm:t>
    </dgm:pt>
    <dgm:pt modelId="{E9B0ED51-0547-4853-A396-F37FFB298D20}" type="sibTrans" cxnId="{61C793D3-AC6D-449D-AB14-4F38B3C97175}">
      <dgm:prSet/>
      <dgm:spPr/>
      <dgm:t>
        <a:bodyPr/>
        <a:lstStyle/>
        <a:p>
          <a:endParaRPr lang="ru-RU"/>
        </a:p>
      </dgm:t>
    </dgm:pt>
    <dgm:pt modelId="{49288FDB-84FA-44D1-B6BE-B562D8778B9F}" type="pres">
      <dgm:prSet presAssocID="{341F301A-62A5-49BE-9CC2-EF8CEDF4C515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F93CFAC-2D2E-4896-AD14-DBFE038B1826}" type="pres">
      <dgm:prSet presAssocID="{341F301A-62A5-49BE-9CC2-EF8CEDF4C515}" presName="middleComposite" presStyleCnt="0"/>
      <dgm:spPr/>
    </dgm:pt>
    <dgm:pt modelId="{AFB1A25A-9DF6-4A58-ADA3-E84A81CF4CFF}" type="pres">
      <dgm:prSet presAssocID="{341F301A-62A5-49BE-9CC2-EF8CEDF4C515}" presName="leftComposite" presStyleCnt="0"/>
      <dgm:spPr/>
    </dgm:pt>
    <dgm:pt modelId="{8A562A3E-C987-4B33-AB9D-9EA8E283E178}" type="pres">
      <dgm:prSet presAssocID="{4FE6E278-64D8-4E65-94F0-B06E8B7AB1E0}" presName="childText1_1" presStyleLbl="vennNode1" presStyleIdx="0" presStyleCnt="3" custScaleX="933487" custScaleY="216174" custLinFactNeighborX="25441" custLinFactNeighborY="154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867A4B5-CC86-459A-AE30-FA34C73B0FC0}" type="pres">
      <dgm:prSet presAssocID="{4FE6E278-64D8-4E65-94F0-B06E8B7AB1E0}" presName="ellipse1" presStyleLbl="vennNode1" presStyleIdx="1" presStyleCnt="3" custLinFactX="-100000" custLinFactNeighborX="-160291" custLinFactNeighborY="11348"/>
      <dgm:spPr/>
    </dgm:pt>
    <dgm:pt modelId="{945F6A17-CDD0-42D2-99A3-9A0395B89A59}" type="pres">
      <dgm:prSet presAssocID="{4FE6E278-64D8-4E65-94F0-B06E8B7AB1E0}" presName="ellipse2" presStyleLbl="vennNode1" presStyleIdx="2" presStyleCnt="3" custLinFactX="129016" custLinFactY="-91732" custLinFactNeighborX="200000" custLinFactNeighborY="-100000"/>
      <dgm:spPr/>
    </dgm:pt>
    <dgm:pt modelId="{FC116F06-3CC2-49EA-9F3F-A000CAD12C6C}" type="pres">
      <dgm:prSet presAssocID="{341F301A-62A5-49BE-9CC2-EF8CEDF4C515}" presName="parentText1" presStyleLbl="revTx" presStyleIdx="0" presStyleCnt="1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8F1B7B-22E2-409A-941E-D37F5EECE2CA}" srcId="{341F301A-62A5-49BE-9CC2-EF8CEDF4C515}" destId="{623A3010-8E19-49E2-9487-FC48D396A60B}" srcOrd="0" destOrd="0" parTransId="{500734A7-08C8-4F0D-9362-78E19FB14106}" sibTransId="{CDB70F74-CE18-46E5-99A0-5AFEAF844A46}"/>
    <dgm:cxn modelId="{8EE6633C-9CAD-44EF-B346-64EDCC534D13}" type="presOf" srcId="{4FE6E278-64D8-4E65-94F0-B06E8B7AB1E0}" destId="{8A562A3E-C987-4B33-AB9D-9EA8E283E178}" srcOrd="0" destOrd="0" presId="urn:microsoft.com/office/officeart/2009/3/layout/PhasedProcess"/>
    <dgm:cxn modelId="{673783A8-ECDB-4A02-BBD8-D8F6DC6309B0}" type="presOf" srcId="{341F301A-62A5-49BE-9CC2-EF8CEDF4C515}" destId="{49288FDB-84FA-44D1-B6BE-B562D8778B9F}" srcOrd="0" destOrd="0" presId="urn:microsoft.com/office/officeart/2009/3/layout/PhasedProcess"/>
    <dgm:cxn modelId="{61C793D3-AC6D-449D-AB14-4F38B3C97175}" srcId="{623A3010-8E19-49E2-9487-FC48D396A60B}" destId="{4FE6E278-64D8-4E65-94F0-B06E8B7AB1E0}" srcOrd="0" destOrd="0" parTransId="{81B3E36E-6019-426C-8629-E9F667D20F23}" sibTransId="{E9B0ED51-0547-4853-A396-F37FFB298D20}"/>
    <dgm:cxn modelId="{AEBC0335-6441-4166-BE52-34461BB43569}" type="presOf" srcId="{623A3010-8E19-49E2-9487-FC48D396A60B}" destId="{FC116F06-3CC2-49EA-9F3F-A000CAD12C6C}" srcOrd="0" destOrd="0" presId="urn:microsoft.com/office/officeart/2009/3/layout/PhasedProcess"/>
    <dgm:cxn modelId="{7EA15321-A194-4B17-84D3-4FFD536CC012}" type="presParOf" srcId="{49288FDB-84FA-44D1-B6BE-B562D8778B9F}" destId="{FF93CFAC-2D2E-4896-AD14-DBFE038B1826}" srcOrd="0" destOrd="0" presId="urn:microsoft.com/office/officeart/2009/3/layout/PhasedProcess"/>
    <dgm:cxn modelId="{55EBFC49-5766-478D-9915-410E457216F7}" type="presParOf" srcId="{49288FDB-84FA-44D1-B6BE-B562D8778B9F}" destId="{AFB1A25A-9DF6-4A58-ADA3-E84A81CF4CFF}" srcOrd="1" destOrd="0" presId="urn:microsoft.com/office/officeart/2009/3/layout/PhasedProcess"/>
    <dgm:cxn modelId="{08D1811B-AE4D-4FF7-96C9-B1584A89BE9B}" type="presParOf" srcId="{AFB1A25A-9DF6-4A58-ADA3-E84A81CF4CFF}" destId="{8A562A3E-C987-4B33-AB9D-9EA8E283E178}" srcOrd="0" destOrd="0" presId="urn:microsoft.com/office/officeart/2009/3/layout/PhasedProcess"/>
    <dgm:cxn modelId="{8473B304-9A78-46F1-929E-27B02D381BDB}" type="presParOf" srcId="{AFB1A25A-9DF6-4A58-ADA3-E84A81CF4CFF}" destId="{D867A4B5-CC86-459A-AE30-FA34C73B0FC0}" srcOrd="1" destOrd="0" presId="urn:microsoft.com/office/officeart/2009/3/layout/PhasedProcess"/>
    <dgm:cxn modelId="{D01E5FA5-0479-4728-80C3-0FD731134CCB}" type="presParOf" srcId="{AFB1A25A-9DF6-4A58-ADA3-E84A81CF4CFF}" destId="{945F6A17-CDD0-42D2-99A3-9A0395B89A59}" srcOrd="2" destOrd="0" presId="urn:microsoft.com/office/officeart/2009/3/layout/PhasedProcess"/>
    <dgm:cxn modelId="{484EAAB0-1A21-44AB-B33E-38ECAA5D2118}" type="presParOf" srcId="{49288FDB-84FA-44D1-B6BE-B562D8778B9F}" destId="{FC116F06-3CC2-49EA-9F3F-A000CAD12C6C}" srcOrd="2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62A3E-C987-4B33-AB9D-9EA8E283E178}">
      <dsp:nvSpPr>
        <dsp:cNvPr id="0" name=""/>
        <dsp:cNvSpPr/>
      </dsp:nvSpPr>
      <dsp:spPr>
        <a:xfrm>
          <a:off x="3" y="-21126"/>
          <a:ext cx="8305796" cy="192326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alpha val="50000"/>
                <a:hueOff val="0"/>
                <a:satOff val="0"/>
                <a:lumOff val="0"/>
                <a:alphaOff val="0"/>
                <a:shade val="40000"/>
              </a:schemeClr>
              <a:schemeClr val="accent1">
                <a:alpha val="5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6000" b="0" kern="1200" baseline="0" dirty="0" smtClean="0"/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6000" b="0" kern="1200" baseline="0" dirty="0" smtClean="0"/>
            <a:t>ПРЫСЛОЎЕ: </a:t>
          </a:r>
          <a:br>
            <a:rPr lang="ru-RU" sz="6000" b="0" kern="1200" baseline="0" dirty="0" smtClean="0"/>
          </a:br>
          <a:endParaRPr lang="ru-RU" sz="6000" kern="1200" dirty="0"/>
        </a:p>
      </dsp:txBody>
      <dsp:txXfrm>
        <a:off x="1216359" y="260529"/>
        <a:ext cx="5873084" cy="1359954"/>
      </dsp:txXfrm>
    </dsp:sp>
    <dsp:sp modelId="{D867A4B5-CC86-459A-AE30-FA34C73B0FC0}">
      <dsp:nvSpPr>
        <dsp:cNvPr id="0" name=""/>
        <dsp:cNvSpPr/>
      </dsp:nvSpPr>
      <dsp:spPr>
        <a:xfrm>
          <a:off x="2242591" y="1275357"/>
          <a:ext cx="436923" cy="43687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alpha val="50000"/>
                <a:hueOff val="0"/>
                <a:satOff val="0"/>
                <a:lumOff val="0"/>
                <a:alphaOff val="0"/>
                <a:shade val="40000"/>
              </a:schemeClr>
              <a:schemeClr val="accent1">
                <a:alpha val="5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45F6A17-CDD0-42D2-99A3-9A0395B89A59}">
      <dsp:nvSpPr>
        <dsp:cNvPr id="0" name=""/>
        <dsp:cNvSpPr/>
      </dsp:nvSpPr>
      <dsp:spPr>
        <a:xfrm>
          <a:off x="5482953" y="195237"/>
          <a:ext cx="254151" cy="25421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alpha val="50000"/>
                <a:hueOff val="0"/>
                <a:satOff val="0"/>
                <a:lumOff val="0"/>
                <a:alphaOff val="0"/>
                <a:shade val="40000"/>
              </a:schemeClr>
              <a:schemeClr val="accent1">
                <a:alpha val="5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FC116F06-3CC2-49EA-9F3F-A000CAD12C6C}">
      <dsp:nvSpPr>
        <dsp:cNvPr id="0" name=""/>
        <dsp:cNvSpPr/>
      </dsp:nvSpPr>
      <dsp:spPr>
        <a:xfrm>
          <a:off x="3380404" y="1598223"/>
          <a:ext cx="1544990" cy="359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380404" y="1598223"/>
        <a:ext cx="1544990" cy="359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03550-516C-4809-B57B-34FFCB3B25B1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C8DAE-2C33-4540-8E53-439F7DA086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3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46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95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Пішуцца ў </a:t>
            </a:r>
            <a:r>
              <a:rPr lang="be-BY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тры</a:t>
            </a:r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словы: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дзень пры дні</a:t>
            </a:r>
            <a:r>
              <a:rPr lang="be-BY" sz="1200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нага ў нагу</a:t>
            </a:r>
            <a:r>
              <a:rPr lang="be-BY" sz="1200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слова за слова</a:t>
            </a:r>
            <a:endParaRPr lang="ru-RU" sz="1200" kern="1200" dirty="0" smtClean="0">
              <a:solidFill>
                <a:srgbClr val="00B05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Пішуцца ў </a:t>
            </a:r>
            <a:r>
              <a:rPr lang="be-BY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чатыры </a:t>
            </a:r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словы: 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з часу на час</a:t>
            </a:r>
            <a:endParaRPr lang="ru-RU" sz="1200" kern="1200" dirty="0" smtClean="0">
              <a:solidFill>
                <a:srgbClr val="00B050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41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9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59216" cy="5726448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</a:pP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Прэзентацыя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 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беларускай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мове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 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тэме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Прыслоўе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36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слухачоў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падрыхтоўчага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6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аддзялення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падрыхтоўчых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курсаў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абітурыентаў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Складальнік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дацэнт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Чайкова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С.В.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-7590"/>
            <a:ext cx="7858180" cy="11669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err="1" smtClean="0">
                <a:solidFill>
                  <a:srgbClr val="C00000"/>
                </a:solidFill>
              </a:rPr>
              <a:t>Слоўнік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правапісу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прыслоўяў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і </a:t>
            </a:r>
            <a:r>
              <a:rPr lang="ru-RU" sz="2400" b="1" dirty="0" err="1" smtClean="0">
                <a:solidFill>
                  <a:srgbClr val="C00000"/>
                </a:solidFill>
              </a:rPr>
              <a:t>блізкіх</a:t>
            </a:r>
            <a:r>
              <a:rPr lang="ru-RU" sz="2400" b="1" dirty="0" smtClean="0">
                <a:solidFill>
                  <a:srgbClr val="C00000"/>
                </a:solidFill>
              </a:rPr>
              <a:t> да </a:t>
            </a:r>
            <a:r>
              <a:rPr lang="ru-RU" sz="2400" b="1" dirty="0" err="1" smtClean="0">
                <a:solidFill>
                  <a:srgbClr val="C00000"/>
                </a:solidFill>
              </a:rPr>
              <a:t>іх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спалучэнняў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09144"/>
              </p:ext>
            </p:extLst>
          </p:nvPr>
        </p:nvGraphicFramePr>
        <p:xfrm>
          <a:off x="251520" y="2052216"/>
          <a:ext cx="7848873" cy="10425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551"/>
                <a:gridCol w="1292551"/>
                <a:gridCol w="1292551"/>
                <a:gridCol w="1292551"/>
                <a:gridCol w="1292551"/>
                <a:gridCol w="1386118"/>
              </a:tblGrid>
              <a:tr h="0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b="1" i="1" dirty="0" smtClean="0">
                          <a:effectLst/>
                          <a:latin typeface="Times New Roman"/>
                          <a:ea typeface="MS Mincho"/>
                        </a:rPr>
                        <a:t>РАЗАМ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29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Абáпал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апоўдні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 smtClean="0">
                          <a:effectLst/>
                          <a:latin typeface="Times New Roman"/>
                          <a:ea typeface="MS Mincho"/>
                        </a:rPr>
                        <a:t>апоўначы</a:t>
                      </a: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Бесперастанку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беспамылкова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безупынна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бязмала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бясконца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Ваўсю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вокамгненна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Галаруч</a:t>
                      </a:r>
                      <a:r>
                        <a:rPr lang="be-BY" sz="1100" u="sng" dirty="0" smtClean="0">
                          <a:effectLst/>
                          <a:latin typeface="Times New Roman"/>
                          <a:ea typeface="MS Mincho"/>
                        </a:rPr>
                        <a:t> </a:t>
                      </a: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(разм.)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галаслоўна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гэтаксама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Заадно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задарам (а)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задоўга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зажыва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залетась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замала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замнога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замужам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запанібрата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заўчора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затым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зацемна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збольшага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звечара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зводдаль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звонку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звысоку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здаўна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здаўных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ззаду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здалёк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злёгку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знадворку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знізу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знячэўку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знянацку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змалку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змоладу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зранку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зроду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зрэдку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зусім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Даволі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дагэтуль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дадому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данізу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даспадобы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дахаты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дашчэнту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Кандзібоберам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(хадзіць кандзібоберам)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Леваруч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Мімаволі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мімавольна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мімаездам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мімалётам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мімалётна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мімаходам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мімаходзь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Наабапал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наадварот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наадрэз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наапашкі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наверх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наверсе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навечна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навідавоку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навобмацак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наводшыбе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навакόл (навόкал)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навылет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навыперадкі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нагбом (разм.)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наглуха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надвячоркам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надосвітку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надоўга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надыспадам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назаўтра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назаўсёды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назаўжды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назло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назусім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наколькі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накрыж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налева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намала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намнога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наніз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наогул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напавал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напавер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напаверх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напагатове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напавал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напаказ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напалавіну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напалову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напапалам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напаўафіцыйна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напаўафіцыяльна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напаўголаса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напаўдарозе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напаўпаварота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напаўсілы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напаўсур’ёзна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наперад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наперадзе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наперакор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наперарэз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наперасменку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напоперак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напотым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направа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напракат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напрыклад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напрасткі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напрост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напярэдадні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напярэймы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напралом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нарасхват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нараспеў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нараспашку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нарасхліст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нарόсхрыст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насілу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наскрозь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насмелую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настолькі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насторч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насцеж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насупраць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насустрач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насустрэчу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наўздалую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наўдачу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наўзамен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наўзбоч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наўздагад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наўздагон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наўздзіў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наўздоўж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наўкол(а)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наўкос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наўзрыд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наўпрост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наўскос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наўме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наўрад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наўскасяк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наўскач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наўскід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наўсцяж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наўцёк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наўцёкі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наўцекача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нашмат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нашто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НЕзнарок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неўдагад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неўзабаве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неўпапад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неўпрыкмет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неўспадзеў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няўцям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неўзабаве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неўзаметку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неўзабаве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неўзаметку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неўпапад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неўправарот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неўпрыкмет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нехаця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неяк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Ніадкуль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нідзе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нізавошта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нізашто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ніколі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ніколькі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нішто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ніякавата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ніяк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Паасобку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паблізу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павек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падвечар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падоўгу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падрад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падчас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пазалетась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пазаўчора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пакрысе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паняволі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паперад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папраўдзе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паслязаўтра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Сослепу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спадылба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спакон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спачатку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спрадвеку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спярша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своечасова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своеасабліва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скраю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Таксама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тамсама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Увачавідкі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убок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уваччу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уверх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уверсе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увечар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увечары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увосень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уброд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углыб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уголас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угрунь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удзень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удвайне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удажкі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удоўж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удубальт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узад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узадзе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узімку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улад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улева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улёт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уніз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упачатку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уперад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уперадзе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уперамежку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уперамешку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упершыню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уплаў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упокат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упоперак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управа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упрысядкі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упрытык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уплаў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упокат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употай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упустую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уразброд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уразнабой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уранку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уранні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урассыпную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урэшце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услед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усляпую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усур’ёз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усутыч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ушчыльную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ушчэнт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Штодзень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штомесяц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штолета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штоночы штораз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штотыдня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штохвілінна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Якраз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u="none" strike="noStrike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u="sng" dirty="0" smtClean="0">
                          <a:effectLst/>
                          <a:latin typeface="Times New Roman"/>
                          <a:ea typeface="MS Mincho"/>
                        </a:rPr>
                        <a:t>УТВОРАНЫЯ</a:t>
                      </a:r>
                      <a:r>
                        <a:rPr lang="be-BY" sz="1100" b="1" u="sng" dirty="0">
                          <a:effectLst/>
                          <a:latin typeface="Times New Roman"/>
                          <a:ea typeface="MS Mincho"/>
                        </a:rPr>
                        <a:t>: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b="1" i="1" dirty="0">
                          <a:effectLst/>
                          <a:latin typeface="Times New Roman"/>
                          <a:ea typeface="MS Mincho"/>
                        </a:rPr>
                        <a:t>ад лічэбнікаў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удвая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удваіх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удвух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удзвюх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надвое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натрое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утрая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утраіх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утройчы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утрох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натрое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усемярых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учатырох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r>
                        <a:rPr lang="be-BY" sz="1100" b="1" i="1" dirty="0" smtClean="0">
                          <a:effectLst/>
                          <a:latin typeface="Times New Roman"/>
                          <a:ea typeface="MS Mincho"/>
                        </a:rPr>
                        <a:t>ад </a:t>
                      </a:r>
                      <a:r>
                        <a:rPr lang="be-BY" sz="1100" b="1" i="1" dirty="0">
                          <a:effectLst/>
                          <a:latin typeface="Times New Roman"/>
                          <a:ea typeface="MS Mincho"/>
                        </a:rPr>
                        <a:t>кароткіх форм прыметнікаў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дабяла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дасуха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дасыта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дацемна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дачырвана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дачыста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змалку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змоладу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насуха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папросту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пароўну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паціху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сослепу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2547684"/>
              </p:ext>
            </p:extLst>
          </p:nvPr>
        </p:nvGraphicFramePr>
        <p:xfrm>
          <a:off x="451595" y="980728"/>
          <a:ext cx="8440885" cy="504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53546"/>
                <a:gridCol w="4887339"/>
              </a:tblGrid>
              <a:tr h="2520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effectLst/>
                        </a:rPr>
                        <a:t>Разам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effectLst/>
                        </a:rPr>
                        <a:t>Асобна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88532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68580" algn="l"/>
                          <a:tab pos="146050" algn="l"/>
                        </a:tabLst>
                      </a:pPr>
                      <a:r>
                        <a:rPr lang="be-BY" sz="1400" dirty="0">
                          <a:effectLst/>
                        </a:rPr>
                        <a:t>калі прыслоўе без </a:t>
                      </a:r>
                      <a:r>
                        <a:rPr lang="be-BY" sz="1400" b="1" i="1" dirty="0">
                          <a:effectLst/>
                        </a:rPr>
                        <a:t>не-</a:t>
                      </a:r>
                      <a:r>
                        <a:rPr lang="be-BY" sz="1400" dirty="0">
                          <a:effectLst/>
                        </a:rPr>
                        <a:t> (</a:t>
                      </a:r>
                      <a:r>
                        <a:rPr lang="be-BY" sz="1400" b="1" i="1" dirty="0">
                          <a:effectLst/>
                        </a:rPr>
                        <a:t>ня-</a:t>
                      </a:r>
                      <a:r>
                        <a:rPr lang="be-BY" sz="1400" dirty="0">
                          <a:effectLst/>
                        </a:rPr>
                        <a:t>) не ўжываецца: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неабходна, нельга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68580" algn="l"/>
                          <a:tab pos="1460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68580" algn="l"/>
                          <a:tab pos="146050" algn="l"/>
                        </a:tabLst>
                      </a:pPr>
                      <a:r>
                        <a:rPr lang="be-BY" sz="1400" dirty="0">
                          <a:effectLst/>
                        </a:rPr>
                        <a:t>калі </a:t>
                      </a:r>
                      <a:r>
                        <a:rPr lang="be-BY" sz="1400" b="1" i="1" dirty="0">
                          <a:effectLst/>
                        </a:rPr>
                        <a:t>не-</a:t>
                      </a:r>
                      <a:r>
                        <a:rPr lang="be-BY" sz="1400" dirty="0">
                          <a:effectLst/>
                        </a:rPr>
                        <a:t>(</a:t>
                      </a:r>
                      <a:r>
                        <a:rPr lang="be-BY" sz="1400" b="1" i="1" dirty="0">
                          <a:effectLst/>
                        </a:rPr>
                        <a:t>ня</a:t>
                      </a:r>
                      <a:r>
                        <a:rPr lang="be-BY" sz="1400" dirty="0">
                          <a:effectLst/>
                        </a:rPr>
                        <a:t>-</a:t>
                      </a:r>
                      <a:r>
                        <a:rPr lang="be-BY" sz="1400" i="0" dirty="0">
                          <a:effectLst/>
                        </a:rPr>
                        <a:t>)</a:t>
                      </a:r>
                      <a:r>
                        <a:rPr lang="be-BY" sz="1400" dirty="0">
                          <a:effectLst/>
                        </a:rPr>
                        <a:t> надае прыслоўям значэнне, процілеглае таму, што маюць цэлыя словы без гэтай прыстаўкі: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нямного (мала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);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68580" algn="l"/>
                          <a:tab pos="1460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6050" algn="l"/>
                        </a:tabLst>
                      </a:pPr>
                      <a:r>
                        <a:rPr lang="be-BY" sz="1400" dirty="0">
                          <a:effectLst/>
                        </a:rPr>
                        <a:t>з прыслоўямі, пры якіх ужываюцца паясняльныя словы са значэннем ступені якасці: </a:t>
                      </a:r>
                      <a:r>
                        <a:rPr lang="be-BY" sz="1400" b="1" i="1" dirty="0">
                          <a:effectLst/>
                        </a:rPr>
                        <a:t>вельмі, выключна, у вышэйшай ступені, надзвычай, зусім, амаль, часткова, цалкам, поўнасцю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вельмі нялегка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60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6050" algn="l"/>
                        </a:tabLst>
                      </a:pPr>
                      <a:r>
                        <a:rPr lang="be-BY" sz="1400" dirty="0">
                          <a:effectLst/>
                        </a:rPr>
                        <a:t>з няпэўнымі прыслоўямі, калі на </a:t>
                      </a:r>
                      <a:r>
                        <a:rPr lang="be-BY" sz="1400" b="1" i="1" dirty="0">
                          <a:effectLst/>
                        </a:rPr>
                        <a:t>не-</a:t>
                      </a:r>
                      <a:r>
                        <a:rPr lang="be-BY" sz="1400" dirty="0">
                          <a:effectLst/>
                        </a:rPr>
                        <a:t> прыпадае націск: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нехта, недзе, некуды, некалі</a:t>
                      </a:r>
                      <a:r>
                        <a:rPr lang="be-BY" sz="1400" i="0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60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1400" dirty="0">
                          <a:effectLst/>
                        </a:rPr>
                        <a:t> у прыслоўях: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нехаця, нельга 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400" dirty="0">
                          <a:effectLst/>
                        </a:rPr>
                        <a:t>з прыслоўямі, калі пры іх ёсць або падразумяваецца супрацьпастаўленне: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 блізка, а далёка </a:t>
                      </a:r>
                      <a:r>
                        <a:rPr lang="be-BY" sz="1400" dirty="0">
                          <a:solidFill>
                            <a:srgbClr val="FFC000"/>
                          </a:solidFill>
                          <a:effectLst/>
                        </a:rPr>
                        <a:t>(павінны быць </a:t>
                      </a:r>
                      <a:r>
                        <a:rPr lang="be-BY" sz="1400" u="sng" dirty="0">
                          <a:solidFill>
                            <a:srgbClr val="FFC000"/>
                          </a:solidFill>
                          <a:effectLst/>
                        </a:rPr>
                        <a:t>словы-антонімы</a:t>
                      </a:r>
                      <a:r>
                        <a:rPr lang="be-BY" sz="1400" dirty="0" smtClean="0">
                          <a:solidFill>
                            <a:srgbClr val="FFC000"/>
                          </a:solidFill>
                          <a:effectLst/>
                        </a:rPr>
                        <a:t>);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83820" algn="l"/>
                        </a:tabLst>
                      </a:pPr>
                      <a:endParaRPr lang="ru-RU" sz="1400" dirty="0">
                        <a:solidFill>
                          <a:srgbClr val="FFC00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  <a:tab pos="158750" algn="l"/>
                        </a:tabLst>
                      </a:pPr>
                      <a:r>
                        <a:rPr lang="be-BY" sz="1400" dirty="0">
                          <a:effectLst/>
                        </a:rPr>
                        <a:t>са словамі варта, трэба, шкада, супраць, якія выступаюць у ролі выказніка ці аднаго з яго кампанентаў: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для сябра нічога не шкада; не трэба скардзіцца на лёс</a:t>
                      </a:r>
                      <a:r>
                        <a:rPr lang="be-BY" sz="1400" i="0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" algn="l"/>
                          <a:tab pos="1587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  <a:tab pos="158750" algn="l"/>
                        </a:tabLst>
                      </a:pPr>
                      <a:r>
                        <a:rPr lang="be-BY" sz="1400" dirty="0">
                          <a:effectLst/>
                        </a:rPr>
                        <a:t>з формамі вышэйшай ступені параўнання прыслоўяў: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 лепш за іншых</a:t>
                      </a:r>
                      <a:r>
                        <a:rPr lang="be-BY" sz="1400" i="0" dirty="0">
                          <a:solidFill>
                            <a:srgbClr val="0070C0"/>
                          </a:solidFill>
                          <a:effectLst/>
                        </a:rPr>
                        <a:t>; </a:t>
                      </a:r>
                      <a:endParaRPr lang="be-BY" sz="1400" i="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" algn="l"/>
                          <a:tab pos="15875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</a:tabLst>
                      </a:pPr>
                      <a:r>
                        <a:rPr lang="be-BY" sz="1400" dirty="0">
                          <a:effectLst/>
                        </a:rPr>
                        <a:t>у складзе ўзмацняльных адмоўяў: </a:t>
                      </a:r>
                      <a:r>
                        <a:rPr lang="be-BY" sz="1400" b="1" i="1" dirty="0">
                          <a:effectLst/>
                        </a:rPr>
                        <a:t>далёка не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зусім не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нічуць не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ніколькі не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зусім не прынцыпова, ніколькі не холадна, нічуць не страшна</a:t>
                      </a:r>
                      <a:r>
                        <a:rPr lang="be-BY" sz="1400" i="0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" algn="l"/>
                        </a:tabLst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1400" dirty="0">
                          <a:effectLst/>
                        </a:rPr>
                        <a:t>з прыслоўямі пры актуалізацыі адмаўлення: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не туды, не 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там</a:t>
                      </a:r>
                      <a:r>
                        <a:rPr lang="be-BY" sz="1400" i="0" dirty="0" smtClean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</a:tabLst>
                      </a:pPr>
                      <a:r>
                        <a:rPr lang="be-BY" sz="1400" dirty="0">
                          <a:effectLst/>
                        </a:rPr>
                        <a:t>з прыслоўямі, якія заканчваюцца не на -</a:t>
                      </a:r>
                      <a:r>
                        <a:rPr lang="be-BY" sz="1400" b="1" i="1" dirty="0">
                          <a:effectLst/>
                        </a:rPr>
                        <a:t>а</a:t>
                      </a:r>
                      <a:r>
                        <a:rPr lang="be-BY" sz="1400" dirty="0">
                          <a:effectLst/>
                        </a:rPr>
                        <a:t> (яны пішуцца па агульным правілам): 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не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замужам, не 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вельмі.</a:t>
                      </a:r>
                      <a:endParaRPr lang="ru-RU" sz="1400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7584" y="391255"/>
            <a:ext cx="73448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79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38" algn="l"/>
              </a:tabLst>
            </a:pPr>
            <a:r>
              <a:rPr kumimoji="0" lang="be-BY" alt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Правапіс не (ня) з прыслоўямі</a:t>
            </a:r>
            <a:endParaRPr kumimoji="0" lang="be-BY" alt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212976"/>
            <a:ext cx="8305800" cy="2808312"/>
          </a:xfrm>
        </p:spPr>
        <p:txBody>
          <a:bodyPr/>
          <a:lstStyle/>
          <a:p>
            <a:r>
              <a:rPr lang="be-BY" sz="3600" dirty="0"/>
              <a:t>ступені параўнання прыслоўяў;</a:t>
            </a:r>
          </a:p>
          <a:p>
            <a:r>
              <a:rPr lang="be-BY" sz="3600" dirty="0" smtClean="0"/>
              <a:t>сінтаксічная функцыя;</a:t>
            </a:r>
          </a:p>
          <a:p>
            <a:r>
              <a:rPr lang="be-BY" sz="3600" dirty="0" smtClean="0"/>
              <a:t>правапіс не (</a:t>
            </a:r>
            <a:r>
              <a:rPr lang="be-BY" sz="3600" dirty="0" smtClean="0"/>
              <a:t>ня)з </a:t>
            </a:r>
            <a:r>
              <a:rPr lang="be-BY" sz="3600" dirty="0" smtClean="0"/>
              <a:t>прыслоўямі;</a:t>
            </a:r>
            <a:endParaRPr lang="ru-RU" sz="3600" dirty="0" smtClean="0"/>
          </a:p>
          <a:p>
            <a:r>
              <a:rPr lang="ru-RU" sz="3600" dirty="0" err="1" smtClean="0"/>
              <a:t>правапіс</a:t>
            </a:r>
            <a:r>
              <a:rPr lang="ru-RU" sz="3600" dirty="0" smtClean="0"/>
              <a:t> </a:t>
            </a:r>
            <a:r>
              <a:rPr lang="ru-RU" sz="3600" dirty="0" err="1" smtClean="0"/>
              <a:t>прыслоўяў</a:t>
            </a:r>
            <a:r>
              <a:rPr lang="ru-RU" sz="3600" dirty="0" smtClean="0"/>
              <a:t> і </a:t>
            </a:r>
            <a:r>
              <a:rPr lang="ru-RU" sz="3600" dirty="0" err="1" smtClean="0"/>
              <a:t>падобных</a:t>
            </a:r>
            <a:r>
              <a:rPr lang="ru-RU" sz="3600" dirty="0" smtClean="0"/>
              <a:t> да </a:t>
            </a:r>
            <a:r>
              <a:rPr lang="ru-RU" sz="3600" dirty="0" err="1" smtClean="0"/>
              <a:t>іх</a:t>
            </a:r>
            <a:r>
              <a:rPr lang="ru-RU" sz="3600" dirty="0" smtClean="0"/>
              <a:t> </a:t>
            </a:r>
            <a:r>
              <a:rPr lang="ru-RU" sz="3600" dirty="0" err="1" smtClean="0"/>
              <a:t>спалучэнняў</a:t>
            </a:r>
            <a:r>
              <a:rPr lang="ru-RU" sz="3600" dirty="0" smtClean="0"/>
              <a:t> разам</a:t>
            </a:r>
            <a:r>
              <a:rPr lang="ru-RU" sz="3600" dirty="0"/>
              <a:t>, </a:t>
            </a:r>
            <a:r>
              <a:rPr lang="ru-RU" sz="3600" dirty="0" err="1" smtClean="0"/>
              <a:t>асобна</a:t>
            </a:r>
            <a:r>
              <a:rPr lang="ru-RU" sz="3600" dirty="0" smtClean="0"/>
              <a:t> і </a:t>
            </a:r>
          </a:p>
          <a:p>
            <a:r>
              <a:rPr lang="ru-RU" sz="3600" dirty="0" err="1" smtClean="0"/>
              <a:t>праз</a:t>
            </a:r>
            <a:r>
              <a:rPr lang="ru-RU" sz="3600" dirty="0" smtClean="0"/>
              <a:t> </a:t>
            </a:r>
            <a:r>
              <a:rPr lang="ru-RU" sz="3600" dirty="0" err="1"/>
              <a:t>злучок</a:t>
            </a:r>
            <a:r>
              <a:rPr lang="ru-RU" sz="3600" dirty="0"/>
              <a:t>»</a:t>
            </a:r>
            <a:br>
              <a:rPr lang="ru-RU" sz="3600" dirty="0"/>
            </a:br>
            <a:endParaRPr lang="ru-RU" sz="3600" dirty="0"/>
          </a:p>
          <a:p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46721782"/>
              </p:ext>
            </p:extLst>
          </p:nvPr>
        </p:nvGraphicFramePr>
        <p:xfrm>
          <a:off x="539552" y="1052736"/>
          <a:ext cx="8305800" cy="1923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8305800" cy="413840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5" y="332656"/>
            <a:ext cx="8424936" cy="928670"/>
          </a:xfrm>
        </p:spPr>
        <p:txBody>
          <a:bodyPr/>
          <a:lstStyle/>
          <a:p>
            <a:pPr algn="ctr"/>
            <a:r>
              <a:rPr lang="be-BY" b="1" dirty="0" smtClean="0">
                <a:solidFill>
                  <a:srgbClr val="00B0F0"/>
                </a:solidFill>
              </a:rPr>
              <a:t>Ступені параўнання прыслоўяў</a:t>
            </a:r>
            <a:endParaRPr lang="ru-RU" b="1" dirty="0">
              <a:solidFill>
                <a:srgbClr val="00B0F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435264"/>
              </p:ext>
            </p:extLst>
          </p:nvPr>
        </p:nvGraphicFramePr>
        <p:xfrm>
          <a:off x="251520" y="980728"/>
          <a:ext cx="8568952" cy="4896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/>
                <a:gridCol w="2160240"/>
                <a:gridCol w="2016224"/>
                <a:gridCol w="2592288"/>
              </a:tblGrid>
              <a:tr h="39265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ВЫШЭЙШАЯ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НАЙВЫШЭЙШАЯ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4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effectLst/>
                        </a:rPr>
                        <a:t>простая форма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7030A0"/>
                          </a:solidFill>
                          <a:effectLst/>
                        </a:rPr>
                        <a:t>складаная форма 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effectLst/>
                        </a:rPr>
                        <a:t>простая форма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7030A0"/>
                          </a:solidFill>
                          <a:effectLst/>
                        </a:rPr>
                        <a:t>складаная форма 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966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прыслоўе + </a:t>
                      </a:r>
                      <a:endParaRPr lang="be-BY" sz="16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</a:rPr>
                        <a:t>суфіксы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</a:rPr>
                        <a:t>-ей</a:t>
                      </a:r>
                      <a:r>
                        <a:rPr lang="be-BY" sz="1600" dirty="0">
                          <a:effectLst/>
                        </a:rPr>
                        <a:t>/-эй: </a:t>
                      </a:r>
                      <a:endParaRPr lang="be-BY" sz="16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 smtClean="0">
                          <a:solidFill>
                            <a:srgbClr val="FFFF00"/>
                          </a:solidFill>
                          <a:effectLst/>
                        </a:rPr>
                        <a:t>смялей</a:t>
                      </a:r>
                      <a:r>
                        <a:rPr lang="be-BY" sz="1600" b="0" i="1" dirty="0">
                          <a:solidFill>
                            <a:srgbClr val="FFFF00"/>
                          </a:solidFill>
                          <a:effectLst/>
                        </a:rPr>
                        <a:t>, вышэй </a:t>
                      </a:r>
                      <a:endParaRPr lang="ru-RU" sz="1600" b="0" i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больш</a:t>
                      </a:r>
                      <a:r>
                        <a:rPr lang="be-BY" sz="1600" dirty="0">
                          <a:effectLst/>
                        </a:rPr>
                        <a:t>/</a:t>
                      </a: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менш</a:t>
                      </a:r>
                      <a:r>
                        <a:rPr lang="be-BY" sz="1600" dirty="0">
                          <a:effectLst/>
                        </a:rPr>
                        <a:t> + прыслоўе: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больш якасна 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менш важна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</a:rPr>
                        <a:t>прыстаўка </a:t>
                      </a:r>
                      <a:r>
                        <a:rPr lang="be-BY" sz="1600" b="1" i="0" dirty="0" smtClean="0">
                          <a:solidFill>
                            <a:srgbClr val="C00000"/>
                          </a:solidFill>
                          <a:effectLst/>
                        </a:rPr>
                        <a:t>най-</a:t>
                      </a:r>
                      <a:r>
                        <a:rPr lang="be-BY" sz="1600" dirty="0" smtClean="0">
                          <a:effectLst/>
                        </a:rPr>
                        <a:t> </a:t>
                      </a:r>
                      <a:r>
                        <a:rPr lang="be-BY" sz="1600" dirty="0">
                          <a:effectLst/>
                        </a:rPr>
                        <a:t>+ </a:t>
                      </a:r>
                      <a:endParaRPr lang="be-BY" sz="16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effectLst/>
                        </a:rPr>
                        <a:t>простая </a:t>
                      </a:r>
                      <a:r>
                        <a:rPr lang="be-BY" sz="1600" dirty="0">
                          <a:effectLst/>
                        </a:rPr>
                        <a:t>форма вышэйшай ступені: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найвышэй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solidFill>
                            <a:srgbClr val="00B050"/>
                          </a:solidFill>
                          <a:effectLst/>
                        </a:rPr>
                        <a:t>найсмялей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найбольш</a:t>
                      </a:r>
                      <a:r>
                        <a:rPr lang="be-BY" sz="1600" dirty="0">
                          <a:effectLst/>
                        </a:rPr>
                        <a:t>/</a:t>
                      </a: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найменш</a:t>
                      </a:r>
                      <a:r>
                        <a:rPr lang="be-BY" sz="1600" dirty="0">
                          <a:effectLst/>
                        </a:rPr>
                        <a:t>/ </a:t>
                      </a: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надзвычай</a:t>
                      </a:r>
                      <a:r>
                        <a:rPr lang="be-BY" sz="1600" dirty="0">
                          <a:effectLst/>
                        </a:rPr>
                        <a:t>+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прыслоўе: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найбольш выразна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найменш важна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надзвычай якасна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7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суплетыўны спосаб: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>
                          <a:solidFill>
                            <a:srgbClr val="FFFF00"/>
                          </a:solidFill>
                          <a:effectLst/>
                        </a:rPr>
                        <a:t>добра – лепш</a:t>
                      </a:r>
                      <a:endParaRPr lang="ru-RU" sz="1600" b="0" i="1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>
                          <a:solidFill>
                            <a:srgbClr val="FFFF00"/>
                          </a:solidFill>
                          <a:effectLst/>
                        </a:rPr>
                        <a:t>многа – больш </a:t>
                      </a:r>
                      <a:endParaRPr lang="ru-RU" sz="1600" b="0" i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простая форма вышэйшай ступені + </a:t>
                      </a:r>
                      <a:r>
                        <a:rPr lang="be-BY" sz="1600" b="1" i="1" dirty="0">
                          <a:effectLst/>
                        </a:rPr>
                        <a:t>за ўсё</a:t>
                      </a:r>
                      <a:r>
                        <a:rPr lang="be-BY" sz="1600" dirty="0">
                          <a:effectLst/>
                        </a:rPr>
                        <a:t>/ </a:t>
                      </a:r>
                      <a:r>
                        <a:rPr lang="be-BY" sz="1600" b="1" i="1" dirty="0">
                          <a:effectLst/>
                        </a:rPr>
                        <a:t>за ўсіх</a:t>
                      </a:r>
                      <a:r>
                        <a:rPr lang="be-BY" sz="1600" dirty="0">
                          <a:effectLst/>
                        </a:rPr>
                        <a:t>: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вышэй за ўсіх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лепш за ўсё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77806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ЗАЎВАГІ! 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effectLst/>
                        </a:rPr>
                        <a:t>Суплетывізм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be-BY" sz="1600" b="0" dirty="0">
                          <a:solidFill>
                            <a:srgbClr val="7030A0"/>
                          </a:solidFill>
                          <a:effectLst/>
                        </a:rPr>
                        <a:t>(ад лац. </a:t>
                      </a:r>
                      <a:r>
                        <a:rPr lang="en-US" sz="1600" b="0" dirty="0" err="1">
                          <a:solidFill>
                            <a:srgbClr val="7030A0"/>
                          </a:solidFill>
                          <a:effectLst/>
                        </a:rPr>
                        <a:t>suppletivus</a:t>
                      </a:r>
                      <a:r>
                        <a:rPr lang="be-BY" sz="1600" b="0" dirty="0">
                          <a:solidFill>
                            <a:srgbClr val="7030A0"/>
                          </a:solidFill>
                          <a:effectLst/>
                        </a:rPr>
                        <a:t> ‘дадатковы’) – утварэнне формаў аднаго і таго ж слова ад розных каранёў ці асноў.</a:t>
                      </a:r>
                      <a:endParaRPr lang="ru-RU" sz="1600" b="0" i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effectLst/>
                        </a:rPr>
                        <a:t>Адвербіялізацыя</a:t>
                      </a:r>
                      <a:r>
                        <a:rPr lang="be-BY" sz="1600" b="0" i="1" dirty="0">
                          <a:solidFill>
                            <a:srgbClr val="7030A0"/>
                          </a:solidFill>
                          <a:effectLst/>
                        </a:rPr>
                        <a:t> (ад лац. </a:t>
                      </a:r>
                      <a:r>
                        <a:rPr lang="en-US" sz="1600" b="0" i="1" dirty="0" err="1">
                          <a:solidFill>
                            <a:srgbClr val="7030A0"/>
                          </a:solidFill>
                          <a:effectLst/>
                        </a:rPr>
                        <a:t>adverbium</a:t>
                      </a:r>
                      <a:r>
                        <a:rPr lang="en-US" sz="1600" b="0" i="1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be-BY" sz="1600" b="0" i="1" dirty="0">
                          <a:solidFill>
                            <a:srgbClr val="7030A0"/>
                          </a:solidFill>
                          <a:effectLst/>
                        </a:rPr>
                        <a:t>‘прыслоўе’) –</a:t>
                      </a:r>
                      <a:r>
                        <a:rPr lang="be-BY" sz="1600" b="0" dirty="0">
                          <a:solidFill>
                            <a:srgbClr val="7030A0"/>
                          </a:solidFill>
                          <a:effectLst/>
                        </a:rPr>
                        <a:t> пераход зменных часцін мовы ў прыслоўі</a:t>
                      </a:r>
                      <a:r>
                        <a:rPr lang="be-BY" sz="1600" b="0" dirty="0">
                          <a:effectLst/>
                        </a:rPr>
                        <a:t>. 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lvl="0" algn="ctr"/>
            <a:r>
              <a:rPr lang="be-BY" altLang="ru-RU" sz="2800" b="1" cap="none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Сінтаксічная </a:t>
            </a:r>
            <a:r>
              <a:rPr lang="be-BY" altLang="ru-RU" sz="2800" b="1" cap="none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функцыя прыслоўяў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26701486"/>
              </p:ext>
            </p:extLst>
          </p:nvPr>
        </p:nvGraphicFramePr>
        <p:xfrm>
          <a:off x="179512" y="1484784"/>
          <a:ext cx="8572501" cy="4352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8"/>
                <a:gridCol w="1296144"/>
                <a:gridCol w="3600400"/>
                <a:gridCol w="1083669"/>
              </a:tblGrid>
              <a:tr h="3600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Член сказа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effectLst/>
                        </a:rPr>
                        <a:t>Прыклады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</a:rPr>
                        <a:t>Заўвагі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</a:tr>
              <a:tr h="193617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акалічнасць</a:t>
                      </a:r>
                      <a:r>
                        <a:rPr lang="be-BY" sz="2400" dirty="0">
                          <a:effectLst/>
                        </a:rPr>
                        <a:t> </a:t>
                      </a:r>
                      <a:endParaRPr lang="ru-RU" sz="2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0000"/>
                          </a:solidFill>
                          <a:effectLst/>
                        </a:rPr>
                        <a:t>часу 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</a:tr>
              <a:tr h="3452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0000"/>
                          </a:solidFill>
                          <a:effectLst/>
                        </a:rPr>
                        <a:t>ступень якасці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solidFill>
                            <a:srgbClr val="002060"/>
                          </a:solidFill>
                          <a:effectLst/>
                        </a:rPr>
                        <a:t>Вясна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be-BY" sz="1800" i="1" u="dbl" dirty="0">
                          <a:solidFill>
                            <a:srgbClr val="002060"/>
                          </a:solidFill>
                          <a:effectLst/>
                        </a:rPr>
                        <a:t>прыйшла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неяк </a:t>
                      </a:r>
                      <a:r>
                        <a:rPr lang="be-BY" sz="1800" i="1" u="dotDotDash" dirty="0">
                          <a:solidFill>
                            <a:srgbClr val="002060"/>
                          </a:solidFill>
                          <a:effectLst/>
                        </a:rPr>
                        <a:t>раптоўна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2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0000"/>
                          </a:solidFill>
                          <a:effectLst/>
                        </a:rPr>
                        <a:t>месца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0000"/>
                          </a:solidFill>
                          <a:effectLst/>
                        </a:rPr>
                        <a:t>мэты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6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недапасаванае азначэнне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solidFill>
                            <a:srgbClr val="002060"/>
                          </a:solidFill>
                          <a:effectLst/>
                        </a:rPr>
                        <a:t>Дарога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be-BY" sz="1800" i="1" u="wavy" dirty="0">
                          <a:solidFill>
                            <a:srgbClr val="002060"/>
                          </a:solidFill>
                          <a:effectLst/>
                        </a:rPr>
                        <a:t>дамоў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заўсёды </a:t>
                      </a:r>
                      <a:r>
                        <a:rPr lang="be-BY" sz="1800" i="1" u="dbl" dirty="0">
                          <a:solidFill>
                            <a:srgbClr val="002060"/>
                          </a:solidFill>
                          <a:effectLst/>
                        </a:rPr>
                        <a:t>карацейшая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, чым з дому.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</a:tr>
              <a:tr h="1726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выказнік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solidFill>
                            <a:srgbClr val="002060"/>
                          </a:solidFill>
                          <a:effectLst/>
                        </a:rPr>
                        <a:t>Свята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ўжо </a:t>
                      </a:r>
                      <a:r>
                        <a:rPr lang="be-BY" sz="1800" i="1" u="dbl" dirty="0">
                          <a:solidFill>
                            <a:srgbClr val="002060"/>
                          </a:solidFill>
                          <a:effectLst/>
                        </a:rPr>
                        <a:t>хутка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</a:tr>
              <a:tr h="1726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дзейнік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wavy" dirty="0">
                          <a:solidFill>
                            <a:srgbClr val="002060"/>
                          </a:solidFill>
                          <a:effectLst/>
                        </a:rPr>
                        <a:t>Гэтае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“</a:t>
                      </a:r>
                      <a:r>
                        <a:rPr lang="be-BY" sz="1800" i="1" u="sng" dirty="0">
                          <a:solidFill>
                            <a:srgbClr val="002060"/>
                          </a:solidFill>
                          <a:effectLst/>
                        </a:rPr>
                        <a:t>калі”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be-BY" sz="1800" i="1" u="dbl" dirty="0">
                          <a:solidFill>
                            <a:srgbClr val="002060"/>
                          </a:solidFill>
                          <a:effectLst/>
                        </a:rPr>
                        <a:t>не давала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спакою.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effectLst/>
                        </a:rPr>
                        <a:t>Пры субстантывацыі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</a:tr>
              <a:tr h="1726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дапаўненне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solidFill>
                            <a:srgbClr val="002060"/>
                          </a:solidFill>
                          <a:effectLst/>
                        </a:rPr>
                        <a:t>Пісьменнік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 </a:t>
                      </a:r>
                      <a:r>
                        <a:rPr lang="ru-RU" sz="1800" i="1" u="dbl" dirty="0">
                          <a:solidFill>
                            <a:srgbClr val="002060"/>
                          </a:solidFill>
                          <a:effectLst/>
                        </a:rPr>
                        <a:t>р</a:t>
                      </a:r>
                      <a:r>
                        <a:rPr lang="be-BY" sz="1800" i="1" u="dbl" dirty="0">
                          <a:solidFill>
                            <a:srgbClr val="002060"/>
                          </a:solidFill>
                          <a:effectLst/>
                        </a:rPr>
                        <a:t>асказвае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пра </a:t>
                      </a:r>
                      <a:r>
                        <a:rPr lang="be-BY" sz="1800" i="1" u="wavy" dirty="0">
                          <a:solidFill>
                            <a:srgbClr val="002060"/>
                          </a:solidFill>
                          <a:effectLst/>
                        </a:rPr>
                        <a:t>нашае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be-BY" sz="1800" i="1" u="dash" dirty="0">
                          <a:solidFill>
                            <a:srgbClr val="002060"/>
                          </a:solidFill>
                          <a:effectLst/>
                        </a:rPr>
                        <a:t>сёння</a:t>
                      </a:r>
                      <a:r>
                        <a:rPr lang="be-BY" sz="1800" i="1" dirty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739" marR="6473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Праз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злучок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пішуцца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ПРЫСЛОЎІ ЎТВОРАНЫЯ: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0034097"/>
              </p:ext>
            </p:extLst>
          </p:nvPr>
        </p:nvGraphicFramePr>
        <p:xfrm>
          <a:off x="539552" y="1124744"/>
          <a:ext cx="8064896" cy="5212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64896"/>
              </a:tblGrid>
              <a:tr h="493295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1) з дапамогай: 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прыстаўкі 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па-</a:t>
                      </a:r>
                      <a:r>
                        <a:rPr lang="be-BY" sz="1800" dirty="0">
                          <a:effectLst/>
                        </a:rPr>
                        <a:t>...-і </a:t>
                      </a:r>
                      <a:r>
                        <a:rPr lang="be-BY" sz="1800" dirty="0" smtClean="0">
                          <a:effectLst/>
                        </a:rPr>
                        <a:t>суфіксаў </a:t>
                      </a:r>
                      <a:r>
                        <a:rPr lang="be-BY" sz="1800" dirty="0">
                          <a:effectLst/>
                        </a:rPr>
                        <a:t>-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аму</a:t>
                      </a:r>
                      <a:r>
                        <a:rPr lang="be-BY" sz="1800" dirty="0">
                          <a:effectLst/>
                        </a:rPr>
                        <a:t>/-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яму</a:t>
                      </a:r>
                      <a:r>
                        <a:rPr lang="be-BY" sz="1800" dirty="0">
                          <a:effectLst/>
                        </a:rPr>
                        <a:t>/-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όму</a:t>
                      </a:r>
                      <a:r>
                        <a:rPr lang="be-BY" sz="1800" dirty="0" smtClean="0">
                          <a:effectLst/>
                        </a:rPr>
                        <a:t>/-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му</a:t>
                      </a:r>
                      <a:r>
                        <a:rPr lang="be-BY" sz="1800" dirty="0">
                          <a:effectLst/>
                        </a:rPr>
                        <a:t>: 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па-ударнаму, па-летняму, па-свойму;</a:t>
                      </a:r>
                      <a:endParaRPr lang="ru-RU" sz="1800" i="1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9530" algn="l"/>
                          <a:tab pos="1524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прыстаўкі 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па</a:t>
                      </a:r>
                      <a:r>
                        <a:rPr lang="be-BY" sz="1800" dirty="0">
                          <a:effectLst/>
                        </a:rPr>
                        <a:t>-...і </a:t>
                      </a:r>
                      <a:r>
                        <a:rPr lang="be-BY" sz="1800" dirty="0" smtClean="0">
                          <a:effectLst/>
                        </a:rPr>
                        <a:t>суфіксаў </a:t>
                      </a:r>
                      <a:r>
                        <a:rPr lang="be-BY" sz="1800" dirty="0">
                          <a:effectLst/>
                        </a:rPr>
                        <a:t>–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ску</a:t>
                      </a:r>
                      <a:r>
                        <a:rPr lang="be-BY" sz="1800" dirty="0">
                          <a:effectLst/>
                        </a:rPr>
                        <a:t> /-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цку</a:t>
                      </a:r>
                      <a:r>
                        <a:rPr lang="be-BY" sz="1800" dirty="0">
                          <a:effectLst/>
                        </a:rPr>
                        <a:t>: 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па-беларуску, па-нямецку,</a:t>
                      </a:r>
                      <a:endParaRPr lang="ru-RU" sz="1800" i="1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9530" algn="l"/>
                          <a:tab pos="1524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прыстаўкі 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па</a:t>
                      </a:r>
                      <a:r>
                        <a:rPr lang="be-BY" sz="1800" dirty="0">
                          <a:effectLst/>
                        </a:rPr>
                        <a:t>-...і </a:t>
                      </a:r>
                      <a:r>
                        <a:rPr lang="be-BY" sz="1800" dirty="0" smtClean="0">
                          <a:effectLst/>
                        </a:rPr>
                        <a:t>суфіксаў </a:t>
                      </a:r>
                      <a:r>
                        <a:rPr lang="be-BY" sz="1800" dirty="0">
                          <a:effectLst/>
                        </a:rPr>
                        <a:t>–</a:t>
                      </a:r>
                      <a:r>
                        <a:rPr lang="be-BY" sz="1800" b="1" i="1" dirty="0">
                          <a:solidFill>
                            <a:srgbClr val="C00000"/>
                          </a:solidFill>
                          <a:effectLst/>
                        </a:rPr>
                        <a:t>і</a:t>
                      </a:r>
                      <a:r>
                        <a:rPr lang="be-BY" sz="1800" dirty="0">
                          <a:effectLst/>
                        </a:rPr>
                        <a:t> /-</a:t>
                      </a:r>
                      <a:r>
                        <a:rPr lang="be-BY" sz="1800" b="1" i="1" dirty="0" smtClean="0">
                          <a:solidFill>
                            <a:srgbClr val="C00000"/>
                          </a:solidFill>
                          <a:effectLst/>
                        </a:rPr>
                        <a:t>ы</a:t>
                      </a:r>
                      <a:r>
                        <a:rPr lang="be-BY" sz="1800" dirty="0" smtClean="0">
                          <a:effectLst/>
                        </a:rPr>
                        <a:t>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па-воўчы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;</a:t>
                      </a:r>
                      <a:endParaRPr lang="ru-RU" sz="1800" i="1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524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прыстаўкі </a:t>
                      </a:r>
                      <a:r>
                        <a:rPr lang="be-BY" sz="1800" b="1" i="1" dirty="0" smtClean="0">
                          <a:solidFill>
                            <a:srgbClr val="C00000"/>
                          </a:solidFill>
                          <a:effectLst/>
                        </a:rPr>
                        <a:t>па</a:t>
                      </a:r>
                      <a:r>
                        <a:rPr lang="be-BY" sz="1800" dirty="0" smtClean="0">
                          <a:effectLst/>
                        </a:rPr>
                        <a:t>-</a:t>
                      </a:r>
                      <a:r>
                        <a:rPr lang="be-BY" sz="1800" baseline="0" dirty="0" smtClean="0">
                          <a:effectLst/>
                        </a:rPr>
                        <a:t> і </a:t>
                      </a:r>
                      <a:r>
                        <a:rPr lang="be-BY" sz="1800" dirty="0" smtClean="0">
                          <a:effectLst/>
                        </a:rPr>
                        <a:t>парадкавага лічэбніка: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па-першае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, па-пятае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76200" algn="l"/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прыстаўкі </a:t>
                      </a:r>
                      <a:r>
                        <a:rPr lang="be-BY" sz="1800" b="1" i="1" dirty="0" smtClean="0">
                          <a:solidFill>
                            <a:srgbClr val="C00000"/>
                          </a:solidFill>
                          <a:effectLst/>
                        </a:rPr>
                        <a:t>абы</a:t>
                      </a:r>
                      <a:r>
                        <a:rPr lang="be-BY" sz="1800" dirty="0" smtClean="0">
                          <a:effectLst/>
                        </a:rPr>
                        <a:t>-...: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абы-хто, абы-дзе, абы-як;</a:t>
                      </a:r>
                      <a:endParaRPr lang="ru-RU" sz="1800" i="1" dirty="0" smtClean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76200" algn="l"/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постфікса …-</a:t>
                      </a:r>
                      <a:r>
                        <a:rPr lang="be-BY" sz="1800" b="1" i="1" dirty="0" smtClean="0">
                          <a:solidFill>
                            <a:srgbClr val="C00000"/>
                          </a:solidFill>
                          <a:effectLst/>
                        </a:rPr>
                        <a:t>небудзь</a:t>
                      </a:r>
                      <a:r>
                        <a:rPr lang="be-BY" sz="1800" dirty="0" smtClean="0">
                          <a:effectLst/>
                        </a:rPr>
                        <a:t>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хто-небудзь, калі-небудь;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4953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2)</a:t>
                      </a:r>
                      <a:r>
                        <a:rPr lang="be-BY" sz="1800" baseline="0" dirty="0" smtClean="0">
                          <a:effectLst/>
                        </a:rPr>
                        <a:t> у</a:t>
                      </a:r>
                      <a:r>
                        <a:rPr lang="be-BY" sz="1800" dirty="0" smtClean="0">
                          <a:effectLst/>
                        </a:rPr>
                        <a:t>твораныя</a:t>
                      </a:r>
                    </a:p>
                    <a:p>
                      <a:pPr marL="285750" lvl="0" indent="-2857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-4953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 паўтарэннем </a:t>
                      </a:r>
                      <a:r>
                        <a:rPr lang="be-BY" sz="1800" dirty="0">
                          <a:effectLst/>
                        </a:rPr>
                        <a:t>аднаго і таго ж слова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effectLst/>
                        </a:rPr>
                        <a:t>(з далучэннем прыстаўкі або без яе):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ледзь-ледзь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, сам-насам, раз-пораз;</a:t>
                      </a:r>
                      <a:endParaRPr lang="ru-RU" sz="1800" i="1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49530" algn="l"/>
                          <a:tab pos="1524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са слоў-антонімаў: </a:t>
                      </a:r>
                      <a:r>
                        <a:rPr lang="be-BY" sz="1800" i="1" u="none" dirty="0" smtClean="0">
                          <a:solidFill>
                            <a:srgbClr val="00B0F0"/>
                          </a:solidFill>
                          <a:effectLst/>
                        </a:rPr>
                        <a:t>воляй-няволяй</a:t>
                      </a:r>
                      <a:r>
                        <a:rPr lang="be-BY" sz="1800" i="1" u="none" dirty="0">
                          <a:solidFill>
                            <a:srgbClr val="00B0F0"/>
                          </a:solidFill>
                          <a:effectLst/>
                        </a:rPr>
                        <a:t>;</a:t>
                      </a:r>
                      <a:endParaRPr lang="ru-RU" sz="1800" i="1" u="none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52400" algn="l"/>
                          <a:tab pos="2286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са слоў-сінонімаў: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сям-там;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2400" algn="l"/>
                          <a:tab pos="228600" algn="l"/>
                        </a:tabLst>
                      </a:pPr>
                      <a:r>
                        <a:rPr lang="be-BY" sz="1800" i="1" dirty="0" smtClean="0">
                          <a:solidFill>
                            <a:schemeClr val="tx1"/>
                          </a:solidFill>
                          <a:effectLst/>
                        </a:rPr>
                        <a:t>3) а таксама:</a:t>
                      </a:r>
                      <a:endParaRPr lang="ru-RU" sz="18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52400" algn="l"/>
                          <a:tab pos="228600" algn="l"/>
                        </a:tabLst>
                      </a:pPr>
                      <a:r>
                        <a:rPr lang="be-BY" sz="1800" dirty="0">
                          <a:effectLst/>
                        </a:rPr>
                        <a:t>тэхнічны тэрмін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на-гара</a:t>
                      </a:r>
                      <a:r>
                        <a:rPr lang="be-BY" sz="1800" i="0" dirty="0" smtClean="0">
                          <a:solidFill>
                            <a:srgbClr val="00B0F0"/>
                          </a:solidFill>
                          <a:effectLst/>
                        </a:rPr>
                        <a:t>,</a:t>
                      </a:r>
                      <a:r>
                        <a:rPr lang="be-BY" sz="1800" i="0" baseline="0" dirty="0" smtClean="0">
                          <a:solidFill>
                            <a:srgbClr val="00B0F0"/>
                          </a:solidFill>
                          <a:effectLst/>
                        </a:rPr>
                        <a:t> што мае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 </a:t>
                      </a:r>
                      <a:r>
                        <a:rPr lang="be-BY" sz="1800" dirty="0" smtClean="0">
                          <a:effectLst/>
                        </a:rPr>
                        <a:t> </a:t>
                      </a:r>
                      <a:r>
                        <a:rPr lang="be-BY" sz="1800" dirty="0">
                          <a:effectLst/>
                        </a:rPr>
                        <a:t>‘наверх’;</a:t>
                      </a:r>
                      <a:endParaRPr lang="ru-RU" sz="18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76200" algn="l"/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прыслоўі </a:t>
                      </a:r>
                      <a:r>
                        <a:rPr lang="be-BY" sz="1800" b="1" i="1" dirty="0">
                          <a:solidFill>
                            <a:srgbClr val="0070C0"/>
                          </a:solidFill>
                          <a:effectLst/>
                        </a:rPr>
                        <a:t>зноў</a:t>
                      </a:r>
                      <a:r>
                        <a:rPr lang="be-BY" sz="1800" dirty="0">
                          <a:effectLst/>
                        </a:rPr>
                        <a:t>, </a:t>
                      </a:r>
                      <a:r>
                        <a:rPr lang="be-BY" sz="1800" b="1" i="1" dirty="0">
                          <a:solidFill>
                            <a:srgbClr val="0070C0"/>
                          </a:solidFill>
                          <a:effectLst/>
                        </a:rPr>
                        <a:t>усё</a:t>
                      </a:r>
                      <a:r>
                        <a:rPr lang="be-BY" sz="1800" dirty="0">
                          <a:effectLst/>
                        </a:rPr>
                        <a:t>, </a:t>
                      </a:r>
                      <a:r>
                        <a:rPr lang="be-BY" sz="1800" b="1" i="1" dirty="0">
                          <a:solidFill>
                            <a:srgbClr val="0070C0"/>
                          </a:solidFill>
                          <a:effectLst/>
                        </a:rPr>
                        <a:t>так</a:t>
                      </a:r>
                      <a:r>
                        <a:rPr lang="be-BY" sz="1800" dirty="0">
                          <a:effectLst/>
                        </a:rPr>
                        <a:t>, </a:t>
                      </a:r>
                      <a:r>
                        <a:rPr lang="be-BY" sz="1800" b="1" i="1" dirty="0">
                          <a:solidFill>
                            <a:srgbClr val="0070C0"/>
                          </a:solidFill>
                          <a:effectLst/>
                        </a:rPr>
                        <a:t>даволі</a:t>
                      </a:r>
                      <a:r>
                        <a:rPr lang="be-BY" sz="1800" dirty="0">
                          <a:effectLst/>
                        </a:rPr>
                        <a:t> з часціцай </a:t>
                      </a:r>
                      <a:r>
                        <a:rPr lang="be-BY" sz="1800" b="1" i="1" dirty="0" smtClean="0">
                          <a:solidFill>
                            <a:srgbClr val="C00000"/>
                          </a:solidFill>
                          <a:effectLst/>
                        </a:rPr>
                        <a:t>такі</a:t>
                      </a:r>
                      <a:r>
                        <a:rPr lang="be-BY" sz="1800" dirty="0" smtClean="0">
                          <a:effectLst/>
                        </a:rPr>
                        <a:t>: </a:t>
                      </a:r>
                      <a:r>
                        <a:rPr lang="be-BY" sz="1800" i="1" dirty="0" smtClean="0">
                          <a:solidFill>
                            <a:srgbClr val="00B0F0"/>
                          </a:solidFill>
                          <a:effectLst/>
                        </a:rPr>
                        <a:t>зноў-такі</a:t>
                      </a:r>
                      <a:r>
                        <a:rPr lang="be-BY" sz="1800" i="1" dirty="0">
                          <a:solidFill>
                            <a:srgbClr val="00B0F0"/>
                          </a:solidFill>
                          <a:effectLst/>
                        </a:rPr>
                        <a:t>, усё-такі, так-такі, даволі-такі </a:t>
                      </a:r>
                      <a:endParaRPr lang="be-BY" sz="1800" i="1" dirty="0" smtClean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be-BY" sz="1800" dirty="0" smtClean="0">
                          <a:effectLst/>
                        </a:rPr>
                        <a:t>(</a:t>
                      </a:r>
                      <a:r>
                        <a:rPr lang="be-BY" sz="1800" b="1" i="1" dirty="0" smtClean="0">
                          <a:solidFill>
                            <a:srgbClr val="FFC000"/>
                          </a:solidFill>
                          <a:effectLst/>
                        </a:rPr>
                        <a:t>Заўвага!</a:t>
                      </a:r>
                      <a:r>
                        <a:rPr lang="be-BY" sz="1800" dirty="0" smtClean="0">
                          <a:effectLst/>
                        </a:rPr>
                        <a:t> Спалучэнне </a:t>
                      </a:r>
                      <a:r>
                        <a:rPr lang="be-BY" sz="1800" b="1" i="1" dirty="0" smtClean="0">
                          <a:solidFill>
                            <a:srgbClr val="00B0F0"/>
                          </a:solidFill>
                          <a:effectLst/>
                        </a:rPr>
                        <a:t>усё </a:t>
                      </a:r>
                      <a:r>
                        <a:rPr lang="be-BY" sz="1800" b="1" i="1" dirty="0">
                          <a:solidFill>
                            <a:srgbClr val="00B0F0"/>
                          </a:solidFill>
                          <a:effectLst/>
                        </a:rPr>
                        <a:t>ж такі </a:t>
                      </a:r>
                      <a:r>
                        <a:rPr lang="be-BY" sz="1800" dirty="0">
                          <a:effectLst/>
                        </a:rPr>
                        <a:t>пішацца асобна, бо часціца </a:t>
                      </a:r>
                      <a:r>
                        <a:rPr lang="be-BY" sz="1800" b="1" i="1" dirty="0">
                          <a:effectLst/>
                        </a:rPr>
                        <a:t>такі</a:t>
                      </a:r>
                      <a:r>
                        <a:rPr lang="be-BY" sz="1800" dirty="0">
                          <a:effectLst/>
                        </a:rPr>
                        <a:t> пішацца асобна ад часціцы </a:t>
                      </a:r>
                      <a:r>
                        <a:rPr lang="be-BY" sz="1800" b="1" i="1" dirty="0">
                          <a:effectLst/>
                        </a:rPr>
                        <a:t>ж</a:t>
                      </a:r>
                      <a:r>
                        <a:rPr lang="be-BY" sz="1800" dirty="0">
                          <a:effectLst/>
                        </a:rPr>
                        <a:t>).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65" marR="52165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Разам </a:t>
            </a:r>
            <a:r>
              <a:rPr lang="ru-RU" b="1" dirty="0" err="1" smtClean="0"/>
              <a:t>пішуцца</a:t>
            </a:r>
            <a:r>
              <a:rPr lang="ru-RU" b="1" dirty="0" smtClean="0"/>
              <a:t> </a:t>
            </a:r>
            <a:r>
              <a:rPr lang="ru-RU" b="1" dirty="0" err="1" smtClean="0"/>
              <a:t>прыслоўі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070163"/>
              </p:ext>
            </p:extLst>
          </p:nvPr>
        </p:nvGraphicFramePr>
        <p:xfrm>
          <a:off x="611560" y="1196752"/>
          <a:ext cx="8208911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8911"/>
              </a:tblGrid>
              <a:tr h="4949939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 smtClean="0">
                          <a:effectLst/>
                        </a:rPr>
                        <a:t>утвораныя </a:t>
                      </a:r>
                      <a:r>
                        <a:rPr lang="be-BY" sz="1400" dirty="0">
                          <a:effectLst/>
                        </a:rPr>
                        <a:t>ад прыназоўніка з </a:t>
                      </a:r>
                      <a:r>
                        <a:rPr lang="be-BY" sz="1400" dirty="0" smtClean="0">
                          <a:effectLst/>
                        </a:rPr>
                        <a:t>прыслоўем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назаўтра, назаўсёды, неяк, нідзе, незадоўга, нясмела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прыслоўя з дапамогайй постфікса -</a:t>
                      </a:r>
                      <a:r>
                        <a:rPr lang="be-BY" sz="1400" b="1" i="1" dirty="0">
                          <a:effectLst/>
                        </a:rPr>
                        <a:t>сьці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кудысьці, штосьці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906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назоўнікаў, якія ў </a:t>
                      </a:r>
                      <a:r>
                        <a:rPr lang="be-BY" sz="1400" dirty="0" smtClean="0">
                          <a:effectLst/>
                        </a:rPr>
                        <a:t>сучаснай </a:t>
                      </a:r>
                      <a:r>
                        <a:rPr lang="be-BY" sz="1400" dirty="0">
                          <a:effectLst/>
                        </a:rPr>
                        <a:t>беларускай мове не ўжываюцца: 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дашчэнту, наўзрыд, спакон, упокат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68580" algn="l"/>
                          <a:tab pos="99060" algn="l"/>
                        </a:tabLst>
                      </a:pPr>
                      <a:r>
                        <a:rPr lang="be-BY" sz="1400" dirty="0">
                          <a:effectLst/>
                        </a:rPr>
                        <a:t>якія маюць у сваім складзе назоўнікі: </a:t>
                      </a:r>
                      <a:r>
                        <a:rPr lang="be-BY" sz="1400" b="1" i="1" dirty="0">
                          <a:effectLst/>
                        </a:rPr>
                        <a:t>верх, ніз, перад, зад, бок, гара, даль, высь, глыб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пачатак, раз, век, ранак, дзень, вечар, ноч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збоку, знізу, навек, зранку, але з ранку да вечара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  <a:tab pos="83820" algn="l"/>
                        </a:tabLst>
                      </a:pPr>
                      <a:r>
                        <a:rPr lang="be-BY" sz="1400" dirty="0">
                          <a:effectLst/>
                        </a:rPr>
                        <a:t>у склад якіх уваходзяць словы </a:t>
                      </a:r>
                      <a:r>
                        <a:rPr lang="be-BY" sz="1400" b="1" i="1" dirty="0">
                          <a:effectLst/>
                        </a:rPr>
                        <a:t>што-</a:t>
                      </a:r>
                      <a:r>
                        <a:rPr lang="be-BY" sz="1400" dirty="0" smtClean="0">
                          <a:effectLst/>
                        </a:rPr>
                        <a:t>,-</a:t>
                      </a:r>
                      <a:r>
                        <a:rPr lang="be-BY" sz="1400" b="1" i="1" dirty="0">
                          <a:effectLst/>
                        </a:rPr>
                        <a:t>сама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штогод, таксама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7620" algn="l"/>
                          <a:tab pos="83820" algn="l"/>
                        </a:tabLst>
                      </a:pPr>
                      <a:r>
                        <a:rPr lang="be-BY" sz="1400" dirty="0">
                          <a:effectLst/>
                        </a:rPr>
                        <a:t>у склад якіх уваходзяць словы </a:t>
                      </a:r>
                      <a:r>
                        <a:rPr lang="be-BY" sz="1400" b="1" i="1" dirty="0">
                          <a:effectLst/>
                        </a:rPr>
                        <a:t>міма-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свое-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мімаволі, мімаходам, мімалётна, своеасабліва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53340" algn="l"/>
                          <a:tab pos="99060" algn="l"/>
                        </a:tabLst>
                      </a:pPr>
                      <a:r>
                        <a:rPr lang="be-BY" sz="1400" dirty="0">
                          <a:effectLst/>
                        </a:rPr>
                        <a:t>калі паміж прыназоўнікам і </a:t>
                      </a:r>
                      <a:r>
                        <a:rPr lang="be-BY" sz="1400" dirty="0" smtClean="0">
                          <a:effectLst/>
                        </a:rPr>
                        <a:t>назоўнікам</a:t>
                      </a:r>
                      <a:r>
                        <a:rPr lang="be-BY" sz="1400" dirty="0">
                          <a:effectLst/>
                        </a:rPr>
                        <a:t>, ад якіх утварылася прыслоўе, нельга ўставіць азначэнне або паставіць пытанне да назоўніка: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наадрэз, замужам.</a:t>
                      </a:r>
                      <a:endParaRPr lang="ru-RU" sz="1400" i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9060" algn="l"/>
                        </a:tabLst>
                      </a:pPr>
                      <a:r>
                        <a:rPr lang="be-BY" sz="1400" dirty="0">
                          <a:solidFill>
                            <a:srgbClr val="FFC000"/>
                          </a:solidFill>
                          <a:effectLst/>
                        </a:rPr>
                        <a:t>Не блытаць!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З</a:t>
                      </a:r>
                      <a:r>
                        <a:rPr lang="be-BY" sz="1400" i="1" u="sng" dirty="0">
                          <a:solidFill>
                            <a:srgbClr val="0070C0"/>
                          </a:solidFill>
                          <a:effectLst/>
                        </a:rPr>
                        <a:t>а (маім) мужам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 стаяла мая сястра</a:t>
                      </a:r>
                      <a:r>
                        <a:rPr lang="be-BY" sz="1400" i="0" dirty="0">
                          <a:solidFill>
                            <a:srgbClr val="0070C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прыназоўніка і поўнага прыметніка: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збольшага, урассыпную, упустую, але: на бакавую, на міравую, на папятную, у адкрытую;</a:t>
                      </a:r>
                      <a:endParaRPr lang="ru-RU" sz="1400" i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прыназоўніка і кароткага прыметніка: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дабяла, насуха, змоладу, сослепу, змалку;</a:t>
                      </a:r>
                      <a:endParaRPr lang="ru-RU" sz="1400" i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C000"/>
                          </a:solidFill>
                          <a:effectLst/>
                        </a:rPr>
                        <a:t>Не блытаць </a:t>
                      </a:r>
                      <a:r>
                        <a:rPr lang="be-BY" sz="1400" dirty="0">
                          <a:effectLst/>
                        </a:rPr>
                        <a:t>са спалучэннем </a:t>
                      </a:r>
                      <a:r>
                        <a:rPr lang="be-BY" sz="1400" dirty="0" smtClean="0">
                          <a:effectLst/>
                        </a:rPr>
                        <a:t>прыназоўніка </a:t>
                      </a:r>
                      <a:r>
                        <a:rPr lang="be-BY" sz="1400" dirty="0">
                          <a:effectLst/>
                        </a:rPr>
                        <a:t>і прыметніка: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з большага сасуда, у рассыпную кашу; </a:t>
                      </a:r>
                      <a:endParaRPr lang="ru-RU" sz="14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1400" dirty="0">
                          <a:effectLst/>
                        </a:rPr>
                        <a:t>якія маюць у сваім складзе словы </a:t>
                      </a:r>
                      <a:r>
                        <a:rPr lang="be-BY" sz="1400" b="1" i="1" dirty="0">
                          <a:effectLst/>
                        </a:rPr>
                        <a:t>лева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права</a:t>
                      </a:r>
                      <a:r>
                        <a:rPr lang="be-BY" sz="1400" dirty="0">
                          <a:effectLst/>
                        </a:rPr>
                        <a:t>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злева, справа, улева, направа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прыназоўнікаў </a:t>
                      </a:r>
                      <a:r>
                        <a:rPr lang="be-BY" sz="1400" b="1" i="1" dirty="0">
                          <a:effectLst/>
                        </a:rPr>
                        <a:t>у</a:t>
                      </a:r>
                      <a:r>
                        <a:rPr lang="be-BY" sz="1400" dirty="0">
                          <a:effectLst/>
                        </a:rPr>
                        <a:t>, </a:t>
                      </a:r>
                      <a:r>
                        <a:rPr lang="be-BY" sz="1400" b="1" i="1" dirty="0">
                          <a:effectLst/>
                        </a:rPr>
                        <a:t>на </a:t>
                      </a:r>
                      <a:r>
                        <a:rPr lang="be-BY" sz="1400" dirty="0">
                          <a:effectLst/>
                        </a:rPr>
                        <a:t>і </a:t>
                      </a:r>
                      <a:r>
                        <a:rPr lang="be-BY" sz="1400" b="1" i="1" dirty="0">
                          <a:effectLst/>
                        </a:rPr>
                        <a:t>за</a:t>
                      </a:r>
                      <a:r>
                        <a:rPr lang="be-BY" sz="1400" dirty="0">
                          <a:effectLst/>
                        </a:rPr>
                        <a:t> + лічэбнік: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удвух, надвое, </a:t>
                      </a:r>
                      <a:r>
                        <a:rPr lang="be-BY" sz="1400" i="1" dirty="0" smtClean="0">
                          <a:solidFill>
                            <a:srgbClr val="7030A0"/>
                          </a:solidFill>
                          <a:effectLst/>
                        </a:rPr>
                        <a:t>заадно; </a:t>
                      </a:r>
                      <a:r>
                        <a:rPr lang="be-BY" sz="1400" i="0" dirty="0" smtClean="0">
                          <a:solidFill>
                            <a:srgbClr val="FFC000"/>
                          </a:solidFill>
                          <a:effectLst/>
                        </a:rPr>
                        <a:t>але: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у </a:t>
                      </a:r>
                      <a:r>
                        <a:rPr lang="be-BY" sz="1400" i="1" dirty="0" smtClean="0">
                          <a:solidFill>
                            <a:srgbClr val="7030A0"/>
                          </a:solidFill>
                          <a:effectLst/>
                        </a:rPr>
                        <a:t>адно</a:t>
                      </a:r>
                      <a:r>
                        <a:rPr lang="be-BY" sz="1400" i="0" dirty="0" smtClean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400" i="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</a:rPr>
                        <a:t>утвораныя ад прыназоўніка і займенніка: </a:t>
                      </a:r>
                      <a:r>
                        <a:rPr lang="be-BY" sz="1400" i="1" dirty="0">
                          <a:solidFill>
                            <a:srgbClr val="7030A0"/>
                          </a:solidFill>
                          <a:effectLst/>
                        </a:rPr>
                        <a:t>ваўсю, затым, потым, зусім, нізашто, нашто.</a:t>
                      </a:r>
                      <a:endParaRPr lang="ru-RU" sz="1400" i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C000"/>
                          </a:solidFill>
                          <a:effectLst/>
                        </a:rPr>
                        <a:t>Не блытаць</a:t>
                      </a:r>
                      <a:r>
                        <a:rPr lang="be-BY" sz="1400" dirty="0">
                          <a:effectLst/>
                        </a:rPr>
                        <a:t> са спалучэннем </a:t>
                      </a:r>
                      <a:r>
                        <a:rPr lang="be-BY" sz="1400" dirty="0" smtClean="0">
                          <a:effectLst/>
                        </a:rPr>
                        <a:t>прыназоўніка </a:t>
                      </a:r>
                      <a:r>
                        <a:rPr lang="be-BY" sz="1400" dirty="0">
                          <a:effectLst/>
                        </a:rPr>
                        <a:t>і займенніка: </a:t>
                      </a:r>
                      <a:r>
                        <a:rPr lang="be-BY" sz="1400" i="1" dirty="0" smtClean="0">
                          <a:solidFill>
                            <a:srgbClr val="0070C0"/>
                          </a:solidFill>
                          <a:effectLst/>
                        </a:rPr>
                        <a:t>За </a:t>
                      </a:r>
                      <a:r>
                        <a:rPr lang="be-BY" sz="1400" i="1" dirty="0">
                          <a:solidFill>
                            <a:srgbClr val="0070C0"/>
                          </a:solidFill>
                          <a:effectLst/>
                        </a:rPr>
                        <a:t>тым дрэвам стаяў чалавек, на што пакласці сумку?</a:t>
                      </a:r>
                      <a:endParaRPr lang="ru-RU" sz="1400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344" marR="52344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2000" dirty="0" err="1" smtClean="0">
                <a:solidFill>
                  <a:srgbClr val="92D050"/>
                </a:solidFill>
              </a:rPr>
              <a:t>Асобна</a:t>
            </a:r>
            <a:r>
              <a:rPr lang="ru-RU" sz="2000" dirty="0" smtClean="0">
                <a:solidFill>
                  <a:srgbClr val="92D050"/>
                </a:solidFill>
              </a:rPr>
              <a:t> </a:t>
            </a:r>
            <a:r>
              <a:rPr lang="ru-RU" sz="2000" dirty="0" err="1" smtClean="0">
                <a:solidFill>
                  <a:srgbClr val="92D050"/>
                </a:solidFill>
              </a:rPr>
              <a:t>пішуцца</a:t>
            </a:r>
            <a:r>
              <a:rPr lang="ru-RU" sz="2000" dirty="0" smtClean="0">
                <a:solidFill>
                  <a:srgbClr val="92D050"/>
                </a:solidFill>
              </a:rPr>
              <a:t> </a:t>
            </a:r>
            <a:r>
              <a:rPr lang="ru-RU" sz="2000" dirty="0" err="1" smtClean="0">
                <a:solidFill>
                  <a:srgbClr val="92D050"/>
                </a:solidFill>
              </a:rPr>
              <a:t>прыслоўі</a:t>
            </a:r>
            <a:r>
              <a:rPr lang="ru-RU" sz="2000" dirty="0" smtClean="0">
                <a:solidFill>
                  <a:srgbClr val="92D050"/>
                </a:solidFill>
              </a:rPr>
              <a:t> і </a:t>
            </a:r>
            <a:r>
              <a:rPr lang="ru-RU" sz="2000" dirty="0" err="1" smtClean="0">
                <a:solidFill>
                  <a:srgbClr val="92D050"/>
                </a:solidFill>
              </a:rPr>
              <a:t>блізкія</a:t>
            </a:r>
            <a:r>
              <a:rPr lang="ru-RU" sz="2000" dirty="0" smtClean="0">
                <a:solidFill>
                  <a:srgbClr val="92D050"/>
                </a:solidFill>
              </a:rPr>
              <a:t> да </a:t>
            </a:r>
            <a:r>
              <a:rPr lang="ru-RU" sz="2000" dirty="0" err="1" smtClean="0">
                <a:solidFill>
                  <a:srgbClr val="92D050"/>
                </a:solidFill>
              </a:rPr>
              <a:t>іх</a:t>
            </a:r>
            <a:r>
              <a:rPr lang="ru-RU" sz="2000" dirty="0" smtClean="0">
                <a:solidFill>
                  <a:srgbClr val="92D050"/>
                </a:solidFill>
              </a:rPr>
              <a:t> </a:t>
            </a:r>
            <a:r>
              <a:rPr lang="ru-RU" sz="2000" dirty="0" err="1" smtClean="0">
                <a:solidFill>
                  <a:srgbClr val="92D050"/>
                </a:solidFill>
              </a:rPr>
              <a:t>спалучэнні</a:t>
            </a:r>
            <a:r>
              <a:rPr lang="ru-RU" sz="2000" dirty="0" smtClean="0">
                <a:solidFill>
                  <a:srgbClr val="92D050"/>
                </a:solidFill>
              </a:rPr>
              <a:t>:</a:t>
            </a:r>
            <a:br>
              <a:rPr lang="ru-RU" sz="2000" dirty="0" smtClean="0">
                <a:solidFill>
                  <a:srgbClr val="92D050"/>
                </a:solidFill>
              </a:rPr>
            </a:br>
            <a:endParaRPr lang="ru-RU" sz="2000" dirty="0">
              <a:solidFill>
                <a:srgbClr val="92D05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771410"/>
              </p:ext>
            </p:extLst>
          </p:nvPr>
        </p:nvGraphicFramePr>
        <p:xfrm>
          <a:off x="611560" y="908721"/>
          <a:ext cx="7992888" cy="5364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92888"/>
              </a:tblGrid>
              <a:tr h="496446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калі паміж прыназоўнікам і назоўнікамі можна ўставіць азначэнне: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у момант (у адзін момант), у тупік (папаў у такі тупік);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 калі назоўнік у пэўным (адным) значэнні захаваў хаця б некаторыя склонавыя формы з прыназоўнікамі: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пад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пахі, пад паху,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пад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пахамі; па часе, да часу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,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з часам;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на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карачкі, на карачках;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 блізкія па значэнні да прыслоўяў спалучэнні </a:t>
                      </a:r>
                      <a:r>
                        <a:rPr lang="be-BY" sz="1600" dirty="0" smtClean="0">
                          <a:effectLst/>
                        </a:rPr>
                        <a:t>назоўнікаў </a:t>
                      </a:r>
                      <a:r>
                        <a:rPr lang="be-BY" sz="1600" dirty="0">
                          <a:effectLst/>
                        </a:rPr>
                        <a:t>з прыназоўнікамі: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b="1" i="0" dirty="0">
                          <a:effectLst/>
                        </a:rPr>
                        <a:t>без</a:t>
                      </a:r>
                      <a:r>
                        <a:rPr lang="be-BY" sz="1600" dirty="0">
                          <a:effectLst/>
                        </a:rPr>
                        <a:t>: </a:t>
                      </a:r>
                      <a:r>
                        <a:rPr lang="be-BY" sz="1600" dirty="0">
                          <a:solidFill>
                            <a:srgbClr val="0070C0"/>
                          </a:solidFill>
                          <a:effectLst/>
                        </a:rPr>
                        <a:t>без упынку, без аглядкі, без разбору, без толку;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b="1" dirty="0">
                          <a:effectLst/>
                        </a:rPr>
                        <a:t>да</a:t>
                      </a:r>
                      <a:r>
                        <a:rPr lang="be-BY" sz="1600" b="0" dirty="0">
                          <a:effectLst/>
                        </a:rPr>
                        <a:t>:</a:t>
                      </a:r>
                      <a:r>
                        <a:rPr lang="be-BY" sz="1600" dirty="0">
                          <a:effectLst/>
                        </a:rPr>
                        <a:t>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да зарэзу, да адвалу, да ўпаду; 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b="1" dirty="0">
                          <a:effectLst/>
                        </a:rPr>
                        <a:t>на</a:t>
                      </a:r>
                      <a:r>
                        <a:rPr lang="be-BY" sz="1600" dirty="0">
                          <a:effectLst/>
                        </a:rPr>
                        <a:t>: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на бягу, на ляту, на хаду, на скаку, на смак, на жаль,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на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дзіва, на памяць;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b="1" dirty="0">
                          <a:effectLst/>
                        </a:rPr>
                        <a:t>з</a:t>
                      </a:r>
                      <a:r>
                        <a:rPr lang="be-BY" sz="1600" dirty="0">
                          <a:effectLst/>
                        </a:rPr>
                        <a:t>: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з налёту, з разбегу, з разгону;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 спалучэнні адмоўяў </a:t>
                      </a:r>
                      <a:r>
                        <a:rPr lang="be-BY" sz="1600" b="1" i="1" dirty="0">
                          <a:effectLst/>
                        </a:rPr>
                        <a:t>не</a:t>
                      </a:r>
                      <a:r>
                        <a:rPr lang="be-BY" sz="1600" dirty="0">
                          <a:effectLst/>
                        </a:rPr>
                        <a:t> і </a:t>
                      </a:r>
                      <a:r>
                        <a:rPr lang="be-BY" sz="1600" b="1" i="1" dirty="0">
                          <a:effectLst/>
                        </a:rPr>
                        <a:t>ні</a:t>
                      </a:r>
                      <a:r>
                        <a:rPr lang="be-BY" sz="1600" dirty="0">
                          <a:effectLst/>
                        </a:rPr>
                        <a:t> з прыназоўнікавымі </a:t>
                      </a:r>
                      <a:r>
                        <a:rPr lang="be-BY" sz="1600" i="0" dirty="0">
                          <a:effectLst/>
                        </a:rPr>
                        <a:t>формамі назоўнікаў: </a:t>
                      </a:r>
                      <a:endParaRPr lang="ru-RU" sz="1600" i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не ў меру, не ў пару, не да смаку, ні на ёту, ні за грош; 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назоўнікі ў месным склоне множнага ліку з </a:t>
                      </a:r>
                      <a:r>
                        <a:rPr lang="be-BY" sz="1600" dirty="0" smtClean="0">
                          <a:effectLst/>
                        </a:rPr>
                        <a:t>прыназоўнікамі </a:t>
                      </a:r>
                      <a:r>
                        <a:rPr lang="be-BY" sz="1600" b="1" i="1" dirty="0">
                          <a:effectLst/>
                        </a:rPr>
                        <a:t>у</a:t>
                      </a:r>
                      <a:r>
                        <a:rPr lang="be-BY" sz="1600" dirty="0">
                          <a:effectLst/>
                        </a:rPr>
                        <a:t> і </a:t>
                      </a:r>
                      <a:r>
                        <a:rPr lang="be-BY" sz="1600" b="1" i="1" dirty="0">
                          <a:effectLst/>
                        </a:rPr>
                        <a:t>на</a:t>
                      </a:r>
                      <a:r>
                        <a:rPr lang="be-BY" sz="1600" dirty="0">
                          <a:effectLst/>
                        </a:rPr>
                        <a:t>, якія маюць значэнне месцазнаходжання, часу, стану (фізічнага і </a:t>
                      </a:r>
                      <a:r>
                        <a:rPr lang="be-BY" sz="1600" dirty="0" smtClean="0">
                          <a:effectLst/>
                        </a:rPr>
                        <a:t>душэўнага</a:t>
                      </a:r>
                      <a:r>
                        <a:rPr lang="be-BY" sz="1600" dirty="0">
                          <a:effectLst/>
                        </a:rPr>
                        <a:t>):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у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галавах, у нагах, у вяках; 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 спалучэнні назоўнікаў, якія пачынаюцца з галоснай (</a:t>
                      </a:r>
                      <a:r>
                        <a:rPr lang="be-BY" sz="1600" dirty="0" smtClean="0">
                          <a:effectLst/>
                        </a:rPr>
                        <a:t>акрамя </a:t>
                      </a:r>
                      <a:r>
                        <a:rPr lang="be-BY" sz="1600" b="1" i="1" dirty="0">
                          <a:effectLst/>
                        </a:rPr>
                        <a:t>о</a:t>
                      </a:r>
                      <a:r>
                        <a:rPr lang="be-BY" sz="1600" dirty="0">
                          <a:effectLst/>
                        </a:rPr>
                        <a:t> і </a:t>
                      </a:r>
                      <a:r>
                        <a:rPr lang="be-BY" sz="1600" b="1" i="1" dirty="0">
                          <a:effectLst/>
                        </a:rPr>
                        <a:t>у</a:t>
                      </a:r>
                      <a:r>
                        <a:rPr lang="be-BY" sz="1600" dirty="0">
                          <a:effectLst/>
                        </a:rPr>
                        <a:t>) ад прыназоўніка </a:t>
                      </a:r>
                      <a:r>
                        <a:rPr lang="be-BY" sz="1600" b="1" i="1" dirty="0" smtClean="0">
                          <a:effectLst/>
                        </a:rPr>
                        <a:t>у</a:t>
                      </a:r>
                      <a:r>
                        <a:rPr lang="be-BY" sz="1600" dirty="0" smtClean="0">
                          <a:effectLst/>
                        </a:rPr>
                        <a:t>: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у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абхват, у абдымку, у абрэз, у адзіночку; 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  <a:tab pos="457200" algn="l"/>
                        </a:tabLst>
                      </a:pPr>
                      <a:r>
                        <a:rPr lang="be-BY" sz="1600" dirty="0">
                          <a:effectLst/>
                        </a:rPr>
                        <a:t>прыназоўнік </a:t>
                      </a:r>
                      <a:r>
                        <a:rPr lang="be-BY" sz="1600" b="1" i="1" dirty="0">
                          <a:effectLst/>
                        </a:rPr>
                        <a:t>па</a:t>
                      </a:r>
                      <a:r>
                        <a:rPr lang="be-BY" sz="1600" dirty="0">
                          <a:effectLst/>
                        </a:rPr>
                        <a:t> ад лічэбніка: 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па двое, па трое;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83820" algn="l"/>
                          <a:tab pos="457200" algn="l"/>
                        </a:tabLst>
                      </a:pPr>
                      <a:r>
                        <a:rPr lang="be-BY" sz="1600" dirty="0">
                          <a:effectLst/>
                        </a:rPr>
                        <a:t> выразы </a:t>
                      </a:r>
                      <a:r>
                        <a:rPr lang="be-BY" sz="1600" i="1" dirty="0" smtClean="0">
                          <a:solidFill>
                            <a:srgbClr val="0070C0"/>
                          </a:solidFill>
                          <a:effectLst/>
                        </a:rPr>
                        <a:t>ўсё роўна, усё адно</a:t>
                      </a:r>
                      <a:r>
                        <a:rPr lang="be-BY" sz="1600" i="1" dirty="0">
                          <a:solidFill>
                            <a:srgbClr val="0070C0"/>
                          </a:solidFill>
                          <a:effectLst/>
                        </a:rPr>
                        <a:t>, як след; </a:t>
                      </a:r>
                      <a:r>
                        <a:rPr lang="be-BY" sz="1600" dirty="0" smtClean="0">
                          <a:solidFill>
                            <a:srgbClr val="FFC000"/>
                          </a:solidFill>
                          <a:effectLst/>
                        </a:rPr>
                        <a:t>але:</a:t>
                      </a:r>
                      <a:r>
                        <a:rPr lang="be-BY" sz="1600" baseline="0" dirty="0" smtClean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be-BY" sz="1600" b="1" i="1" dirty="0" smtClean="0">
                          <a:solidFill>
                            <a:srgbClr val="0070C0"/>
                          </a:solidFill>
                          <a:effectLst/>
                        </a:rPr>
                        <a:t>якраз</a:t>
                      </a:r>
                      <a:endParaRPr lang="ru-RU" sz="1600" b="1" i="1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83820" algn="l"/>
                        </a:tabLst>
                      </a:pPr>
                      <a:r>
                        <a:rPr lang="be-BY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794" marR="58794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239000" cy="648072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/>
              <a:t>Правапіс прыслоўяў праз злучок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964006"/>
              </p:ext>
            </p:extLst>
          </p:nvPr>
        </p:nvGraphicFramePr>
        <p:xfrm>
          <a:off x="827584" y="1124744"/>
          <a:ext cx="6912768" cy="5334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00200"/>
                <a:gridCol w="1368152"/>
                <a:gridCol w="1512168"/>
                <a:gridCol w="2232248"/>
              </a:tblGrid>
              <a:tr h="4850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>
                          <a:effectLst/>
                        </a:rPr>
                        <a:t>ПА-</a:t>
                      </a:r>
                      <a:r>
                        <a:rPr lang="be-BY" sz="1400" u="sng" dirty="0" smtClean="0">
                          <a:effectLst/>
                        </a:rPr>
                        <a:t>… ОМУ/АМУ/ЯМУ/МУ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па-арлінаму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па-вашаму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па-веснавому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па-дамашняму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па-даўняму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па-добраму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па-звычайнаму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па-начному 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па-новаму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па-свойму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па-святочнаму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па-старому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па-ранейшаму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па-твойму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e-BY" sz="1400" u="sng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ПА-…Ы/І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па-воўчы 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па-дзіцячы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па-латыні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па-старэчы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па-чалавечы</a:t>
                      </a:r>
                      <a:endParaRPr lang="ru-RU" sz="1400" dirty="0">
                        <a:effectLst/>
                      </a:endParaRPr>
                    </a:p>
                  </a:txBody>
                  <a:tcPr marL="39654" marR="396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ПА-…СКУ/ЦКУ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па-апякунску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па-арабску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па-армейску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па-армянску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па-беларуску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па-бацькоўску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па-гаспадарску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па-польску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па-руску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па-суседску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па-пластунску</a:t>
                      </a:r>
                      <a:r>
                        <a:rPr lang="be-BY" sz="1400" u="none" strike="noStrike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АБЫ-…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абы-адкуль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абы-дзе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абы-калі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абы-колькі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абы-куды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абы-як</a:t>
                      </a:r>
                      <a:r>
                        <a:rPr lang="be-BY" sz="1400" u="none" strike="noStrike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654" marR="396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ДЗЕ-…/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…-НЕБУДЗЬ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дзе-небудзь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дзе-нідзе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дзе-колечы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колькі-небудзь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куды-небудзь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e-BY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ПА-…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парадкавы лічэбнік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па-першае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па-другое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па-трэцяе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па-чацвёртае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654" marR="396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ПАЎТАРЭННІ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вось-вось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далёка-далёка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ледзь-ледзь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з прыстаўкай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у 2-ім слове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калі-нікалі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куды-нікуды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крыж-накрыж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мала-памалу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раз-пораз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перш-наперш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СІНОНІМЫ/АНТОНІМЫ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сям-там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там-сям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туды-сюды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сюды-туды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воленс-ноленс  (кніжн.)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 НА-ГАРА</a:t>
                      </a:r>
                      <a:r>
                        <a:rPr lang="be-BY" sz="1400" u="none" strike="noStrike" dirty="0" smtClean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654" marR="3965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239000" cy="648072"/>
          </a:xfrm>
        </p:spPr>
        <p:txBody>
          <a:bodyPr>
            <a:normAutofit fontScale="90000"/>
          </a:bodyPr>
          <a:lstStyle/>
          <a:p>
            <a:r>
              <a:rPr lang="be-BY" sz="4000" dirty="0"/>
              <a:t>Правапіс прыслоўяў </a:t>
            </a:r>
            <a:r>
              <a:rPr lang="be-BY" sz="4000" dirty="0" smtClean="0"/>
              <a:t>асобна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7235845"/>
              </p:ext>
            </p:extLst>
          </p:nvPr>
        </p:nvGraphicFramePr>
        <p:xfrm>
          <a:off x="0" y="1052736"/>
          <a:ext cx="8172400" cy="5334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40160"/>
                <a:gridCol w="1152128"/>
                <a:gridCol w="1368152"/>
                <a:gridCol w="1440160"/>
                <a:gridCol w="1296144"/>
                <a:gridCol w="1475656"/>
              </a:tblGrid>
              <a:tr h="5184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>
                          <a:effectLst/>
                        </a:rPr>
                        <a:t>БЕЗ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аглядкі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 дай  прычыны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канца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 поспеху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 разбору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 упынку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без  </a:t>
                      </a:r>
                      <a:r>
                        <a:rPr lang="be-BY" sz="1400" dirty="0" smtClean="0">
                          <a:effectLst/>
                        </a:rPr>
                        <a:t>толку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e-BY" sz="1400" u="sng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ДА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душы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заўтра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змогі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адвалу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зарэзу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ўпаду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смерці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да  часу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(часціца)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ЗА/З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за  дзякуй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за граніцай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з-за граніцы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за  мяжой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за  мяжу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з-за мяжы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гарачкі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налёту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наскоку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перапуду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разбегу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разгону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размаху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ходу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цягам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цямна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часу на час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з  часам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НА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бягу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віду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гвалт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грэх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дзіва 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жаль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злосць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карачкі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карачках 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ляту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памяць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памяці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плыву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руку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скаку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славу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слых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смех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  хаду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наўрад  </a:t>
                      </a:r>
                      <a:r>
                        <a:rPr lang="be-BY" sz="1400" u="sng" dirty="0" smtClean="0">
                          <a:effectLst/>
                        </a:rPr>
                        <a:t>ці</a:t>
                      </a:r>
                      <a:r>
                        <a:rPr lang="be-BY" sz="1400" dirty="0" smtClean="0">
                          <a:effectLst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НЕ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да  смаку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да  твару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з  рукі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ў  лад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ў  меру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ў  пару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пад  сілу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да  смеху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не  да  спеху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НІ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ні  за  грош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ні  на  ёту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адным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двое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душы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горла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завуголлі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меры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памяці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парадку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трое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  часе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ПАД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пад вечар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пад  пахі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пад  паху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пад  пахамі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ПРАЗ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праз меру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ШТО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пакуль што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толькі  што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 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абдымку(і)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абмен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абрэз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абцяжку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абхват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адзіночку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адно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вяках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галавах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нагах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меры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тупік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 час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рэшце рэшт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 розніцу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усё  адно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усё  роўна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u="sng" dirty="0" smtClean="0">
                          <a:effectLst/>
                        </a:rPr>
                        <a:t>ЯК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як  бачыш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як быццам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effectLst/>
                        </a:rPr>
                        <a:t>як  след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098" marR="400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11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Городс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Изящ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189</TotalTime>
  <Words>1593</Words>
  <Application>Microsoft Office PowerPoint</Application>
  <PresentationFormat>Экран (4:3)</PresentationFormat>
  <Paragraphs>682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Бумажная</vt:lpstr>
      <vt:lpstr>Открытая</vt:lpstr>
      <vt:lpstr>Трек</vt:lpstr>
      <vt:lpstr>Городская</vt:lpstr>
      <vt:lpstr>Аспект</vt:lpstr>
      <vt:lpstr>Изящная</vt:lpstr>
      <vt:lpstr>Поток</vt:lpstr>
      <vt:lpstr>Техническая</vt:lpstr>
      <vt:lpstr>Эркер</vt:lpstr>
      <vt:lpstr>Прэзентацыя  па беларускай мове   па тэме «Прыслоўе»  для слухачоў  падрыхтоўчага  аддзялення,  падрыхтоўчых курсаў,  абітурыентаў   Складальнік – дацэнт Чайкова С.В. </vt:lpstr>
      <vt:lpstr>Презентация PowerPoint</vt:lpstr>
      <vt:lpstr>.   </vt:lpstr>
      <vt:lpstr>Сінтаксічная функцыя прыслоўяў</vt:lpstr>
      <vt:lpstr> Праз злучок  пішуцца ПРЫСЛОЎІ ЎТВОРАНЫЯ: </vt:lpstr>
      <vt:lpstr>Разам пішуцца прыслоўі: </vt:lpstr>
      <vt:lpstr>Асобна пішуцца прыслоўі і блізкія да іх спалучэнні: </vt:lpstr>
      <vt:lpstr>Правапіс прыслоўяў праз злучок</vt:lpstr>
      <vt:lpstr>Правапіс прыслоўяў асобна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наречий: слитно, раздельно, через дефис</dc:title>
  <dc:creator>alina</dc:creator>
  <cp:lastModifiedBy>Светлана</cp:lastModifiedBy>
  <cp:revision>23</cp:revision>
  <dcterms:created xsi:type="dcterms:W3CDTF">2014-03-31T15:33:18Z</dcterms:created>
  <dcterms:modified xsi:type="dcterms:W3CDTF">2014-05-10T19:46:10Z</dcterms:modified>
</cp:coreProperties>
</file>