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9"/>
  </p:notesMasterIdLst>
  <p:sldIdLst>
    <p:sldId id="256" r:id="rId2"/>
    <p:sldId id="259" r:id="rId3"/>
    <p:sldId id="263" r:id="rId4"/>
    <p:sldId id="265" r:id="rId5"/>
    <p:sldId id="261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42BC035-3C11-4FED-B9D4-C0366EB3CD89}">
          <p14:sldIdLst>
            <p14:sldId id="256"/>
            <p14:sldId id="259"/>
            <p14:sldId id="263"/>
            <p14:sldId id="265"/>
            <p14:sldId id="261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</p14:sldIdLst>
        </p14:section>
        <p14:section name="Раздел без заголовка" id="{D2C33B9C-CE27-4493-AE8F-A09A52465DA6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8736" autoAdjust="0"/>
  </p:normalViewPr>
  <p:slideViewPr>
    <p:cSldViewPr>
      <p:cViewPr>
        <p:scale>
          <a:sx n="100" d="100"/>
          <a:sy n="100" d="100"/>
        </p:scale>
        <p:origin x="-98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1F301A-62A5-49BE-9CC2-EF8CEDF4C515}" type="doc">
      <dgm:prSet loTypeId="urn:microsoft.com/office/officeart/2009/3/layout/PhasedProcess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288FDB-84FA-44D1-B6BE-B562D8778B9F}" type="pres">
      <dgm:prSet presAssocID="{341F301A-62A5-49BE-9CC2-EF8CEDF4C515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F93CFAC-2D2E-4896-AD14-DBFE038B1826}" type="pres">
      <dgm:prSet presAssocID="{341F301A-62A5-49BE-9CC2-EF8CEDF4C515}" presName="middleComposite" presStyleCnt="0"/>
      <dgm:spPr/>
    </dgm:pt>
    <dgm:pt modelId="{AFB1A25A-9DF6-4A58-ADA3-E84A81CF4CFF}" type="pres">
      <dgm:prSet presAssocID="{341F301A-62A5-49BE-9CC2-EF8CEDF4C515}" presName="leftComposite" presStyleCnt="0"/>
      <dgm:spPr/>
    </dgm:pt>
    <dgm:pt modelId="{FC116F06-3CC2-49EA-9F3F-A000CAD12C6C}" type="pres">
      <dgm:prSet presAssocID="{341F301A-62A5-49BE-9CC2-EF8CEDF4C515}" presName="parentText1" presStyleLbl="revTx" presStyleIdx="0" presStyleCnt="1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3783A8-ECDB-4A02-BBD8-D8F6DC6309B0}" type="presOf" srcId="{341F301A-62A5-49BE-9CC2-EF8CEDF4C515}" destId="{49288FDB-84FA-44D1-B6BE-B562D8778B9F}" srcOrd="0" destOrd="0" presId="urn:microsoft.com/office/officeart/2009/3/layout/PhasedProcess"/>
    <dgm:cxn modelId="{7EA15321-A194-4B17-84D3-4FFD536CC012}" type="presParOf" srcId="{49288FDB-84FA-44D1-B6BE-B562D8778B9F}" destId="{FF93CFAC-2D2E-4896-AD14-DBFE038B1826}" srcOrd="0" destOrd="0" presId="urn:microsoft.com/office/officeart/2009/3/layout/PhasedProcess"/>
    <dgm:cxn modelId="{55EBFC49-5766-478D-9915-410E457216F7}" type="presParOf" srcId="{49288FDB-84FA-44D1-B6BE-B562D8778B9F}" destId="{AFB1A25A-9DF6-4A58-ADA3-E84A81CF4CFF}" srcOrd="1" destOrd="0" presId="urn:microsoft.com/office/officeart/2009/3/layout/PhasedProcess"/>
    <dgm:cxn modelId="{484EAAB0-1A21-44AB-B33E-38ECAA5D2118}" type="presParOf" srcId="{49288FDB-84FA-44D1-B6BE-B562D8778B9F}" destId="{FC116F06-3CC2-49EA-9F3F-A000CAD12C6C}" srcOrd="2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116F06-3CC2-49EA-9F3F-A000CAD12C6C}">
      <dsp:nvSpPr>
        <dsp:cNvPr id="0" name=""/>
        <dsp:cNvSpPr/>
      </dsp:nvSpPr>
      <dsp:spPr>
        <a:xfrm>
          <a:off x="3273824" y="840140"/>
          <a:ext cx="1661262" cy="3869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03550-516C-4809-B57B-34FFCB3B25B1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DC8DAE-2C33-4540-8E53-439F7DA08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334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C8DAE-2C33-4540-8E53-439F7DA0869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425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C8DAE-2C33-4540-8E53-439F7DA0869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953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54A15CEB-3CCD-472D-AD67-320C0054956B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402959562"/>
              </p:ext>
            </p:extLst>
          </p:nvPr>
        </p:nvGraphicFramePr>
        <p:xfrm>
          <a:off x="467544" y="476672"/>
          <a:ext cx="8208912" cy="2067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Молния 5"/>
          <p:cNvSpPr/>
          <p:nvPr/>
        </p:nvSpPr>
        <p:spPr>
          <a:xfrm>
            <a:off x="4214810" y="2571744"/>
            <a:ext cx="914400" cy="914400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endParaRPr lang="ru-RU" b="1">
              <a:ln>
                <a:prstDash val="solid"/>
              </a:ln>
              <a:solidFill>
                <a:srgbClr val="FFC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0" y="620688"/>
            <a:ext cx="9144000" cy="186650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>
              <a:buNone/>
            </a:pPr>
            <a:r>
              <a:rPr lang="ru-RU" sz="7200" kern="10" dirty="0" err="1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Скланенне</a:t>
            </a:r>
            <a:r>
              <a:rPr lang="ru-RU" sz="72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  </a:t>
            </a:r>
            <a:r>
              <a:rPr lang="ru-RU" sz="7200" kern="10" dirty="0" err="1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назоўнікаў</a:t>
            </a:r>
            <a:endParaRPr lang="ru-RU" sz="7200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14282" y="3886200"/>
            <a:ext cx="8643998" cy="261463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b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Прэзентацыя</a:t>
            </a:r>
            <a:r>
              <a:rPr lang="ru-RU" sz="2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па </a:t>
            </a:r>
            <a:r>
              <a:rPr lang="ru-RU" sz="2000" b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беларускай</a:t>
            </a:r>
            <a:r>
              <a:rPr lang="ru-RU" sz="2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мове</a:t>
            </a:r>
            <a:r>
              <a:rPr lang="ru-RU" sz="2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br>
              <a:rPr lang="ru-RU" sz="2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br>
              <a:rPr lang="ru-RU" sz="2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b="1" i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</a:t>
            </a:r>
            <a:r>
              <a:rPr lang="ru-RU" sz="2000" b="1" i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слухачоў</a:t>
            </a:r>
            <a:r>
              <a:rPr lang="ru-RU" sz="2000" b="1" i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i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падрыхтоўчага</a:t>
            </a:r>
            <a:r>
              <a:rPr lang="ru-RU" sz="2000" b="1" i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2000" b="1" i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аддзялення</a:t>
            </a:r>
            <a:r>
              <a:rPr lang="ru-RU" sz="2000" b="1" i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ru-RU" sz="2000" b="1" i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падрыхтоўчых</a:t>
            </a:r>
            <a:r>
              <a:rPr lang="ru-RU" sz="2000" b="1" i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i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курсаў</a:t>
            </a:r>
            <a:r>
              <a:rPr lang="ru-RU" sz="2000" b="1" i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b="1" i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  <a:r>
              <a:rPr lang="ru-RU" sz="2000" b="1" i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i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абітурыентаў</a:t>
            </a:r>
            <a:r>
              <a:rPr lang="ru-RU" sz="2000" b="1" i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000" b="1" i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i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000" i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b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Складальнік</a:t>
            </a:r>
            <a:r>
              <a:rPr lang="ru-RU" sz="2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</a:t>
            </a:r>
            <a:r>
              <a:rPr lang="ru-RU" sz="2000" b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дацэнт</a:t>
            </a:r>
            <a:r>
              <a:rPr lang="ru-RU" sz="2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2000" b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Чайкова</a:t>
            </a:r>
            <a:r>
              <a:rPr lang="ru-RU" sz="2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С.В.</a:t>
            </a:r>
            <a:br>
              <a:rPr lang="ru-RU" sz="2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43998" cy="1071570"/>
          </a:xfrm>
        </p:spPr>
        <p:txBody>
          <a:bodyPr/>
          <a:lstStyle/>
          <a:p>
            <a:pPr algn="ctr"/>
            <a:r>
              <a:rPr lang="be-BY" b="1" dirty="0" smtClean="0"/>
              <a:t>8.Скланенне геаграфічных назваў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285861"/>
          <a:ext cx="8715436" cy="5165064"/>
        </p:xfrm>
        <a:graphic>
          <a:graphicData uri="http://schemas.openxmlformats.org/drawingml/2006/table">
            <a:tbl>
              <a:tblPr/>
              <a:tblGrid>
                <a:gridCol w="714380"/>
                <a:gridCol w="1714512"/>
                <a:gridCol w="3143272"/>
                <a:gridCol w="1500198"/>
                <a:gridCol w="1643074"/>
              </a:tblGrid>
              <a:tr h="12519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Склон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Населеныя пункты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з суфіксамі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-ін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-ын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оў(-аў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1800" b="1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еў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ёў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be-BY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Прыклады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Населеныя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пункты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з іншымі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з суфіксамі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be-BY" sz="1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>
                          <a:latin typeface="Times New Roman"/>
                          <a:ea typeface="Times New Roman"/>
                          <a:cs typeface="Times New Roman"/>
                        </a:rPr>
                        <a:t>Прыклады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439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Н.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i="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Барысаў</a:t>
                      </a: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 Магілёў 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i="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800" i="1">
                          <a:latin typeface="Times New Roman"/>
                          <a:ea typeface="Times New Roman"/>
                          <a:cs typeface="Times New Roman"/>
                        </a:rPr>
                        <a:t>Гомель</a:t>
                      </a:r>
                      <a:endParaRPr lang="ru-RU" sz="2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439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>
                          <a:latin typeface="Times New Roman"/>
                          <a:ea typeface="Times New Roman"/>
                          <a:cs typeface="Times New Roman"/>
                        </a:rPr>
                        <a:t>Р.</a:t>
                      </a:r>
                      <a:endParaRPr lang="ru-RU" sz="2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</a:t>
                      </a:r>
                      <a:r>
                        <a:rPr lang="be-BY" sz="2800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800" b="1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-я</a:t>
                      </a:r>
                      <a:endParaRPr lang="ru-RU" sz="2800" i="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Барысав</a:t>
                      </a:r>
                      <a:r>
                        <a:rPr lang="be-BY" sz="28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Магілёв</a:t>
                      </a:r>
                      <a:r>
                        <a:rPr lang="be-BY" sz="28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</a:t>
                      </a:r>
                      <a:r>
                        <a:rPr lang="be-BY" sz="2800" i="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2800" b="1" i="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-я</a:t>
                      </a:r>
                      <a:endParaRPr lang="ru-RU" sz="2800" i="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Гомел</a:t>
                      </a:r>
                      <a:r>
                        <a:rPr lang="be-BY" sz="28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439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>
                          <a:latin typeface="Times New Roman"/>
                          <a:ea typeface="Times New Roman"/>
                          <a:cs typeface="Times New Roman"/>
                        </a:rPr>
                        <a:t>Д.</a:t>
                      </a:r>
                      <a:endParaRPr lang="ru-RU" sz="2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-у</a:t>
                      </a:r>
                      <a:r>
                        <a:rPr lang="be-BY" sz="2800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800" b="1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-ю</a:t>
                      </a:r>
                      <a:endParaRPr lang="ru-RU" sz="2800" i="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Барысав</a:t>
                      </a:r>
                      <a:r>
                        <a:rPr lang="be-BY" sz="28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Магілёв</a:t>
                      </a:r>
                      <a:r>
                        <a:rPr lang="be-BY" sz="28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-у</a:t>
                      </a:r>
                      <a:r>
                        <a:rPr lang="be-BY" sz="2800" i="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800" b="1" i="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-ю</a:t>
                      </a:r>
                      <a:endParaRPr lang="ru-RU" sz="2800" i="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Гомел</a:t>
                      </a:r>
                      <a:r>
                        <a:rPr lang="be-BY" sz="28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439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>
                          <a:latin typeface="Times New Roman"/>
                          <a:ea typeface="Times New Roman"/>
                          <a:cs typeface="Times New Roman"/>
                        </a:rPr>
                        <a:t>В.</a:t>
                      </a:r>
                      <a:endParaRPr lang="ru-RU" sz="2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 Н.</a:t>
                      </a:r>
                      <a:endParaRPr lang="ru-RU" sz="2800" i="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Барысаў</a:t>
                      </a: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 Магілёў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 Н.</a:t>
                      </a:r>
                      <a:endParaRPr lang="ru-RU" sz="2800" i="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Гомель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879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>
                          <a:latin typeface="Times New Roman"/>
                          <a:ea typeface="Times New Roman"/>
                          <a:cs typeface="Times New Roman"/>
                        </a:rPr>
                        <a:t>Т.</a:t>
                      </a:r>
                      <a:endParaRPr lang="ru-RU" sz="2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2800" b="1" i="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ам</a:t>
                      </a:r>
                      <a:r>
                        <a:rPr lang="be-BY" sz="2800" b="1" i="0" baseline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800" b="1" i="0" baseline="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be-BY" sz="2800" b="1" i="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800" b="1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-ем</a:t>
                      </a:r>
                      <a:endParaRPr lang="ru-RU" sz="2800" i="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пад Барысав</a:t>
                      </a:r>
                      <a:r>
                        <a:rPr lang="be-BY" sz="28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ам</a:t>
                      </a:r>
                      <a:r>
                        <a:rPr lang="be-BY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пад  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Магілёв</a:t>
                      </a:r>
                      <a:r>
                        <a:rPr lang="be-BY" sz="28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ам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2800" b="1" i="0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ам</a:t>
                      </a:r>
                      <a:r>
                        <a:rPr lang="be-BY" sz="2800" b="1" i="0" baseline="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800" b="1" i="0" baseline="0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be-BY" sz="2800" b="1" i="0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800" b="1" i="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-ем</a:t>
                      </a:r>
                      <a:endParaRPr lang="ru-RU" sz="2800" i="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Гомел</a:t>
                      </a:r>
                      <a:r>
                        <a:rPr lang="be-BY" sz="28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ем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879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endParaRPr lang="ru-RU" sz="2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2800" b="1" i="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 /</a:t>
                      </a:r>
                      <a:r>
                        <a:rPr lang="be-BY" sz="2800" i="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800" b="1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-у</a:t>
                      </a:r>
                      <a:endParaRPr lang="ru-RU" sz="2800" i="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у Барысав</a:t>
                      </a:r>
                      <a:r>
                        <a:rPr lang="be-BY" sz="28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28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Магілёв</a:t>
                      </a:r>
                      <a:r>
                        <a:rPr lang="be-BY" sz="28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</a:t>
                      </a:r>
                      <a:endParaRPr lang="ru-RU" sz="2800" i="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у Гомел</a:t>
                      </a:r>
                      <a:r>
                        <a:rPr lang="be-BY" sz="28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22" marR="64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42852"/>
            <a:ext cx="7924800" cy="642942"/>
          </a:xfrm>
        </p:spPr>
        <p:txBody>
          <a:bodyPr/>
          <a:lstStyle/>
          <a:p>
            <a:pPr algn="ctr"/>
            <a:r>
              <a:rPr lang="be-BY" sz="2000" b="1" dirty="0" smtClean="0"/>
              <a:t>9. Асаблівасці скланення імёнаў і прозвішчаў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083244"/>
              </p:ext>
            </p:extLst>
          </p:nvPr>
        </p:nvGraphicFramePr>
        <p:xfrm>
          <a:off x="142844" y="500042"/>
          <a:ext cx="8858312" cy="6276920"/>
        </p:xfrm>
        <a:graphic>
          <a:graphicData uri="http://schemas.openxmlformats.org/drawingml/2006/table">
            <a:tbl>
              <a:tblPr/>
              <a:tblGrid>
                <a:gridCol w="8858312"/>
              </a:tblGrid>
              <a:tr h="669640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SzPts val="1400"/>
                        <a:buFont typeface="Symbol"/>
                        <a:buChar char=""/>
                        <a:tabLst>
                          <a:tab pos="14859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Назоўнікі, якія абазначаюць уласныя імёны, скланяюцца як адпаведныя агульныя </a:t>
                      </a:r>
                      <a:r>
                        <a:rPr lang="be-BY" sz="14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назоўнікі: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-а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 -я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Саша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Каця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Р.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-ы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-і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Сашы, Каці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Д.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-у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 -ю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Сашу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Кацю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;В.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-у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 -ю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Сашу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Кацю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; Т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.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ам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 ем / -ай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 -яй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Сашам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Кацяй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М.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-ю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 -е /-ы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 -і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(аб)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Сашу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(аб)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Каці Юліяй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4167" marR="5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368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SzPts val="1400"/>
                        <a:buFont typeface="Symbol"/>
                        <a:buChar char=""/>
                        <a:tabLst>
                          <a:tab pos="14859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Прозвішчы асоб мужчынскага полу з асновай на цвёрды зычны скланяюцца на ўзор назоўнікаў м. р. 2-га скланення: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Купал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Р.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Купал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Д.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Купал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В.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Купал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,Т.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Купал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ам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М.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(аб)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Купал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4167" marR="5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28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SzPts val="1400"/>
                        <a:buFont typeface="Symbol"/>
                        <a:buChar char=""/>
                        <a:tabLst>
                          <a:tab pos="49530" algn="l"/>
                          <a:tab pos="14859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Імёны і </a:t>
                      </a:r>
                      <a:r>
                        <a:rPr lang="be-BY" sz="14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прозвішчы 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 націскное 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-а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скланяюцца як назоўнікі ж. р. 1-га скланення з націскным канчаткам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Крапів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Крапів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Крапів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Крапів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Крапів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ой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(аб)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Крапів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4167" marR="5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854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SzPts val="1400"/>
                        <a:buFont typeface="Symbol"/>
                        <a:buChar char=""/>
                        <a:tabLst>
                          <a:tab pos="49530" algn="l"/>
                          <a:tab pos="14859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Прозвішчы асоб мужчынскага полу з асновамі на мяккія, зацвярдзелыя і г, к, х таксама скланяюцца на ўзор назоўнікаў 2-га скланення з адпаведнай асновай (за выключэннем меснага склону, у якім гэтыя прозвішчы набываюць канчатак -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-ю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):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Шушкевіч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Р.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Шушкевіч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Д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Шушкевіч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В.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Шушкевіч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Т.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Шушкевіч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ам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М. (аб)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Шушкевіч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.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4167" marR="5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854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SzPts val="1400"/>
                        <a:buFont typeface="Symbol"/>
                        <a:buChar char=""/>
                        <a:tabLst>
                          <a:tab pos="14859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Прозвішчы, якія маюць форму прыметнікаў, скланяюцца на ўзор прыметнікаў з цвёрдай асновай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Красуцкі Міхаіл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Губерная Ірына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; Р.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Красуцкага Міхаіла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Губернай Ірыны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;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Д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Красуцкаму Міхаілу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Губернай Ірыне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; В.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Красуцкага Міхаіла, Губерную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Ірыну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;Т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Красуцкім Міхаілам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Губернай Ірынай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; М.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(аб)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Красуцкім Міхаіле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Губернай Ірыне.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4167" marR="5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28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98120" algn="l"/>
                          <a:tab pos="47625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Прозвішчы на 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-óй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скланяюцца як прыметнікі з націскам на канчатку: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Талст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ой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Р.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Талст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ога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Д.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Талст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ому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В.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Талст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ога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Т.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Талст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ым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М. (аб)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Талст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ым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4167" marR="5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640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24765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Прозвішчы на -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-я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 якія паходзяць ад назваў прадметаў ж. р., скланяюцца на ўзор назоўнікаў 1-га скланення незалежна ад таго, асоб мужчынскага ці жаночага полу яны абазначаюць: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Капуст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Р.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Капусц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Д.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Капуст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В.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Капуст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Т.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Капуст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й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М. (аб)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Капусц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4167" marR="5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640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Прозвішчы на 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-а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-я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 якія паходзяць ад назваў прадметаў н. р. (жыта, балота), скланяюцца на ўзор назоўнікаў ніякага роду, калі абазначаюць асоб мужчынскага полу. Такія прозвішчы </a:t>
                      </a:r>
                      <a:r>
                        <a:rPr lang="be-BY" sz="14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не скланяюцца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 калі абазначаюць асоб жаночага полу. 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4167" marR="5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640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4859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Прозвішчы на -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еня 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(-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эня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),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-аня 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-яня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),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-оня</a:t>
                      </a:r>
                      <a:r>
                        <a:rPr lang="be-BY" sz="1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-уня 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(-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юня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),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ыня 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-іня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) скланяюцца як назоўнікі 1-га скланення з мяккай асновай незалежна ад полу іх носьбітаў</a:t>
                      </a:r>
                      <a:r>
                        <a:rPr lang="be-BY" sz="14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Н.</a:t>
                      </a:r>
                      <a:r>
                        <a:rPr lang="be-BY" sz="14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Міхаленя Ірына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Ігар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Р.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Міхалені Ірыны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Ігара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Д.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Міхалені Ірыне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Ігару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В.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Міхаленю Ірыну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Ігара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Т.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Міхаленей Ірынай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 /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Міхаленем  Ігарам</a:t>
                      </a:r>
                      <a:r>
                        <a:rPr lang="be-BY" sz="1400" i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М.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аб Міхалені Ірыне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Ігары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4167" marR="5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28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4859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У прозвішчах на 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-ін 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-ын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be-BY" sz="1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-аў 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(-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оў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 -еў 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(-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ёў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) у Т. скл. адз. л. ужываецца канчатак -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ым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Пушкін</a:t>
                      </a:r>
                      <a:r>
                        <a:rPr lang="be-BY" sz="14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ым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Салтыков</a:t>
                      </a: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ым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Мураўёв</a:t>
                      </a: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ым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4167" marR="5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785818"/>
          </a:xfrm>
        </p:spPr>
        <p:txBody>
          <a:bodyPr/>
          <a:lstStyle/>
          <a:p>
            <a:pPr algn="ctr"/>
            <a:r>
              <a:rPr lang="be-BY" sz="2400" b="1" dirty="0" smtClean="0"/>
              <a:t>9. Асаблівасці скланення імёнаў і прозвішчаў </a:t>
            </a:r>
            <a:r>
              <a:rPr lang="be-BY" sz="2400" b="1" dirty="0" smtClean="0">
                <a:solidFill>
                  <a:srgbClr val="00B0F0"/>
                </a:solidFill>
              </a:rPr>
              <a:t>(працяг)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962044"/>
          <a:ext cx="9072594" cy="4572000"/>
        </p:xfrm>
        <a:graphic>
          <a:graphicData uri="http://schemas.openxmlformats.org/drawingml/2006/table">
            <a:tbl>
              <a:tblPr/>
              <a:tblGrid>
                <a:gridCol w="9072594"/>
              </a:tblGrid>
              <a:tr h="285752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48590" algn="l"/>
                        </a:tabLst>
                      </a:pPr>
                      <a:r>
                        <a:rPr lang="be-BY" sz="2000" b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НЕ СКЛАНЯЮЦЦА</a:t>
                      </a:r>
                      <a:endParaRPr lang="ru-RU" sz="20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404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48590" algn="l"/>
                        </a:tabLst>
                      </a:pP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Імёны і прозвішчы асоб </a:t>
                      </a:r>
                      <a:r>
                        <a:rPr lang="be-BY" sz="20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жаночага 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полу, якія ў Н. скл. заканчваюцца на зычны, не скланяюцца: 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Фісюк Людміла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Р.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Фісюк Людмілы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Д.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Фісюк Людмілу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В.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Фісюк 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Людмілу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;Т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.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Фісюк Людмілай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М. (аб)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Фісюк Людміле.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936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48590" algn="l"/>
                        </a:tabLst>
                      </a:pP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Прозвішчы на -</a:t>
                      </a:r>
                      <a:r>
                        <a:rPr lang="be-BY" sz="20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іч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ец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 -</a:t>
                      </a:r>
                      <a:r>
                        <a:rPr lang="be-BY" sz="20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ік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 -</a:t>
                      </a:r>
                      <a:r>
                        <a:rPr lang="be-BY" sz="20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як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і іншыя, каля яны належаць асобе жаночага </a:t>
                      </a:r>
                      <a:r>
                        <a:rPr lang="be-BY" sz="20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полу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Бародзіч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Марынай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Каламіец Нінай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Баравік Галінай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Беразняк Вользе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936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48590" algn="l"/>
                        </a:tabLst>
                      </a:pP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Прозвішчы, што заканчваюцца на націскны склад </a:t>
                      </a:r>
                      <a:r>
                        <a:rPr lang="be-BY" sz="20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ко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не скланяюцца, калі належаць асобам </a:t>
                      </a:r>
                      <a:r>
                        <a:rPr lang="be-BY" sz="20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як 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жаночага, так і мужчынскага полу: 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Санько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Таццянай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Шанько Марыі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Краско Андрэю.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468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48590" algn="l"/>
                        </a:tabLst>
                      </a:pP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Прозвішчы на націскное </a:t>
                      </a:r>
                      <a:r>
                        <a:rPr lang="be-BY" sz="20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-о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і на </a:t>
                      </a:r>
                      <a:r>
                        <a:rPr lang="be-BY" sz="20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–іх 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0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-ых</a:t>
                      </a:r>
                      <a:r>
                        <a:rPr lang="be-BY" sz="20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не скланяюцца: 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Сядых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Бабры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х,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Ключэўскіх.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936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48590" algn="l"/>
                        </a:tabLst>
                      </a:pP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Запазычаныя прозвішчы, што заканчваюцца на зычны і належаць асобам жаночага полу: 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Ален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а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Рэрых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пані Цвэйг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Эжэні Катон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98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48590" algn="l"/>
                        </a:tabLst>
                      </a:pP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Прозвішчы на </a:t>
                      </a:r>
                      <a:r>
                        <a:rPr lang="be-BY" sz="20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-а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-я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не скланяюцца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 калі абазначаюць асоб жаночага полу</a:t>
                      </a:r>
                      <a:r>
                        <a:rPr lang="be-BY" sz="20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20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Шамедзька Таццяна</a:t>
                      </a:r>
                      <a:r>
                        <a:rPr lang="be-BY" sz="20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643998" cy="714356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be-BY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 smtClean="0"/>
              <a:t>10. </a:t>
            </a:r>
            <a:r>
              <a:rPr lang="be-BY" sz="2000" b="1" dirty="0" smtClean="0"/>
              <a:t>КАНЧАТКІ НАЗОЎНІКАЎ У РОДНЫМ СКЛОНЕ АДЗІНОЧНАГА  ЛІКУ</a:t>
            </a: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398554"/>
              </p:ext>
            </p:extLst>
          </p:nvPr>
        </p:nvGraphicFramePr>
        <p:xfrm>
          <a:off x="107504" y="714356"/>
          <a:ext cx="8750808" cy="5912130"/>
        </p:xfrm>
        <a:graphic>
          <a:graphicData uri="http://schemas.openxmlformats.org/drawingml/2006/table">
            <a:tbl>
              <a:tblPr/>
              <a:tblGrid>
                <a:gridCol w="392530"/>
                <a:gridCol w="3429024"/>
                <a:gridCol w="4929254"/>
              </a:tblGrid>
              <a:tr h="353122">
                <a:tc gridSpan="3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200"/>
                        <a:buFont typeface="Arial" pitchFamily="34" charset="0"/>
                        <a:buNone/>
                        <a:tabLst>
                          <a:tab pos="160020" algn="l"/>
                        </a:tabLst>
                      </a:pPr>
                      <a:r>
                        <a:rPr lang="be-BY" sz="1800" b="1" i="1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З канчаткам </a:t>
                      </a:r>
                      <a:r>
                        <a:rPr lang="be-BY" sz="1800" b="1" i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2000" b="1" i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800" b="1" i="1" baseline="0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 пішуцца:</a:t>
                      </a:r>
                      <a:endParaRPr lang="ru-RU" sz="1800" b="1" i="1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200"/>
                        <a:buFont typeface="Arial" pitchFamily="34" charset="0"/>
                        <a:buNone/>
                        <a:tabLst>
                          <a:tab pos="160020" algn="l"/>
                        </a:tabLst>
                      </a:pPr>
                      <a:endParaRPr lang="ru-RU" sz="1800" b="1" i="1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3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SzPts val="1200"/>
                        <a:buFont typeface="Arial" pitchFamily="34" charset="0"/>
                        <a:buChar char="•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назоўнікі ніякага роду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сонц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акн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пол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7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SzPts val="1200"/>
                        <a:buFont typeface="Arial" pitchFamily="34" charset="0"/>
                        <a:buChar char="•"/>
                        <a:tabLst>
                          <a:tab pos="160020" algn="l"/>
                          <a:tab pos="22860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адушаўлёныя назоўнікі мужчынскага роду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пеўн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плотнік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кавал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хлопц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шэф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7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SzPts val="1200"/>
                        <a:buFont typeface="Arial" pitchFamily="34" charset="0"/>
                        <a:buChar char="•"/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памяншальна-ласкальныя назвы прасторавых паняццяў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гайк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á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лужк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á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ляск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á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узгорачк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3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SzPts val="1200"/>
                        <a:buFont typeface="Arial" pitchFamily="34" charset="0"/>
                        <a:buChar char="•"/>
                        <a:tabLst>
                          <a:tab pos="160020" algn="l"/>
                        </a:tabLst>
                      </a:pPr>
                      <a:r>
                        <a:rPr lang="be-BY" sz="14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канкрэтных прадметаў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>
                          <a:latin typeface="Times New Roman"/>
                          <a:ea typeface="Times New Roman"/>
                        </a:rPr>
                        <a:t>пн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, яблык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, мяшк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7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400" b="1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SzPts val="1200"/>
                        <a:buFont typeface="Arial" pitchFamily="34" charset="0"/>
                        <a:buChar char="•"/>
                        <a:tabLst>
                          <a:tab pos="160020" algn="l"/>
                          <a:tab pos="22860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органаў і частак цела чалавека </a:t>
                      </a:r>
                      <a:endParaRPr lang="be-BY" sz="14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SzPts val="1200"/>
                        <a:buFont typeface="Arial" pitchFamily="34" charset="0"/>
                        <a:buChar char="•"/>
                        <a:tabLst>
                          <a:tab pos="160020" algn="l"/>
                          <a:tab pos="228600" algn="l"/>
                        </a:tabLst>
                      </a:pPr>
                      <a:r>
                        <a:rPr lang="be-BY" sz="14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жывых істот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нос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рог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ілб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капыт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пальц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рот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сустав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хваст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язык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зуб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;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u="sng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але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твар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7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SzPts val="1200"/>
                        <a:buFont typeface="Arial" pitchFamily="34" charset="0"/>
                        <a:buChar char="•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геаграфічных аб’ектаў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горад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Гомел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пасёлк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раён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;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u="sng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але</a:t>
                      </a:r>
                      <a:r>
                        <a:rPr lang="be-BY" sz="140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400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Далёкага Усход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 Паўднёвага </a:t>
                      </a:r>
                      <a:r>
                        <a:rPr lang="be-BY" sz="1400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Захад</a:t>
                      </a:r>
                      <a:r>
                        <a:rPr lang="be-BY" sz="1400" b="1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3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l">
                        <a:spcAft>
                          <a:spcPts val="0"/>
                        </a:spcAft>
                        <a:buSzPts val="1200"/>
                        <a:buFont typeface="Arial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be-BY" sz="14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астранамічных паняццяў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астэроід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метэарыт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1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400" b="1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1" indent="-285750" algn="l">
                        <a:spcAft>
                          <a:spcPts val="0"/>
                        </a:spcAft>
                        <a:buSzPts val="1200"/>
                        <a:buFont typeface="Arial" pitchFamily="34" charset="0"/>
                        <a:buChar char="•"/>
                        <a:tabLst>
                          <a:tab pos="160020" algn="l"/>
                        </a:tabLst>
                      </a:pPr>
                      <a:r>
                        <a:rPr lang="be-BY" sz="14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адзінак вымярэння, мер падліку, памеру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азімут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ват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вольт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гектар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грам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градус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грос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джоўл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кілаграм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кілават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літр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метр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модул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працэнт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пуд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фунт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цэнтнер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1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  <a:tabLst>
                          <a:tab pos="99060" algn="l"/>
                        </a:tabLst>
                      </a:pPr>
                      <a:r>
                        <a:rPr lang="be-BY" sz="14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танцаў, народных, спартыўных і картачных гульняў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балет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бастон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бокс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брас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валейбол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вальс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віст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гапак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гольф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карагод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паланэз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факстрот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футбол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be-BY" sz="1400" i="1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u="sng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але</a:t>
                      </a:r>
                      <a:r>
                        <a:rPr lang="be-BY" sz="1400" b="1" u="sng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спорт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батэрфля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ю </a:t>
                      </a:r>
                      <a:r>
                        <a:rPr lang="be-BY" sz="14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‘від плавання’</a:t>
                      </a:r>
                      <a:endParaRPr lang="ru-RU" sz="14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1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1" indent="-285750" algn="l">
                        <a:spcAft>
                          <a:spcPts val="0"/>
                        </a:spcAft>
                        <a:buSzPts val="1200"/>
                        <a:buFont typeface="Arial" pitchFamily="34" charset="0"/>
                        <a:buChar char="•"/>
                        <a:tabLst>
                          <a:tab pos="160020" algn="l"/>
                          <a:tab pos="22860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большасць назваў </a:t>
                      </a:r>
                      <a:r>
                        <a:rPr lang="be-BY" sz="14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грамадскіх арганізацый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 прадпрыемстваў, устаноў, вайсковых </a:t>
                      </a:r>
                      <a:r>
                        <a:rPr lang="be-BY" sz="14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падраздзяленняў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прафкам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завод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універсітэт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батальён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u="sng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але: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Дом 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друк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7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400" b="1"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слова </a:t>
                      </a:r>
                      <a:r>
                        <a:rPr lang="be-BY" sz="14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народ 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у значэнні ‘фармацыя, аб’яднанне’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думы беларускага народ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46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l">
                        <a:spcAft>
                          <a:spcPts val="0"/>
                        </a:spcAft>
                        <a:buSzPts val="1200"/>
                        <a:buFont typeface="Arial" pitchFamily="34" charset="0"/>
                        <a:buChar char="•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аб’ектаў сацыяльна-культурнага  прызначэння, пабудоў  і іх частак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абеліск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блок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будынк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вестыбюл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гардэроб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корпус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мемарыял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рэстаран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салон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фальварк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фасад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;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u="sng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але: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гмах</a:t>
                      </a:r>
                      <a:r>
                        <a:rPr lang="be-BY" sz="1400" b="1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дах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28596" y="35716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001156" cy="714356"/>
          </a:xfrm>
        </p:spPr>
        <p:txBody>
          <a:bodyPr/>
          <a:lstStyle/>
          <a:p>
            <a:pPr algn="ctr"/>
            <a:r>
              <a:rPr lang="be-BY" sz="2400" b="1" dirty="0" smtClean="0"/>
              <a:t>КАНЧАТКІ НАЗОЎНІКАЎ У РОДНЫМ СКЛОНЕ АДЗІНОЧНАГА ЛІКУ </a:t>
            </a:r>
            <a:r>
              <a:rPr lang="be-BY" sz="1400" b="1" dirty="0" smtClean="0">
                <a:solidFill>
                  <a:srgbClr val="00B050"/>
                </a:solidFill>
              </a:rPr>
              <a:t>(працяг) </a:t>
            </a:r>
            <a:endParaRPr lang="ru-RU" sz="1400" dirty="0">
              <a:solidFill>
                <a:srgbClr val="00B05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214422"/>
          <a:ext cx="8501122" cy="5212080"/>
        </p:xfrm>
        <a:graphic>
          <a:graphicData uri="http://schemas.openxmlformats.org/drawingml/2006/table">
            <a:tbl>
              <a:tblPr/>
              <a:tblGrid>
                <a:gridCol w="285752"/>
                <a:gridCol w="3143272"/>
                <a:gridCol w="5072098"/>
              </a:tblGrid>
              <a:tr h="217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200"/>
                        <a:buFont typeface="Arial" pitchFamily="34" charset="0"/>
                        <a:buNone/>
                        <a:tabLst>
                          <a:tab pos="160020" algn="l"/>
                        </a:tabLst>
                        <a:defRPr/>
                      </a:pPr>
                      <a:r>
                        <a:rPr lang="be-BY" sz="1800" b="1" i="1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З канчаткам </a:t>
                      </a:r>
                      <a:r>
                        <a:rPr lang="be-BY" sz="1800" b="1" i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2000" b="1" i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2000" b="1" i="1" baseline="0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b="1" i="1" baseline="0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пішуцца:</a:t>
                      </a: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SzPts val="1200"/>
                        <a:buFont typeface="Arial" pitchFamily="34" charset="0"/>
                        <a:buChar char="•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транспартных сродкаў і іх дэталяў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аўтобус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веласіпед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дызел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камбайн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матор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рухавік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поршн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самалёт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трамва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фрэгат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экскаватар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электравоз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14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SzPts val="1200"/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адзення, абутку і іх частак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бацінк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брыл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гальштук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касцюм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каўняр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пуловер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шнурк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u="sng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але:</a:t>
                      </a:r>
                      <a:r>
                        <a:rPr lang="be-BY" sz="1400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адварот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50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канкрэтных інструментаў, прыбораў, разнастайных прылад працы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алоўк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аб’ектыв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дыктафон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малатк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планшэт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тэлефон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“Гарызонт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” (тэлевізар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), “Зеніт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” (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фотаапарат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3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SzPts val="1200"/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месяцаў, дзён тыдня, адрэзкаў часу 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снежн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ма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ліпен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верасн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лістапад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400" b="1" u="sng" dirty="0">
                          <a:latin typeface="Times New Roman"/>
                          <a:ea typeface="Times New Roman"/>
                        </a:rPr>
                        <a:t>але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лістапад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--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назва працэсу),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панядзелк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аўторк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месяц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год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SzPts val="1200"/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грашовых адзінак і лічбавыя назвы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дукат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рубл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долар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чырвонц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пенс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фунт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піястр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дзесятк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мільён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мільярд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u="sng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але:</a:t>
                      </a:r>
                      <a:r>
                        <a:rPr lang="be-BY" sz="1400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лік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8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18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твораў і відаў мастацтва, культавых кніг, надпісаў, прадпісанняў і дакументаў, перыядычных выданняў 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адрас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альбом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альманах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буклет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бюлетэн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гімн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даведнік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кантракт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каталог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кодэкс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нарыс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пейзаж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пратакол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раман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рэцэпт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статут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том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твор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фрагмент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фельетон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часопіс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;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u="sng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але</a:t>
                      </a:r>
                      <a:r>
                        <a:rPr lang="be-BY" sz="140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 жывапіс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летапіс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радавод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рукапіс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8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19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большасць тэрмінаў 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азімут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атам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выказнік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выклічнік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гук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дзеяслов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дзейнік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дзеепрыметнік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інфінітыв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канчатк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конус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косінус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куб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лічэбнік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назоўнік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прыназоўнік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прыметнік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перыметр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радыус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ромб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сектар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суфікс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сюжэт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 трохвугольнік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43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Але: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гратэск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гукапіс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змест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лік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націск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плеаназм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пераказ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род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стыл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склон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сінтаксіс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тэкст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</p:spPr>
        <p:txBody>
          <a:bodyPr/>
          <a:lstStyle/>
          <a:p>
            <a:pPr algn="ctr"/>
            <a:r>
              <a:rPr lang="be-BY" sz="2000" b="1" dirty="0" smtClean="0"/>
              <a:t>10. КАНЧАТКІ НАЗОЎНІКАЎ У РОДНЫМ СКЛОНЕ АДЗІНОЧНАГА ЛІКУ </a:t>
            </a:r>
            <a:r>
              <a:rPr lang="be-BY" sz="1400" b="1" dirty="0" smtClean="0">
                <a:solidFill>
                  <a:srgbClr val="00B050"/>
                </a:solidFill>
              </a:rPr>
              <a:t>(працяг) </a:t>
            </a: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292442"/>
              </p:ext>
            </p:extLst>
          </p:nvPr>
        </p:nvGraphicFramePr>
        <p:xfrm>
          <a:off x="285720" y="714357"/>
          <a:ext cx="8643998" cy="5744423"/>
        </p:xfrm>
        <a:graphic>
          <a:graphicData uri="http://schemas.openxmlformats.org/drawingml/2006/table">
            <a:tbl>
              <a:tblPr/>
              <a:tblGrid>
                <a:gridCol w="420648"/>
                <a:gridCol w="2651186"/>
                <a:gridCol w="377001"/>
                <a:gridCol w="5195163"/>
              </a:tblGrid>
              <a:tr h="2810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800" b="1" i="1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З канчаткам </a:t>
                      </a:r>
                      <a:r>
                        <a:rPr lang="be-BY" sz="1800" b="1" i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2000" b="1" i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800" b="1" i="1" baseline="0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 пішуцца: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30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Symbol"/>
                        <a:buChar char=""/>
                        <a:tabLst>
                          <a:tab pos="45720" algn="l"/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рэчываў, масы, матэрыялаў, тканін, хімічных элементаў і злучэнняў, горных парод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адэкалон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азбест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азот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асфальт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бальзам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бялк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вазелін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вінаград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вадарод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ватман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вацін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велюр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воск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воцат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вуглярод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гарох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граві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граніт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грунт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грым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кісларод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крухмал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лён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метал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паркал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пяск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рыс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свінц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тытун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чыгун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шыфер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; </a:t>
                      </a:r>
                      <a:endParaRPr lang="be-BY" sz="1400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u="sng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але</a:t>
                      </a:r>
                      <a:r>
                        <a:rPr lang="be-BY" sz="1400" b="1" u="sng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400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аўс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жаўтк</a:t>
                      </a: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4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8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9688" marR="29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Symbol"/>
                        <a:buChar char=""/>
                        <a:tabLst>
                          <a:tab pos="6985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гатункаў ежы і пітва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баршч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бісквіт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біфштэкс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булён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бярозавік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вермут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гогал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-могал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грог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грыльяж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гуляш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кактэйл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кампот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каньяк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сіроп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сок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спірт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сыр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халаднік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цукр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ча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шакалад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шашлык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31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Але:</a:t>
                      </a:r>
                      <a:r>
                        <a:rPr lang="be-BY" sz="120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бутэрброд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варэнік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грачанік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калач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карава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карж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пернік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піраг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торт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хлеб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7235">
                <a:tc>
                  <a:txBody>
                    <a:bodyPr/>
                    <a:lstStyle/>
                    <a:p>
                      <a:pPr marL="45720"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" algn="l"/>
                          <a:tab pos="22860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захворванняў, лекаў і прэпаратаў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авітаміноз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апендыцыт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вітамін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валідол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дыябет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карыес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навакаін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пенецылін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радыкуліт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скаліёз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617">
                <a:tc>
                  <a:txBody>
                    <a:bodyPr/>
                    <a:lstStyle/>
                    <a:p>
                      <a:pPr marL="45720" algn="just">
                        <a:spcAft>
                          <a:spcPts val="0"/>
                        </a:spcAft>
                      </a:pPr>
                      <a:r>
                        <a:rPr lang="be-BY" sz="12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" algn="l"/>
                          <a:tab pos="22860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назоўнікі з </a:t>
                      </a:r>
                      <a:r>
                        <a:rPr lang="be-BY" sz="14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суфіксамі </a:t>
                      </a:r>
                      <a:r>
                        <a:rPr lang="be-BY" sz="1400" b="1" i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–ізм </a:t>
                      </a:r>
                      <a:r>
                        <a:rPr lang="be-BY" sz="1400" b="0" i="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400" b="1" i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ызм)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68580"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8580"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атэізм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гуманізм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камунізм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сацыялізм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фашызм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860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latin typeface="Times New Roman"/>
                          <a:ea typeface="Times New Roman"/>
                        </a:rPr>
                        <a:t>Выключэнне</a:t>
                      </a:r>
                      <a:r>
                        <a:rPr lang="be-BY" sz="1200" dirty="0">
                          <a:latin typeface="Times New Roman"/>
                          <a:ea typeface="Times New Roman"/>
                        </a:rPr>
                        <a:t> складаюць назоўнікі, што абазначаюць словы па іх паходжанні або стылёвай прыналежнасці: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</a:rPr>
                        <a:t>архаізм</a:t>
                      </a:r>
                      <a:r>
                        <a:rPr lang="be-BY" sz="12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</a:rPr>
                        <a:t>, вульгарызм</a:t>
                      </a:r>
                      <a:r>
                        <a:rPr lang="be-BY" sz="12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</a:rPr>
                        <a:t>, грэцызм</a:t>
                      </a:r>
                      <a:r>
                        <a:rPr lang="be-BY" sz="12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</a:rPr>
                        <a:t>, паланізм</a:t>
                      </a:r>
                      <a:r>
                        <a:rPr lang="be-BY" sz="12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</a:rPr>
                        <a:t>, русізм</a:t>
                      </a:r>
                      <a:r>
                        <a:rPr lang="be-BY" sz="12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</a:rPr>
                        <a:t>, стараславянізм</a:t>
                      </a:r>
                      <a:r>
                        <a:rPr lang="be-BY" sz="1200" b="1" i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5852">
                <a:tc>
                  <a:txBody>
                    <a:bodyPr/>
                    <a:lstStyle/>
                    <a:p>
                      <a:pPr marL="45720" algn="just"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68580" algn="l"/>
                          <a:tab pos="6985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падзей у жыцці асобнага чалавека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ажыятаж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кансіліум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карнавал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кірмаш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конкурс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 крызіс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матч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мітынг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пераварот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перапіс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прагрэс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рэферэндум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турнір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фестывал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форум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чэмпіянат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юбіле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ю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860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Заўвага!</a:t>
                      </a:r>
                      <a:r>
                        <a:rPr lang="be-BY" sz="12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У сучаснай моўнай практыцы ўжыванне канчаткаў асобных назоўнікаў гэтай групы не ўсталявалася: 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з’езд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і з’езд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 канцэрт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і канцэрт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 кангрэс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і кангрэс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 сход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і сход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2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44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9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68580" algn="l"/>
                          <a:tab pos="22860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прамежкаў часу, на які спыняецца пэўная дзейнасць, а таксама словы, якія ўказваюць на неакрэсленыя часавыя прамежкі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абед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адгул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адпачынк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антракт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перапынк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прыпынк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век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інтэрвал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момант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пачатк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перыяд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ранк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рэгламент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Рэнесанс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тэрмін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час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860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Заўвага!</a:t>
                      </a:r>
                      <a:r>
                        <a:rPr lang="be-BY" sz="12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Назвы канкрэтных прамежкаў часу, на працягу якіх ажыццяўляецца якое-небудзь дзеянне ці працэс, пішуцца з канчаткам -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а: 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адвячорк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 год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 месяц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 сеанс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 сезон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 семестр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 тыдн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 урок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642942"/>
          </a:xfrm>
        </p:spPr>
        <p:txBody>
          <a:bodyPr/>
          <a:lstStyle/>
          <a:p>
            <a:pPr algn="ctr"/>
            <a:r>
              <a:rPr lang="be-BY" sz="2000" b="1" dirty="0" smtClean="0"/>
              <a:t>КАНЧАТКІ НАЗОЎНІКАЎ У РОДНЫМ СКЛОНЕ АДЗІНОЧНАГА ЛІКУ </a:t>
            </a:r>
            <a:r>
              <a:rPr lang="be-BY" sz="1600" b="1" dirty="0" smtClean="0">
                <a:solidFill>
                  <a:srgbClr val="00B050"/>
                </a:solidFill>
              </a:rPr>
              <a:t>(працяг) </a:t>
            </a:r>
            <a:endParaRPr lang="ru-RU" sz="1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857232"/>
          <a:ext cx="8715436" cy="5729546"/>
        </p:xfrm>
        <a:graphic>
          <a:graphicData uri="http://schemas.openxmlformats.org/drawingml/2006/table">
            <a:tbl>
              <a:tblPr/>
              <a:tblGrid>
                <a:gridCol w="357190"/>
                <a:gridCol w="3286148"/>
                <a:gridCol w="5072098"/>
              </a:tblGrid>
              <a:tr h="285752">
                <a:tc gridSpan="3">
                  <a:txBody>
                    <a:bodyPr/>
                    <a:lstStyle/>
                    <a:p>
                      <a:pPr marL="457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600" b="1" i="1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З канчаткам </a:t>
                      </a:r>
                      <a:r>
                        <a:rPr lang="be-BY" sz="1600" b="1" i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-у</a:t>
                      </a:r>
                      <a:r>
                        <a:rPr lang="be-BY" sz="1600" b="1" i="1" baseline="0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 пішуцца</a:t>
                      </a:r>
                      <a:r>
                        <a:rPr lang="be-BY" sz="1600" b="1" i="0" baseline="0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  <a:endParaRPr lang="ru-RU" sz="1600" i="0" dirty="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" algn="l"/>
                          <a:tab pos="228600" algn="l"/>
                        </a:tabLst>
                      </a:pP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516">
                <a:tc>
                  <a:txBody>
                    <a:bodyPr/>
                    <a:lstStyle/>
                    <a:p>
                      <a:pPr marL="45720" algn="just"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" algn="l"/>
                          <a:tab pos="22860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з’яў прыроды, стыхійных падзей, бедстваў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агн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брыз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буран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ветр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віхр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галалёд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град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гром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даждж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досвітк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змрок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золк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іне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мароз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пажар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скразняк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туман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холад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шторм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516">
                <a:tc>
                  <a:txBody>
                    <a:bodyPr/>
                    <a:lstStyle/>
                    <a:p>
                      <a:pPr marL="45720" algn="just"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" algn="l"/>
                          <a:tab pos="22860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большасць слоў са зборнымі значэннямі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абоз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абрад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алешнік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багаж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беразняк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бюджэт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даход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вопіс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выкуп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груз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капітал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комплекс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крэдыт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лес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лазняк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посуд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правапіс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стыл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тавар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тыраж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хвойнік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194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b="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Заўвага!</a:t>
                      </a:r>
                      <a:r>
                        <a:rPr lang="be-BY" sz="1200" b="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У </a:t>
                      </a:r>
                      <a:r>
                        <a:rPr lang="be-BY" sz="1200" b="0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назоўніках </a:t>
                      </a:r>
                      <a:r>
                        <a:rPr lang="be-BY" sz="1200" b="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гэтай і некаторых </a:t>
                      </a:r>
                      <a:r>
                        <a:rPr lang="be-BY" sz="1200" b="0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інш.груп</a:t>
                      </a:r>
                      <a:r>
                        <a:rPr lang="be-BY" sz="1200" b="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 якія ўжываюцца з суфіксам –</a:t>
                      </a:r>
                      <a:r>
                        <a:rPr lang="be-BY" sz="1200" b="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ок</a:t>
                      </a:r>
                      <a:r>
                        <a:rPr lang="be-BY" sz="1200" b="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у </a:t>
                      </a:r>
                      <a:r>
                        <a:rPr lang="be-BY" sz="1200" b="0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Рскл</a:t>
                      </a:r>
                      <a:r>
                        <a:rPr lang="be-BY" sz="1200" b="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., пішацца канчатак -</a:t>
                      </a:r>
                      <a:r>
                        <a:rPr lang="be-BY" sz="1200" b="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b="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200" b="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гайкá, лужкá, ляск</a:t>
                      </a:r>
                      <a:r>
                        <a:rPr lang="be-BY" sz="1200" b="1" i="1" dirty="0">
                          <a:latin typeface="Times New Roman"/>
                          <a:ea typeface="Times New Roman"/>
                        </a:rPr>
                        <a:t>á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516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Але:</a:t>
                      </a:r>
                      <a:r>
                        <a:rPr lang="be-BY" sz="1200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ансамбл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аркестр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батальён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вермахт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гарнізон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гуртк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дывізіён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дуэт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камітэт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караван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каравул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квартэт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корпус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сенат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сіндыкат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парламент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узвод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фонд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экіпаж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вывадк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касяк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табун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статк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паркан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плот</a:t>
                      </a:r>
                      <a:r>
                        <a:rPr lang="be-BY" sz="12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4387">
                <a:tc>
                  <a:txBody>
                    <a:bodyPr/>
                    <a:lstStyle/>
                    <a:p>
                      <a:pPr marL="45720" algn="just"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" algn="l"/>
                          <a:tab pos="22860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словы, якія з’ўляюцца назвамі травяністых і кустовых раслін, а таксама гатункаў пладовых дрэў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3970"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агняцвет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агрэст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верас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багульнік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бэз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малача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палын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290">
                <a:tc>
                  <a:txBody>
                    <a:bodyPr/>
                    <a:lstStyle/>
                    <a:p>
                      <a:pPr marL="45720" algn="just"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" algn="l"/>
                          <a:tab pos="22860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прасторавых паняццяў, колькасці, аб’ёму чаго-небудзь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3970" algn="just">
                        <a:spcAft>
                          <a:spcPts val="0"/>
                        </a:spcAft>
                      </a:pPr>
                      <a:r>
                        <a:rPr lang="be-BY" sz="1400" i="1">
                          <a:latin typeface="Times New Roman"/>
                          <a:ea typeface="Times New Roman"/>
                        </a:rPr>
                        <a:t>аб’ём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, бор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, вадапо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, гушчар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, заход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, праход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, пропуск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, прыпынк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, рэгіён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, сусвет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, усход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, фініш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, шлях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, яр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484">
                <a:tc>
                  <a:txBody>
                    <a:bodyPr/>
                    <a:lstStyle/>
                    <a:p>
                      <a:pPr marL="45720"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" algn="l"/>
                          <a:tab pos="22860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словы, якія з’яўляюцца назвамі абстрактна-разумовых паняццяў, адцягненых якасцей, прымет, уласцівасцей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970"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вопыт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гнев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гонар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гумар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густ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давер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дакор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жал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,. капрыз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лёс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менталітэт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навык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нюанс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погляд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прынцып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розум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смеху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сэнс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характар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эфект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194">
                <a:tc>
                  <a:txBody>
                    <a:bodyPr/>
                    <a:lstStyle/>
                    <a:p>
                      <a:pPr marL="45720"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" algn="l"/>
                          <a:tab pos="22860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словы, якія абазначаюць назвы дзеянняў, стану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аб’езд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водгук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водсвет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выбар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выкрык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выйгрыш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выпадк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гуд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гул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набат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набег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промах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салют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387">
                <a:tc>
                  <a:txBody>
                    <a:bodyPr/>
                    <a:lstStyle/>
                    <a:p>
                      <a:pPr marL="45720"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" algn="l"/>
                          <a:tab pos="228600" algn="l"/>
                        </a:tabLs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назоўнікі, якія ўваходзяць у склад устойлівых выразаў незалежна ад іх значэння і сэнсу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з год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ў год,час ад час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век ад век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з кра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ў край, ні род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ні племені, не даваць праход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, не сунь нос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ў чужое проса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516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Памятайце!</a:t>
                      </a:r>
                      <a:r>
                        <a:rPr lang="be-BY" sz="12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Пры вызначэнні напісання канчаткаў многіх назоўнікаў трэба ўлічваць кантэкстуальнае значэнне слова: 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алмаз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‘каштоўны камень, інструмент для рэзання шкла’ і 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алмаз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2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‘мінерал’; 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бастон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2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‘парны танец’ і </a:t>
                      </a:r>
                      <a:r>
                        <a:rPr lang="be-BY" sz="1200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бастон</a:t>
                      </a:r>
                      <a:r>
                        <a:rPr lang="be-BY" sz="12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2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‘гатунак шарсцяной тканіны’.</a:t>
                      </a:r>
                      <a:endParaRPr lang="ru-RU" sz="12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9161" marR="49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0" y="3071810"/>
            <a:ext cx="8858312" cy="278608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ru-RU" sz="7200" kern="10" spc="0" dirty="0" err="1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Дзякуй</a:t>
            </a:r>
            <a:r>
              <a:rPr lang="ru-RU" sz="7200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 за </a:t>
            </a:r>
            <a:r>
              <a:rPr lang="ru-RU" sz="7200" kern="10" dirty="0" err="1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ў</a:t>
            </a:r>
            <a:r>
              <a:rPr lang="ru-RU" sz="7200" kern="10" spc="0" dirty="0" err="1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вагу</a:t>
            </a:r>
            <a:r>
              <a:rPr lang="ru-RU" sz="7200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 </a:t>
            </a:r>
            <a:endParaRPr lang="ru-RU" sz="7200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711" y="188640"/>
            <a:ext cx="5184577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9058" y="142852"/>
            <a:ext cx="4857784" cy="78581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0" y="0"/>
            <a:ext cx="4643438" cy="6715148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Правапіс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канчаткаў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назоўнікаў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скланення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Правапіс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канчаткаў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назоўнікаў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ІІ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скланення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Правапіс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канчаткаў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назоўнікаў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ІІІ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скланення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Правапіс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канчаткаў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назоўнікаў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множным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ліку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Скланенне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асабовых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назоўнікаў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be-BY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 Скланенне рознаскланяльных назоўнікаў.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be-BY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7. Скланенне агульных назоўнікаў на -</a:t>
            </a:r>
            <a:r>
              <a:rPr lang="be-BY" sz="24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be-BY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-</a:t>
            </a:r>
            <a:r>
              <a:rPr lang="be-BY" sz="24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be-BY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be-BY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8. Скланенне геаграфічных назваў.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be-BY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9. Асаблівасці скланення імёнаў і прозвішчаў.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be-BY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10. Канчаткі назоўнікаў у родным склоне адзіночнага ліку.</a:t>
            </a:r>
          </a:p>
          <a:p>
            <a:pPr>
              <a:buNone/>
            </a:pP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Chajkova\Documents\gomel_-_ry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928670"/>
            <a:ext cx="4357686" cy="492922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be-BY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Правапіс канчаткаў і СКЛАНЕННЯ  </a:t>
            </a:r>
            <a:endParaRPr lang="ru-RU" sz="2800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714488"/>
          <a:ext cx="9144032" cy="4245014"/>
        </p:xfrm>
        <a:graphic>
          <a:graphicData uri="http://schemas.openxmlformats.org/drawingml/2006/table">
            <a:tbl>
              <a:tblPr/>
              <a:tblGrid>
                <a:gridCol w="599877"/>
                <a:gridCol w="1724646"/>
                <a:gridCol w="1197189"/>
                <a:gridCol w="1206191"/>
                <a:gridCol w="1205535"/>
                <a:gridCol w="1205535"/>
                <a:gridCol w="2005059"/>
              </a:tblGrid>
              <a:tr h="355326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Склон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757" marR="58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Назоўнікі жаночага роду з асновай на:</a:t>
                      </a: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757" marR="58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21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цвёрды </a:t>
                      </a:r>
                      <a:endParaRPr lang="be-BY" sz="18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зычны</a:t>
                      </a: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757" marR="58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зацвярдзелы 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дж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757" marR="58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 / З</a:t>
                      </a: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757" marR="58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 / С</a:t>
                      </a: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757" marR="58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 / Ц</a:t>
                      </a: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757" marR="58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мяккі зычны</a:t>
                      </a: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757" marR="58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4872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Н.</a:t>
                      </a: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be-BY" sz="18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r>
                        <a:rPr lang="be-BY" sz="1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be-BY" sz="1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757" marR="58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</a:t>
                      </a:r>
                      <a:endParaRPr lang="ru-RU" sz="18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8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-όй /όю</a:t>
                      </a:r>
                      <a:r>
                        <a:rPr lang="be-BY" sz="18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-ай /-аю</a:t>
                      </a:r>
                      <a:endParaRPr lang="ru-RU" sz="18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8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757" marR="58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</a:t>
                      </a:r>
                      <a:endParaRPr lang="ru-RU" sz="1800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solidFill>
                          <a:schemeClr val="bg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800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solidFill>
                          <a:schemeClr val="bg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800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solidFill>
                          <a:schemeClr val="bg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-όй /-όю</a:t>
                      </a:r>
                      <a:r>
                        <a:rPr lang="be-BY" sz="1800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-ай /-аю</a:t>
                      </a:r>
                      <a:endParaRPr lang="ru-RU" sz="1800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800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757" marR="58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З)</a:t>
                      </a:r>
                      <a:r>
                        <a:rPr lang="be-BY" sz="18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-όй /-όю</a:t>
                      </a:r>
                      <a:r>
                        <a:rPr lang="be-BY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-ай /-аю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З)</a:t>
                      </a:r>
                      <a:r>
                        <a:rPr lang="be-BY" sz="18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757" marR="58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-а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С)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όй /-ю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-ай /-аю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С)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757" marR="58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</a:t>
                      </a:r>
                      <a:endParaRPr lang="ru-RU" sz="1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dirty="0" smtClean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Ц)</a:t>
                      </a:r>
                      <a:r>
                        <a:rPr lang="be-BY" sz="18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/</a:t>
                      </a:r>
                      <a:r>
                        <a:rPr lang="be-BY" sz="18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ы</a:t>
                      </a:r>
                      <a:endParaRPr lang="ru-RU" sz="1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όй /-όю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-ай /-аю</a:t>
                      </a:r>
                      <a:endParaRPr lang="ru-RU" sz="1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Ц)</a:t>
                      </a:r>
                      <a:r>
                        <a:rPr lang="be-BY" sz="18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 / ы</a:t>
                      </a:r>
                      <a:endParaRPr lang="ru-RU" sz="1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757" marR="58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-я</a:t>
                      </a:r>
                      <a:endParaRPr lang="ru-RU" sz="18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8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8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endParaRPr lang="ru-RU" sz="18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800" b="1" i="1" dirty="0" smtClean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ёй /-ёю</a:t>
                      </a:r>
                      <a:r>
                        <a:rPr lang="be-BY" sz="1800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яй /-яю</a:t>
                      </a:r>
                      <a:endParaRPr lang="ru-RU" sz="18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8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757" marR="58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064896" cy="648072"/>
          </a:xfrm>
        </p:spPr>
        <p:txBody>
          <a:bodyPr>
            <a:noAutofit/>
          </a:bodyPr>
          <a:lstStyle/>
          <a:p>
            <a:pPr algn="ctr"/>
            <a:r>
              <a:rPr lang="be-BY" sz="2400" dirty="0" smtClean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be-BY" sz="2400" dirty="0" smtClean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be-BY" sz="2400" dirty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be-BY" sz="2400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be-BY" sz="2400" dirty="0" smtClean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be-BY" sz="2400" dirty="0" smtClean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42844" y="0"/>
            <a:ext cx="9001156" cy="1285884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be-BY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Правапіс канчаткаў назоўнікаў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be-BY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ІІ скланення</a:t>
            </a:r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285860"/>
          <a:ext cx="8651809" cy="4614168"/>
        </p:xfrm>
        <a:graphic>
          <a:graphicData uri="http://schemas.openxmlformats.org/drawingml/2006/table">
            <a:tbl>
              <a:tblPr/>
              <a:tblGrid>
                <a:gridCol w="672167"/>
                <a:gridCol w="613717"/>
                <a:gridCol w="514371"/>
                <a:gridCol w="557199"/>
                <a:gridCol w="642942"/>
                <a:gridCol w="714380"/>
                <a:gridCol w="1357322"/>
                <a:gridCol w="857256"/>
                <a:gridCol w="857256"/>
                <a:gridCol w="714380"/>
                <a:gridCol w="1150819"/>
              </a:tblGrid>
              <a:tr h="315278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e-BY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Склон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Мужчынскі род</a:t>
                      </a:r>
                      <a:endParaRPr lang="ru-RU" sz="24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Ніякі род</a:t>
                      </a:r>
                      <a:endParaRPr lang="ru-RU" sz="24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21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Назоўнікі з асновай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на: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Назоўнікі з асновай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на: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696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latin typeface="Times New Roman"/>
                          <a:ea typeface="Times New Roman"/>
                          <a:cs typeface="Times New Roman"/>
                        </a:rPr>
                        <a:t>цвёрды зычны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latin typeface="Times New Roman"/>
                          <a:ea typeface="Times New Roman"/>
                          <a:cs typeface="Times New Roman"/>
                        </a:rPr>
                        <a:t>зацвяр-дзелы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мяккі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зычны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цвёрды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зычны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ш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дж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х</a:t>
                      </a:r>
                      <a:endParaRPr lang="ru-RU" sz="16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61290"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мяккі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161290"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зычны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5494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Н.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Р.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Д.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В.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Т.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нулявы</a:t>
                      </a: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-а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/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-у</a:t>
                      </a: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-у</a:t>
                      </a: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як Н. або Р.</a:t>
                      </a:r>
                      <a:endParaRPr lang="ru-RU" sz="2000" i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-όм / -ам </a:t>
                      </a:r>
                      <a:r>
                        <a:rPr lang="be-BY" sz="2000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    -у     </a:t>
                      </a: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"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-я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 -ю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79070"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-ю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667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000" b="1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як Н. або Р.</a:t>
                      </a:r>
                      <a:endParaRPr lang="ru-RU" sz="2000" i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6670" algn="ctr">
                        <a:spcAft>
                          <a:spcPts val="0"/>
                        </a:spcAft>
                      </a:pP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ём / 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ем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167640"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-а / -о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-а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235585"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-у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0" dirty="0">
                          <a:latin typeface="Times New Roman"/>
                          <a:ea typeface="Times New Roman"/>
                          <a:cs typeface="Times New Roman"/>
                        </a:rPr>
                        <a:t>як Н</a:t>
                      </a:r>
                      <a:r>
                        <a:rPr lang="be-BY" sz="2000" i="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-όм / -ам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-е           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-е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/-ё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-я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-ю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0" dirty="0">
                          <a:latin typeface="Times New Roman"/>
                          <a:ea typeface="Times New Roman"/>
                          <a:cs typeface="Times New Roman"/>
                        </a:rPr>
                        <a:t>як Н</a:t>
                      </a:r>
                      <a:r>
                        <a:rPr lang="be-BY" sz="2000" i="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-ем 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/-і</a:t>
                      </a: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-ём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8794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(з)</a:t>
                      </a:r>
                    </a:p>
                    <a:p>
                      <a:pPr algn="ctr"/>
                      <a:r>
                        <a:rPr lang="be-BY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(с)-е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-ы/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-э</a:t>
                      </a:r>
                      <a:endParaRPr lang="ru-RU" sz="20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192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-і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-ю</a:t>
                      </a: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21920" algn="ctr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-у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43" marR="60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34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</p:nvPr>
        </p:nvGraphicFramePr>
        <p:xfrm>
          <a:off x="142844" y="1285860"/>
          <a:ext cx="8786874" cy="5425440"/>
        </p:xfrm>
        <a:graphic>
          <a:graphicData uri="http://schemas.openxmlformats.org/drawingml/2006/table">
            <a:tbl>
              <a:tblPr/>
              <a:tblGrid>
                <a:gridCol w="869697"/>
                <a:gridCol w="1916385"/>
                <a:gridCol w="1785950"/>
                <a:gridCol w="4214842"/>
              </a:tblGrid>
              <a:tr h="55166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Склон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825" marR="24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Назоўнікі жаночага роду з асновай на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825" marR="24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1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цвёрды зычны</a:t>
                      </a:r>
                      <a:endParaRPr lang="ru-RU" sz="24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825" marR="24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мяккі зычны</a:t>
                      </a:r>
                      <a:endParaRPr lang="ru-RU" sz="24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825" marR="24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зацвярдзелы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зычны</a:t>
                      </a:r>
                      <a:endParaRPr lang="ru-RU" sz="24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825" marR="24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309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Н.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Р.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Д.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В.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Т.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825" marR="24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нулявы</a:t>
                      </a:r>
                      <a:endParaRPr lang="ru-RU" sz="280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</a:t>
                      </a:r>
                      <a:endParaRPr lang="ru-RU" sz="280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</a:t>
                      </a:r>
                      <a:endParaRPr lang="ru-RU" sz="280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нулявы</a:t>
                      </a:r>
                      <a:endParaRPr lang="ru-RU" sz="280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-ю</a:t>
                      </a:r>
                      <a:endParaRPr lang="ru-RU" sz="280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</a:t>
                      </a:r>
                      <a:endParaRPr lang="ru-RU" sz="280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825" marR="24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нулявы</a:t>
                      </a:r>
                      <a:endParaRPr lang="ru-RU" sz="280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-ы</a:t>
                      </a:r>
                      <a:endParaRPr lang="ru-RU" sz="280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-ы</a:t>
                      </a:r>
                      <a:endParaRPr lang="ru-RU" sz="280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нулявы</a:t>
                      </a:r>
                      <a:endParaRPr lang="ru-RU" sz="280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-у</a:t>
                      </a:r>
                      <a:endParaRPr lang="ru-RU" sz="280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-ы</a:t>
                      </a:r>
                      <a:endParaRPr lang="ru-RU" sz="280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825" marR="24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20663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Заўвагі!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2000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Творным склоне 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зычныя ў становішчы паміж галоснымі падаўжаюцца (акрамя </a:t>
                      </a:r>
                      <a:r>
                        <a:rPr lang="be-BY" sz="20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ф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20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ў 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ру</a:t>
                      </a:r>
                      <a:r>
                        <a:rPr lang="be-BY" sz="2000" i="1" u="sng" dirty="0">
                          <a:latin typeface="Times New Roman"/>
                          <a:ea typeface="Times New Roman"/>
                          <a:cs typeface="Times New Roman"/>
                        </a:rPr>
                        <a:t>нн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со</a:t>
                      </a:r>
                      <a:r>
                        <a:rPr lang="be-BY" sz="2000" i="1" u="sng" dirty="0">
                          <a:latin typeface="Times New Roman"/>
                          <a:ea typeface="Times New Roman"/>
                          <a:cs typeface="Times New Roman"/>
                        </a:rPr>
                        <a:t>лл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Прыпя</a:t>
                      </a:r>
                      <a:r>
                        <a:rPr lang="be-BY" sz="2000" i="1" u="sng" dirty="0">
                          <a:latin typeface="Times New Roman"/>
                          <a:ea typeface="Times New Roman"/>
                          <a:cs typeface="Times New Roman"/>
                        </a:rPr>
                        <a:t>цц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ю.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2. 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Пасля зычных </a:t>
                      </a:r>
                      <a:r>
                        <a:rPr lang="be-BY" sz="20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20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р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перад канчаткам </a:t>
                      </a:r>
                      <a:r>
                        <a:rPr lang="be-BY" sz="20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-ю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пішацца апостраф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верф’ю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дроб’ю, глыб’ю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шыр’ю.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3. 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назоўніках </a:t>
                      </a:r>
                      <a:r>
                        <a:rPr lang="be-BY" sz="2000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кроў, свякроў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у Р. скл. адбываецца чаргаванне </a:t>
                      </a:r>
                      <a:r>
                        <a:rPr lang="be-BY" sz="20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 — ы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кроў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—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крыві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свякроў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—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свекрыві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825" marR="24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142852"/>
            <a:ext cx="8786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be-BY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Правапіс канчаткаў назоўнікаў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be-BY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ІІІ скланення</a:t>
            </a:r>
            <a:endParaRPr lang="ru-RU" sz="2800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txBody>
          <a:bodyPr/>
          <a:lstStyle/>
          <a:p>
            <a:pPr algn="ctr"/>
            <a:r>
              <a:rPr lang="be-BY" sz="2400" b="1" dirty="0" smtClean="0">
                <a:latin typeface="Times New Roman" pitchFamily="18" charset="0"/>
                <a:cs typeface="Times New Roman" pitchFamily="18" charset="0"/>
              </a:rPr>
              <a:t>4. Правапіс канчаткаў назоўнікаў </a:t>
            </a:r>
            <a:br>
              <a:rPr lang="be-BY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e-BY" sz="2400" b="1" dirty="0" smtClean="0">
                <a:latin typeface="Times New Roman" pitchFamily="18" charset="0"/>
                <a:cs typeface="Times New Roman" pitchFamily="18" charset="0"/>
              </a:rPr>
              <a:t>у множным ліку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000107"/>
          <a:ext cx="8572560" cy="5572712"/>
        </p:xfrm>
        <a:graphic>
          <a:graphicData uri="http://schemas.openxmlformats.org/drawingml/2006/table">
            <a:tbl>
              <a:tblPr/>
              <a:tblGrid>
                <a:gridCol w="1214446"/>
                <a:gridCol w="2071702"/>
                <a:gridCol w="2500330"/>
                <a:gridCol w="2786082"/>
              </a:tblGrid>
              <a:tr h="32567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Склон</a:t>
                      </a:r>
                      <a:endParaRPr lang="ru-RU" sz="1800" b="1" kern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0" kern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Назоўнікі: </a:t>
                      </a:r>
                      <a:endParaRPr lang="ru-RU" sz="2000" b="1" kern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5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kern="0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 </a:t>
                      </a:r>
                      <a:r>
                        <a:rPr lang="be-BY" sz="1800" b="0" kern="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скланення</a:t>
                      </a:r>
                      <a:endParaRPr lang="ru-RU" sz="1800" b="1" kern="0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0" kern="0" dirty="0">
                          <a:solidFill>
                            <a:srgbClr val="00B0F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ІІ </a:t>
                      </a:r>
                      <a:r>
                        <a:rPr lang="be-BY" sz="2000" b="0" kern="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скланення</a:t>
                      </a:r>
                      <a:endParaRPr lang="ru-RU" sz="2000" b="1" kern="0" dirty="0">
                        <a:solidFill>
                          <a:srgbClr val="00B0F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0" kern="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ІІІ </a:t>
                      </a:r>
                      <a:r>
                        <a:rPr lang="be-BY" sz="2000" b="0" kern="0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скланення</a:t>
                      </a:r>
                      <a:endParaRPr lang="ru-RU" sz="2000" b="1" kern="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</a:tr>
              <a:tr h="3908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ker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Н.</a:t>
                      </a:r>
                      <a:endParaRPr lang="ru-RU" sz="1800" b="1" ker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-ы</a:t>
                      </a:r>
                      <a:r>
                        <a:rPr lang="be-BY" sz="2400" b="0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2400" b="1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-і</a:t>
                      </a:r>
                      <a:endParaRPr lang="ru-RU" sz="2400" b="1" i="0" kern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522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ker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Р.</a:t>
                      </a:r>
                      <a:endParaRPr lang="ru-RU" sz="1800" b="1" ker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нулявы</a:t>
                      </a:r>
                      <a:r>
                        <a:rPr lang="be-BY" sz="2400" b="0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be-BY" sz="2400" b="0" i="0" kern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0" i="0" kern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або</a:t>
                      </a:r>
                      <a:r>
                        <a:rPr lang="be-BY" sz="2400" b="1" i="0" kern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0" kern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r>
                        <a:rPr lang="be-BY" sz="2400" b="1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аў / -яў</a:t>
                      </a:r>
                      <a:endParaRPr lang="ru-RU" sz="2400" b="1" i="0" kern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-όў /-аў</a:t>
                      </a:r>
                      <a:r>
                        <a:rPr lang="be-BY" sz="2400" b="0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2400" b="1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2400" b="1" i="0" kern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-ёў </a:t>
                      </a:r>
                      <a:r>
                        <a:rPr lang="be-BY" sz="2400" b="1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 </a:t>
                      </a:r>
                      <a:r>
                        <a:rPr lang="be-BY" sz="2400" b="1" i="0" kern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-яў</a:t>
                      </a:r>
                      <a:endParaRPr lang="ru-RU" sz="2400" b="1" i="0" kern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0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або</a:t>
                      </a:r>
                      <a:endParaRPr lang="ru-RU" sz="2400" b="1" i="0" kern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-эй / -ей</a:t>
                      </a:r>
                      <a:endParaRPr lang="ru-RU" sz="240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-аў / -яў </a:t>
                      </a:r>
                      <a:endParaRPr lang="ru-RU" sz="2400" b="1" i="0" kern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0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або</a:t>
                      </a:r>
                      <a:endParaRPr lang="ru-RU" sz="2400" b="1" i="0" kern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-эй / -ей</a:t>
                      </a:r>
                      <a:endParaRPr lang="ru-RU" sz="240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</a:tr>
              <a:tr h="4174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ker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Д.</a:t>
                      </a:r>
                      <a:endParaRPr lang="ru-RU" sz="1800" b="1" ker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-ам / -ям</a:t>
                      </a:r>
                      <a:endParaRPr lang="ru-RU" sz="2400" b="1" i="0" kern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74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В.</a:t>
                      </a:r>
                      <a:endParaRPr lang="ru-RU" sz="1800" b="1" kern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як Н</a:t>
                      </a:r>
                      <a:r>
                        <a:rPr lang="be-BY" sz="2400" b="0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r>
                        <a:rPr lang="be-BY" sz="2400" b="1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або Р</a:t>
                      </a:r>
                      <a:r>
                        <a:rPr lang="be-BY" sz="2400" b="0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2400" b="1" i="0" kern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74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ker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Т.</a:t>
                      </a:r>
                      <a:endParaRPr lang="ru-RU" sz="1800" b="1" ker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-амі / -ямі</a:t>
                      </a:r>
                      <a:endParaRPr lang="ru-RU" sz="2400" b="1" i="0" kern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74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ker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М.</a:t>
                      </a:r>
                      <a:endParaRPr lang="ru-RU" sz="1800" b="1" ker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-ах / -ях</a:t>
                      </a:r>
                      <a:endParaRPr lang="ru-RU" sz="2400" b="1" i="0" kern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08738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0" kern="0" dirty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</a:t>
                      </a:r>
                      <a:r>
                        <a:rPr lang="be-BY" sz="1800" b="1" i="1" kern="0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Заўвага</a:t>
                      </a:r>
                      <a:r>
                        <a:rPr lang="be-BY" sz="1800" b="1" kern="0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!</a:t>
                      </a:r>
                      <a:r>
                        <a:rPr lang="be-BY" sz="1800" b="0" kern="0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800" b="1" kern="0" dirty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Нулявы канчатак маюць:</a:t>
                      </a:r>
                      <a:endParaRPr lang="ru-RU" sz="1800" b="1" kern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*большасць назоўнікаў жаночага роду з асновай на адзін зычны: </a:t>
                      </a:r>
                      <a:r>
                        <a:rPr lang="be-BY" sz="1800" b="0" i="1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моў</a:t>
                      </a:r>
                      <a:r>
                        <a:rPr lang="be-BY" sz="18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800" b="0" i="1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галоў</a:t>
                      </a:r>
                      <a:r>
                        <a:rPr lang="be-BY" sz="18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  <a:endParaRPr lang="ru-RU" sz="1800" b="1" kern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*назоўнікі жаночага роду са збегам зычных у пачатковай форме, калі апошні з іх </a:t>
                      </a: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[</a:t>
                      </a:r>
                      <a:r>
                        <a:rPr lang="be-BY" sz="18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]</a:t>
                      </a:r>
                      <a:r>
                        <a:rPr lang="be-BY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</a:t>
                      </a:r>
                      <a:r>
                        <a:rPr lang="be-BY" sz="18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зорак</a:t>
                      </a:r>
                      <a:r>
                        <a:rPr lang="be-BY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be-BY" sz="18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булак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001156" cy="1071570"/>
          </a:xfrm>
        </p:spPr>
        <p:txBody>
          <a:bodyPr/>
          <a:lstStyle/>
          <a:p>
            <a:pPr algn="ctr"/>
            <a:r>
              <a:rPr lang="be-BY" b="1" dirty="0" smtClean="0"/>
              <a:t>5. Скланенне асабовых назоўнікаў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357298"/>
          <a:ext cx="8715436" cy="4357720"/>
        </p:xfrm>
        <a:graphic>
          <a:graphicData uri="http://schemas.openxmlformats.org/drawingml/2006/table">
            <a:tbl>
              <a:tblPr/>
              <a:tblGrid>
                <a:gridCol w="714380"/>
                <a:gridCol w="1214446"/>
                <a:gridCol w="1357322"/>
                <a:gridCol w="1643074"/>
                <a:gridCol w="2000264"/>
                <a:gridCol w="1785950"/>
              </a:tblGrid>
              <a:tr h="765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Склон</a:t>
                      </a:r>
                      <a:endParaRPr lang="ru-RU" sz="16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мяккая аснова</a:t>
                      </a:r>
                      <a:endParaRPr lang="ru-RU" sz="2000" i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цвёрдая аснова</a:t>
                      </a:r>
                      <a:endParaRPr lang="ru-RU" sz="2000" i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некаторыя назоўнікі маюць варыянтныя канчаткі </a:t>
                      </a:r>
                      <a:r>
                        <a:rPr lang="be-BY" sz="2000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ў </a:t>
                      </a: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месным склоне</a:t>
                      </a:r>
                      <a:endParaRPr lang="ru-RU" sz="2000" i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31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Н.</a:t>
                      </a:r>
                      <a:endParaRPr lang="ru-RU" sz="200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герой</a:t>
                      </a:r>
                      <a:endParaRPr lang="ru-RU" sz="20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карэеец</a:t>
                      </a:r>
                      <a:endParaRPr lang="ru-RU" sz="20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Панас </a:t>
                      </a:r>
                      <a:endParaRPr lang="be-BY" sz="2000" i="1" dirty="0" smtClean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аграном</a:t>
                      </a:r>
                      <a:endParaRPr lang="ru-RU" sz="200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сын </a:t>
                      </a:r>
                      <a:endParaRPr lang="ru-RU" sz="200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531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Р.</a:t>
                      </a:r>
                      <a:endParaRPr lang="ru-RU" sz="200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геро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20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карэец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0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Панас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2000" i="1" dirty="0" smtClean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аграном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0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сын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531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Д.</a:t>
                      </a:r>
                      <a:endParaRPr lang="ru-RU" sz="200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геро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endParaRPr lang="ru-RU" sz="20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карэйц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0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Панас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2000" i="1" dirty="0" smtClean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аграном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0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сын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531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В.</a:t>
                      </a:r>
                      <a:endParaRPr lang="ru-RU" sz="200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геро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20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карэйц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0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Панас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2000" i="1" dirty="0" smtClean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аграном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0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сын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531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Т.</a:t>
                      </a:r>
                      <a:endParaRPr lang="ru-RU" sz="200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геро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ем</a:t>
                      </a:r>
                      <a:endParaRPr lang="ru-RU" sz="20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карэйц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ам</a:t>
                      </a:r>
                      <a:endParaRPr lang="ru-RU" sz="20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Панас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ам</a:t>
                      </a: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2000" i="1" dirty="0" smtClean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аграном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ам</a:t>
                      </a:r>
                      <a:endParaRPr lang="ru-RU" sz="20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сын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ам</a:t>
                      </a: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265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endParaRPr lang="ru-RU" sz="200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 геро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endParaRPr lang="ru-RU" sz="20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 карэйц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0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 Панас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20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be-BY" sz="20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 аграном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20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be-BY" sz="20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0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 сын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20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be-BY" sz="20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20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endParaRPr lang="ru-RU" sz="20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86874" cy="928694"/>
          </a:xfrm>
        </p:spPr>
        <p:txBody>
          <a:bodyPr/>
          <a:lstStyle/>
          <a:p>
            <a:pPr algn="ctr"/>
            <a:r>
              <a:rPr lang="be-BY" sz="2400" b="1" dirty="0" smtClean="0"/>
              <a:t>6. Скланенне рознаскланяльных назоўнікаў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333584"/>
              </p:ext>
            </p:extLst>
          </p:nvPr>
        </p:nvGraphicFramePr>
        <p:xfrm>
          <a:off x="142844" y="1142984"/>
          <a:ext cx="8786875" cy="4145280"/>
        </p:xfrm>
        <a:graphic>
          <a:graphicData uri="http://schemas.openxmlformats.org/drawingml/2006/table">
            <a:tbl>
              <a:tblPr/>
              <a:tblGrid>
                <a:gridCol w="642942"/>
                <a:gridCol w="642942"/>
                <a:gridCol w="785818"/>
                <a:gridCol w="714380"/>
                <a:gridCol w="785818"/>
                <a:gridCol w="928694"/>
                <a:gridCol w="1071570"/>
                <a:gridCol w="1036767"/>
                <a:gridCol w="1276726"/>
                <a:gridCol w="901218"/>
              </a:tblGrid>
              <a:tr h="264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Склон</a:t>
                      </a:r>
                      <a:endParaRPr lang="ru-RU" sz="140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назвы маладых істот</a:t>
                      </a:r>
                      <a:endParaRPr lang="ru-RU" sz="1600" b="1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назоўнікі </a:t>
                      </a:r>
                      <a:endParaRPr lang="be-BY" sz="1600" b="0" kern="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kern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</a:t>
                      </a:r>
                      <a:r>
                        <a:rPr lang="be-BY" sz="1600" b="1" i="1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-мя</a:t>
                      </a:r>
                      <a:r>
                        <a:rPr lang="be-BY" sz="1600" b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</a:t>
                      </a:r>
                      <a:endParaRPr lang="be-BY" sz="1600" b="0" kern="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1" kern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імя</a:t>
                      </a:r>
                      <a:r>
                        <a:rPr lang="be-BY" sz="1600" b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be-BY" sz="1600" b="0" i="1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племя</a:t>
                      </a:r>
                      <a:r>
                        <a:rPr lang="be-BY" sz="1600" b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be-BY" sz="1600" b="0" i="1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стрэмя</a:t>
                      </a:r>
                      <a:endParaRPr lang="ru-RU" sz="1600" b="1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назоўнік </a:t>
                      </a:r>
                      <a:endParaRPr lang="ru-RU" sz="1600" b="1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маці</a:t>
                      </a:r>
                      <a:endParaRPr lang="ru-RU" sz="160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назоўнікі м. р.</a:t>
                      </a:r>
                      <a:endParaRPr lang="ru-RU" sz="1600" b="1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</a:t>
                      </a:r>
                      <a:r>
                        <a:rPr lang="be-BY" sz="1600" b="1" i="1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-а</a:t>
                      </a:r>
                      <a:r>
                        <a:rPr lang="be-BY" sz="160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600" b="1" i="1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-я</a:t>
                      </a:r>
                      <a:endParaRPr lang="ru-RU" sz="160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811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e-BY" sz="160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адз. л</a:t>
                      </a:r>
                      <a:endParaRPr lang="ru-RU" sz="1600" b="1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мн. л.</a:t>
                      </a:r>
                      <a:endParaRPr lang="ru-RU" sz="1600" b="1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адз. л</a:t>
                      </a:r>
                      <a:endParaRPr lang="ru-RU" sz="1600" b="1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мн. л.</a:t>
                      </a:r>
                      <a:endParaRPr lang="ru-RU" sz="1600" b="1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адз. л.</a:t>
                      </a:r>
                      <a:endParaRPr lang="ru-RU" sz="1600" b="1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мн. л.</a:t>
                      </a:r>
                      <a:endParaRPr lang="ru-RU" sz="1600" b="1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адз. л.</a:t>
                      </a:r>
                      <a:endParaRPr lang="ru-RU" sz="1600" b="1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мн. л.</a:t>
                      </a:r>
                      <a:endParaRPr lang="ru-RU" sz="1600" b="1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2646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 націскам </a:t>
                      </a:r>
                      <a:r>
                        <a:rPr lang="be-BY" sz="1600" b="0" kern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аснов      </a:t>
                      </a:r>
                      <a:r>
                        <a:rPr lang="be-BY" sz="1600" b="1" i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600" b="1" i="1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|</a:t>
                      </a:r>
                      <a:r>
                        <a:rPr lang="be-BY" sz="1600" i="1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i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канчатку  </a:t>
                      </a:r>
                      <a:endParaRPr lang="ru-RU" sz="160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3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Н.</a:t>
                      </a:r>
                      <a:endParaRPr lang="ru-RU" sz="160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-я /-ё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-і /-ы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-я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(ён)</a:t>
                      </a: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ы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-і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(ер)</a:t>
                      </a: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ы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-а</a:t>
                      </a:r>
                      <a:r>
                        <a:rPr lang="be-BY" sz="1600" b="0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-я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-ы /-і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2646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Р.</a:t>
                      </a:r>
                      <a:endParaRPr lang="ru-RU" sz="160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(яц)</a:t>
                      </a: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(яц)</a:t>
                      </a: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ей /О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-я / </a:t>
                      </a:r>
                      <a:r>
                        <a:rPr lang="be-BY" sz="1600" b="0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(ен)</a:t>
                      </a: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(ер)</a:t>
                      </a: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ы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(яр)</a:t>
                      </a: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эй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-ы</a:t>
                      </a:r>
                      <a:r>
                        <a:rPr lang="be-BY" sz="1600" b="0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-і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 /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-аў /-яў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2646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Д.</a:t>
                      </a:r>
                      <a:endParaRPr lang="ru-RU" sz="160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(яц)</a:t>
                      </a: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(яц)</a:t>
                      </a: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ям/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-ам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-ю/ </a:t>
                      </a:r>
                      <a:r>
                        <a:rPr lang="be-BY" sz="1600" b="0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(ен)</a:t>
                      </a: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(ён)ам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(ер)</a:t>
                      </a: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ы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(яр)</a:t>
                      </a: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áм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-у</a:t>
                      </a:r>
                      <a:r>
                        <a:rPr lang="be-BY" sz="1600" b="0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ю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-у /-е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-ю /-і</a:t>
                      </a:r>
                      <a:endParaRPr lang="ru-RU" sz="1600" i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-ам /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-ям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323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В.</a:t>
                      </a:r>
                      <a:endParaRPr lang="ru-RU" sz="160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як Н.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як Р.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-я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як Н.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-і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(яр)</a:t>
                      </a: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эй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-у</a:t>
                      </a:r>
                      <a:r>
                        <a:rPr lang="be-BY" sz="1600" b="0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-ю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як Р.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2646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Т.</a:t>
                      </a:r>
                      <a:endParaRPr lang="ru-RU" sz="160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-ём /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-ем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-мі /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-амі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-ем /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(ен)</a:t>
                      </a:r>
                      <a:r>
                        <a:rPr lang="be-BY" sz="1600" b="1" i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endParaRPr lang="ru-RU" sz="1600" i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(ён)</a:t>
                      </a: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амі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(ер)</a:t>
                      </a: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ай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(яр)</a:t>
                      </a: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áмі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-ам /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-ем</a:t>
                      </a:r>
                      <a:endParaRPr lang="ru-RU" sz="1600" i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-όй /-ёю</a:t>
                      </a:r>
                      <a:r>
                        <a:rPr lang="be-BY" sz="1600" b="0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-ёй /-ёю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-амі /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-ямі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2646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М.</a:t>
                      </a:r>
                      <a:endParaRPr lang="ru-RU" sz="160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(яц)</a:t>
                      </a: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</a:t>
                      </a:r>
                      <a:r>
                        <a:rPr lang="be-BY" sz="1600" b="0" i="0" kern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ят)</a:t>
                      </a:r>
                      <a:endParaRPr lang="en-US" sz="1600" b="0" i="0" kern="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ях /-</a:t>
                      </a: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ах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-і /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(ен)</a:t>
                      </a:r>
                      <a:r>
                        <a:rPr lang="be-BY" sz="1600" b="1" i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endParaRPr lang="ru-RU" sz="1600" i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(ён)</a:t>
                      </a: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ах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(ер)</a:t>
                      </a:r>
                      <a:r>
                        <a:rPr lang="be-BY" sz="1600" b="1" i="0" ker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ы</a:t>
                      </a:r>
                      <a:endParaRPr lang="ru-RU" sz="1600" b="1" i="0" kern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(яр)</a:t>
                      </a: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ах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-у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-ю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-е/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-ю /-і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-ах /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kern="0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-ях</a:t>
                      </a:r>
                      <a:endParaRPr lang="ru-RU" sz="1600" b="1" i="0" kern="0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1071546"/>
          </a:xfrm>
        </p:spPr>
        <p:txBody>
          <a:bodyPr/>
          <a:lstStyle/>
          <a:p>
            <a:pPr algn="ctr"/>
            <a:r>
              <a:rPr lang="be-BY" b="1" dirty="0" smtClean="0"/>
              <a:t>7.Скланенне агульных назоўнікаў </a:t>
            </a:r>
            <a:r>
              <a:rPr lang="be-BY" sz="1800" b="1" dirty="0" smtClean="0"/>
              <a:t>на</a:t>
            </a:r>
            <a:r>
              <a:rPr lang="be-BY" b="1" dirty="0" smtClean="0"/>
              <a:t> -а</a:t>
            </a:r>
            <a:r>
              <a:rPr lang="be-BY" dirty="0" smtClean="0"/>
              <a:t>,</a:t>
            </a:r>
            <a:r>
              <a:rPr lang="be-BY" b="1" dirty="0" smtClean="0"/>
              <a:t> -я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071546"/>
          <a:ext cx="8572560" cy="5184540"/>
        </p:xfrm>
        <a:graphic>
          <a:graphicData uri="http://schemas.openxmlformats.org/drawingml/2006/table">
            <a:tbl>
              <a:tblPr/>
              <a:tblGrid>
                <a:gridCol w="600471"/>
                <a:gridCol w="539637"/>
                <a:gridCol w="603617"/>
                <a:gridCol w="92931"/>
                <a:gridCol w="823559"/>
                <a:gridCol w="782416"/>
                <a:gridCol w="1408349"/>
                <a:gridCol w="1017141"/>
                <a:gridCol w="938899"/>
                <a:gridCol w="312966"/>
                <a:gridCol w="1452574"/>
              </a:tblGrid>
              <a:tr h="158903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e-BY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Склон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e-BY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100" dirty="0">
                          <a:latin typeface="Times New Roman"/>
                          <a:ea typeface="Times New Roman"/>
                          <a:cs typeface="Times New Roman"/>
                        </a:rPr>
                        <a:t>Род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100" dirty="0">
                          <a:latin typeface="Times New Roman"/>
                          <a:ea typeface="Times New Roman"/>
                          <a:cs typeface="Times New Roman"/>
                        </a:rPr>
                        <a:t>(пол асобы)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Аснова </a:t>
                      </a:r>
                      <a:r>
                        <a:rPr lang="be-BY" sz="1800" b="1" dirty="0" smtClean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на: </a:t>
                      </a:r>
                      <a:endParaRPr lang="ru-RU" sz="1800" b="1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8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цвёрды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зычны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ж, ш,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дж, ч,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р, ц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г, х, к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мяккі зычны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цвёрды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зычны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ж, ш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дж, ч,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р, ц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мяккі </a:t>
                      </a:r>
                      <a:endParaRPr lang="be-BY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зычны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1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націск на аснове</a:t>
                      </a:r>
                      <a:endParaRPr lang="ru-RU" sz="1800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націск на канчатку</a:t>
                      </a:r>
                      <a:endParaRPr lang="ru-RU" sz="1800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3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>
                          <a:latin typeface="Times New Roman"/>
                          <a:ea typeface="Times New Roman"/>
                          <a:cs typeface="Times New Roman"/>
                        </a:rPr>
                        <a:t>Н.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ж.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-а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-я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-á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-я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5397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>
                          <a:latin typeface="Times New Roman"/>
                          <a:ea typeface="Times New Roman"/>
                          <a:cs typeface="Times New Roman"/>
                        </a:rPr>
                        <a:t>Р.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>
                          <a:latin typeface="Times New Roman"/>
                          <a:ea typeface="Times New Roman"/>
                          <a:cs typeface="Times New Roman"/>
                        </a:rPr>
                        <a:t>ж.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-ы /-і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-і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-ы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-í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6168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  <a:cs typeface="Times New Roman"/>
                        </a:rPr>
                        <a:t>Д.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  <a:cs typeface="Times New Roman"/>
                        </a:rPr>
                        <a:t>ж.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e-BY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-е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31115"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-у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31115"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(З)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е  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(С)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(Ц)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-ю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-і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-é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-ы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-ю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-í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4943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  <a:cs typeface="Times New Roman"/>
                        </a:rPr>
                        <a:t>В.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  <a:cs typeface="Times New Roman"/>
                        </a:rPr>
                        <a:t>ж.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-у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-ю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-у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-ю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411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  <a:cs typeface="Times New Roman"/>
                        </a:rPr>
                        <a:t>Т.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  <a:cs typeface="Times New Roman"/>
                        </a:rPr>
                        <a:t>ж.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-ам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-όй/-όю</a:t>
                      </a:r>
                      <a:r>
                        <a:rPr lang="be-BY" sz="14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 -ай /-аю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ем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-ей (-ею)</a:t>
                      </a:r>
                      <a:r>
                        <a:rPr lang="be-BY" sz="14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 -яй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-óй /-óю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-ёй /-ёю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9887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  <a:cs typeface="Times New Roman"/>
                        </a:rPr>
                        <a:t>ж.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-е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-у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-ы /нулявы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(З)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е  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(С)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(Ц)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-ю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-і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latin typeface="Times New Roman"/>
                          <a:ea typeface="Times New Roman"/>
                          <a:cs typeface="Times New Roman"/>
                        </a:rPr>
                        <a:t>-é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-ы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-ю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-í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450" marR="5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Горизонт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967</TotalTime>
  <Words>3505</Words>
  <Application>Microsoft Office PowerPoint</Application>
  <PresentationFormat>Экран (4:3)</PresentationFormat>
  <Paragraphs>624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Горизонт</vt:lpstr>
      <vt:lpstr>Презентация PowerPoint</vt:lpstr>
      <vt:lpstr>ПЛАН</vt:lpstr>
      <vt:lpstr>                                  1. Правапіс канчаткаў і СКЛАНЕННЯ  </vt:lpstr>
      <vt:lpstr>    </vt:lpstr>
      <vt:lpstr>Презентация PowerPoint</vt:lpstr>
      <vt:lpstr>4. Правапіс канчаткаў назоўнікаў  у множным ліку </vt:lpstr>
      <vt:lpstr>5. Скланенне асабовых назоўнікаў </vt:lpstr>
      <vt:lpstr>6. Скланенне рознаскланяльных назоўнікаў  </vt:lpstr>
      <vt:lpstr>7.Скланенне агульных назоўнікаў на -а, -я </vt:lpstr>
      <vt:lpstr>8.Скланенне геаграфічных назваў </vt:lpstr>
      <vt:lpstr>9. Асаблівасці скланення імёнаў і прозвішчаў </vt:lpstr>
      <vt:lpstr>9. Асаблівасці скланення імёнаў і прозвішчаў (працяг) </vt:lpstr>
      <vt:lpstr>   10. КАНЧАТКІ НАЗОЎНІКАЎ У РОДНЫМ СКЛОНЕ АДЗІНОЧНАГА  ЛІКУ</vt:lpstr>
      <vt:lpstr>КАНЧАТКІ НАЗОЎНІКАЎ У РОДНЫМ СКЛОНЕ АДЗІНОЧНАГА ЛІКУ (працяг) </vt:lpstr>
      <vt:lpstr>10. КАНЧАТКІ НАЗОЎНІКАЎ У РОДНЫМ СКЛОНЕ АДЗІНОЧНАГА ЛІКУ (працяг) </vt:lpstr>
      <vt:lpstr>КАНЧАТКІ НАЗОЎНІКАЎ У РОДНЫМ СКЛОНЕ АДЗІНОЧНАГА ЛІКУ (працяг)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Правописание наречий: слитно, раздельно, через дефис</dc:title>
  <dc:creator>alina</dc:creator>
  <cp:lastModifiedBy>Olesya Drobyshevskaya</cp:lastModifiedBy>
  <cp:revision>88</cp:revision>
  <dcterms:created xsi:type="dcterms:W3CDTF">2014-03-31T15:33:18Z</dcterms:created>
  <dcterms:modified xsi:type="dcterms:W3CDTF">2016-05-18T10:31:49Z</dcterms:modified>
</cp:coreProperties>
</file>