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67" r:id="rId4"/>
    <p:sldId id="260" r:id="rId5"/>
    <p:sldId id="266" r:id="rId6"/>
    <p:sldId id="259" r:id="rId7"/>
    <p:sldId id="261" r:id="rId8"/>
    <p:sldId id="263" r:id="rId9"/>
    <p:sldId id="262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109" autoAdjust="0"/>
  </p:normalViewPr>
  <p:slideViewPr>
    <p:cSldViewPr>
      <p:cViewPr varScale="1">
        <p:scale>
          <a:sx n="90" d="100"/>
          <a:sy n="90" d="100"/>
        </p:scale>
        <p:origin x="-15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62541-C730-4EB1-B61F-B3F2C1DF9A4F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A8567-085F-4F92-83BA-98E6006CA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334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A8567-085F-4F92-83BA-98E6006CAA8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922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89040"/>
            <a:ext cx="8305800" cy="2736304"/>
          </a:xfrm>
        </p:spPr>
        <p:txBody>
          <a:bodyPr/>
          <a:lstStyle/>
          <a:p>
            <a:r>
              <a:rPr lang="be-BY" sz="2000" b="1" dirty="0" smtClean="0">
                <a:solidFill>
                  <a:srgbClr val="FFFF00"/>
                </a:solidFill>
              </a:rPr>
              <a:t>ЛЕКЦЫЯ-ПРЭЗЕНТАЦЫЯ па БЕЛАРУСКАЙ МОВЕ</a:t>
            </a:r>
          </a:p>
          <a:p>
            <a:r>
              <a:rPr lang="be-BY" sz="2000" b="1" i="1" dirty="0" smtClean="0">
                <a:solidFill>
                  <a:schemeClr val="tx1">
                    <a:lumMod val="75000"/>
                  </a:schemeClr>
                </a:solidFill>
              </a:rPr>
              <a:t>для слухачоў </a:t>
            </a:r>
          </a:p>
          <a:p>
            <a:r>
              <a:rPr lang="be-BY" sz="2000" b="1" i="1" dirty="0" smtClean="0">
                <a:solidFill>
                  <a:schemeClr val="tx1">
                    <a:lumMod val="75000"/>
                  </a:schemeClr>
                </a:solidFill>
              </a:rPr>
              <a:t>падрыхтоўчага аддзялення і падрыхтоўчых курсаў</a:t>
            </a:r>
            <a:endParaRPr lang="be-BY" altLang="ru-RU" sz="20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sz="2000" b="1" dirty="0" smtClean="0">
              <a:solidFill>
                <a:srgbClr val="FFFF0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sz="2000" b="1" dirty="0" smtClean="0">
                <a:solidFill>
                  <a:srgbClr val="FFFF00"/>
                </a:solidFill>
              </a:rPr>
              <a:t>Складальнік  </a:t>
            </a:r>
            <a:r>
              <a:rPr lang="be-BY" alt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sz="2000" b="1" dirty="0" smtClean="0">
                <a:solidFill>
                  <a:srgbClr val="FFFF00"/>
                </a:solidFill>
              </a:rPr>
              <a:t> 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chemeClr val="tx1">
                    <a:lumMod val="75000"/>
                  </a:schemeClr>
                </a:solidFill>
              </a:rPr>
              <a:t>дацэнт </a:t>
            </a:r>
            <a:r>
              <a:rPr lang="be-BY" altLang="ru-RU" sz="1800" b="1" dirty="0">
                <a:solidFill>
                  <a:schemeClr val="tx1">
                    <a:lumMod val="75000"/>
                  </a:schemeClr>
                </a:solidFill>
              </a:rPr>
              <a:t>кафедры давузаўскай падрыхтоўкі і прафарыентацыі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2000" b="1" dirty="0">
                <a:solidFill>
                  <a:srgbClr val="FFFF00"/>
                </a:solidFill>
              </a:rPr>
              <a:t>С.В. Чайкова</a:t>
            </a:r>
            <a:endParaRPr lang="ru-RU" altLang="ru-RU" sz="2000" b="1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453" y="260648"/>
            <a:ext cx="8305800" cy="864096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</a:rPr>
              <a:t>Права</a:t>
            </a:r>
            <a:r>
              <a:rPr lang="be-BY" sz="4400" b="1" dirty="0" smtClean="0">
                <a:solidFill>
                  <a:schemeClr val="tx1">
                    <a:lumMod val="75000"/>
                  </a:schemeClr>
                </a:solidFill>
              </a:rPr>
              <a:t>піс некаторых суфіксаў</a:t>
            </a:r>
            <a:endParaRPr lang="ru-RU" sz="4400" b="1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Светлана\Pictures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52736"/>
            <a:ext cx="345638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5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600" b="1" dirty="0" smtClean="0"/>
              <a:t>4. Правапіс  суфіксаў  дзеепрыметнікаў</a:t>
            </a:r>
            <a:endParaRPr lang="ru-RU" sz="3600" b="1" dirty="0"/>
          </a:p>
        </p:txBody>
      </p:sp>
      <p:pic>
        <p:nvPicPr>
          <p:cNvPr id="9218" name="Picture 2" descr="C:\Users\Светлана\Pictures\0_5ef8f_6ffe13b8_-2-XX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8497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101084"/>
              </p:ext>
            </p:extLst>
          </p:nvPr>
        </p:nvGraphicFramePr>
        <p:xfrm>
          <a:off x="251520" y="908721"/>
          <a:ext cx="8640960" cy="5472607"/>
        </p:xfrm>
        <a:graphic>
          <a:graphicData uri="http://schemas.openxmlformats.org/drawingml/2006/table">
            <a:tbl>
              <a:tblPr firstRow="1" firstCol="1" bandRow="1"/>
              <a:tblGrid>
                <a:gridCol w="2880320"/>
                <a:gridCol w="3024336"/>
                <a:gridCol w="2736304"/>
              </a:tblGrid>
              <a:tr h="4603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-н-</a:t>
                      </a:r>
                      <a:endParaRPr lang="ru-RU" sz="2800" i="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-ен-</a:t>
                      </a:r>
                      <a:endParaRPr lang="ru-RU" sz="2800" i="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-ан-</a:t>
                      </a:r>
                      <a:endParaRPr lang="ru-RU" sz="2800" i="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Суфікс 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-н-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 маюць дзеепрыметнікі, утвораныя ад асновы інфінітыва 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800" i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800" i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: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абстрал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абстрал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выгадав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выгадав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засып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засып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пасе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пасе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пасля галосных і мяккіх зычных 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пасля цвёрдых зычных</a:t>
                      </a:r>
                      <a:endParaRPr lang="ru-RU" sz="18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маюць дзеепрыметнікі, утвораныя ад асновы інфінітыва 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 асновай на зычны або на галосныя на –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-ы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 -е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: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1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асвятл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–асветл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заве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ці – завез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зага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заго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зане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ці – занес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пакле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пакле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напа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–напо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падме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ці –падмец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скла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ці – складз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запрас</a:t>
                      </a:r>
                      <a:r>
                        <a:rPr lang="be-BY" sz="1800" b="1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–запрош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выраш</a:t>
                      </a:r>
                      <a:r>
                        <a:rPr lang="be-BY" sz="1800" b="1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выраш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дагледз</a:t>
                      </a:r>
                      <a:r>
                        <a:rPr lang="be-BY" sz="1800" b="1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дагледж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заляч</a:t>
                      </a:r>
                      <a:r>
                        <a:rPr lang="be-BY" sz="1800" b="1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залеч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прыцяруш</a:t>
                      </a:r>
                      <a:r>
                        <a:rPr lang="be-BY" sz="1800" b="1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прыцяруш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дапусц</a:t>
                      </a:r>
                      <a:r>
                        <a:rPr lang="be-BY" sz="1800" b="1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дапушч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У беларускай мове дзеепрыметнікі залежнага стану прошлага часу  пішуцца з адной літарай </a:t>
                      </a:r>
                      <a:r>
                        <a:rPr lang="ru-RU" sz="1800" i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1800" i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Перад суфіксам </a:t>
                      </a:r>
                      <a:r>
                        <a:rPr lang="ru-RU" sz="1800" i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1800" i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захоўваецца галосная, </a:t>
                      </a:r>
                      <a:endParaRPr lang="be-BY" sz="1800" spc="-15" dirty="0" smtClean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spc="-15" dirty="0" smtClean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якая 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была ў аснове інфінітыва: </a:t>
                      </a:r>
                      <a:endParaRPr lang="be-BY" sz="1800" spc="-15" dirty="0" smtClean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spc="-15" dirty="0" smtClean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аве</a:t>
                      </a:r>
                      <a:r>
                        <a:rPr lang="be-BY" sz="1800" i="1" u="sng" spc="-15" dirty="0" smtClean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spc="-15" dirty="0" smtClean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– аве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 засе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засе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паказ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паказ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800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разве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ць – разве</a:t>
                      </a:r>
                      <a:r>
                        <a:rPr lang="be-BY" sz="1800" i="1" u="sng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b="1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800" i="1" spc="-15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8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219200"/>
          </a:xfrm>
        </p:spPr>
        <p:txBody>
          <a:bodyPr>
            <a:normAutofit/>
          </a:bodyPr>
          <a:lstStyle/>
          <a:p>
            <a:pPr algn="ctr"/>
            <a:r>
              <a:rPr lang="be-BY" sz="6600" b="1" dirty="0" smtClean="0"/>
              <a:t>Дзякуй </a:t>
            </a:r>
            <a:r>
              <a:rPr lang="be-BY" sz="6600" b="1" dirty="0"/>
              <a:t>за </a:t>
            </a:r>
            <a:r>
              <a:rPr lang="be-BY" sz="6600" b="1" dirty="0" smtClean="0"/>
              <a:t>ўвагу!</a:t>
            </a:r>
            <a:r>
              <a:rPr lang="be-BY" sz="6600" dirty="0" smtClean="0"/>
              <a:t> </a:t>
            </a:r>
            <a:endParaRPr lang="ru-RU" sz="6600" dirty="0"/>
          </a:p>
        </p:txBody>
      </p:sp>
      <p:pic>
        <p:nvPicPr>
          <p:cNvPr id="10242" name="Picture 2" descr="C:\Users\Светлана\Pictures\lily_of_the_valley_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64096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5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944216"/>
          </a:xfrm>
        </p:spPr>
        <p:txBody>
          <a:bodyPr>
            <a:noAutofit/>
          </a:bodyPr>
          <a:lstStyle/>
          <a:p>
            <a:r>
              <a:rPr lang="be-BY" sz="2400" i="1" dirty="0" smtClean="0">
                <a:solidFill>
                  <a:srgbClr val="0070C0"/>
                </a:solidFill>
              </a:rPr>
              <a:t>                                                             План </a:t>
            </a:r>
            <a:r>
              <a:rPr lang="be-BY" sz="2400" dirty="0" smtClean="0">
                <a:solidFill>
                  <a:srgbClr val="0070C0"/>
                </a:solidFill>
              </a:rPr>
              <a:t/>
            </a:r>
            <a:br>
              <a:rPr lang="be-BY" sz="2400" dirty="0" smtClean="0">
                <a:solidFill>
                  <a:srgbClr val="0070C0"/>
                </a:solidFill>
              </a:rPr>
            </a:br>
            <a:r>
              <a:rPr lang="be-BY" sz="2400" dirty="0" smtClean="0">
                <a:solidFill>
                  <a:srgbClr val="0070C0"/>
                </a:solidFill>
              </a:rPr>
              <a:t>1.   Правапіс суфіксаў назоўнікаў. </a:t>
            </a:r>
            <a:br>
              <a:rPr lang="be-BY" sz="2400" dirty="0" smtClean="0">
                <a:solidFill>
                  <a:srgbClr val="0070C0"/>
                </a:solidFill>
              </a:rPr>
            </a:br>
            <a:r>
              <a:rPr lang="be-BY" sz="2400" dirty="0">
                <a:solidFill>
                  <a:srgbClr val="0070C0"/>
                </a:solidFill>
              </a:rPr>
              <a:t>2. Правапіс  суфіксаў прыметнікаў. </a:t>
            </a:r>
            <a:br>
              <a:rPr lang="be-BY" sz="2400" dirty="0">
                <a:solidFill>
                  <a:srgbClr val="0070C0"/>
                </a:solidFill>
              </a:rPr>
            </a:br>
            <a:r>
              <a:rPr lang="be-BY" sz="2400" dirty="0" smtClean="0">
                <a:solidFill>
                  <a:srgbClr val="0070C0"/>
                </a:solidFill>
              </a:rPr>
              <a:t>3. Правапіс </a:t>
            </a:r>
            <a:r>
              <a:rPr lang="be-BY" sz="2400" dirty="0">
                <a:solidFill>
                  <a:srgbClr val="0070C0"/>
                </a:solidFill>
              </a:rPr>
              <a:t>суфіксаў дзеясловаў.</a:t>
            </a:r>
            <a:br>
              <a:rPr lang="be-BY" sz="2400" dirty="0">
                <a:solidFill>
                  <a:srgbClr val="0070C0"/>
                </a:solidFill>
              </a:rPr>
            </a:br>
            <a:r>
              <a:rPr lang="be-BY" sz="2400" dirty="0" smtClean="0">
                <a:solidFill>
                  <a:srgbClr val="0070C0"/>
                </a:solidFill>
              </a:rPr>
              <a:t>4. Правапіс  суфіксаў дзеепрыметнікаў.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3075" name="Picture 3" descr="C:\Users\Светлана\Pictures\80d2oc8150da2o2b05ba7538a8850bd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720080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48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3826768" cy="626469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err="1" smtClean="0">
                <a:solidFill>
                  <a:srgbClr val="FFFF00"/>
                </a:solidFill>
              </a:rPr>
              <a:t>Белыя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духмяныя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званкі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err="1">
                <a:solidFill>
                  <a:srgbClr val="0070C0"/>
                </a:solidFill>
              </a:rPr>
              <a:t>Ландышамі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хораша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завуцца</a:t>
            </a:r>
            <a:r>
              <a:rPr lang="ru-RU" sz="2000" dirty="0">
                <a:solidFill>
                  <a:srgbClr val="FFFF00"/>
                </a:solidFill>
              </a:rPr>
              <a:t>.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en-US" sz="2000" dirty="0">
                <a:solidFill>
                  <a:srgbClr val="FFFF00"/>
                </a:solidFill>
              </a:rPr>
              <a:t>He </a:t>
            </a:r>
            <a:r>
              <a:rPr lang="ru-RU" sz="2000" dirty="0" err="1">
                <a:solidFill>
                  <a:srgbClr val="FFFF00"/>
                </a:solidFill>
              </a:rPr>
              <a:t>ўтрымаеш</a:t>
            </a:r>
            <a:r>
              <a:rPr lang="ru-RU" sz="2000" dirty="0">
                <a:solidFill>
                  <a:srgbClr val="FFFF00"/>
                </a:solidFill>
              </a:rPr>
              <a:t> — </a:t>
            </a:r>
            <a:r>
              <a:rPr lang="ru-RU" sz="2000" dirty="0" err="1">
                <a:solidFill>
                  <a:srgbClr val="FFFF00"/>
                </a:solidFill>
              </a:rPr>
              <a:t>скоцяцца</a:t>
            </a:r>
            <a:r>
              <a:rPr lang="ru-RU" sz="2000" dirty="0">
                <a:solidFill>
                  <a:srgbClr val="FFFF00"/>
                </a:solidFill>
              </a:rPr>
              <a:t> з </a:t>
            </a:r>
            <a:r>
              <a:rPr lang="ru-RU" sz="2000" dirty="0" err="1">
                <a:solidFill>
                  <a:srgbClr val="FFFF00"/>
                </a:solidFill>
              </a:rPr>
              <a:t>рукі</a:t>
            </a:r>
            <a:r>
              <a:rPr lang="ru-RU" sz="2000" dirty="0">
                <a:solidFill>
                  <a:srgbClr val="FFFF00"/>
                </a:solidFill>
              </a:rPr>
              <a:t>,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Аб </a:t>
            </a:r>
            <a:r>
              <a:rPr lang="ru-RU" sz="2000" dirty="0" err="1">
                <a:solidFill>
                  <a:srgbClr val="FFFF00"/>
                </a:solidFill>
              </a:rPr>
              <a:t>зямлю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малыя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разаб'юцца</a:t>
            </a:r>
            <a:r>
              <a:rPr lang="ru-RU" sz="2000" dirty="0">
                <a:solidFill>
                  <a:srgbClr val="FFFF00"/>
                </a:solidFill>
              </a:rPr>
              <a:t>.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err="1">
                <a:solidFill>
                  <a:srgbClr val="FFFF00"/>
                </a:solidFill>
              </a:rPr>
              <a:t>Асцярожна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ландышы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тулю</a:t>
            </a:r>
            <a:r>
              <a:rPr lang="ru-RU" sz="2000" dirty="0">
                <a:solidFill>
                  <a:srgbClr val="FFFF00"/>
                </a:solidFill>
              </a:rPr>
              <a:t>,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Да </a:t>
            </a:r>
            <a:r>
              <a:rPr lang="ru-RU" sz="2000" dirty="0" err="1">
                <a:solidFill>
                  <a:srgbClr val="FFFF00"/>
                </a:solidFill>
              </a:rPr>
              <a:t>грудзей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тулю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лясную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квецень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en-US" sz="2000" dirty="0">
                <a:solidFill>
                  <a:srgbClr val="FFFF00"/>
                </a:solidFill>
              </a:rPr>
              <a:t>I </a:t>
            </a:r>
            <a:r>
              <a:rPr lang="ru-RU" sz="2000" dirty="0" err="1">
                <a:solidFill>
                  <a:srgbClr val="FFFF00"/>
                </a:solidFill>
              </a:rPr>
              <a:t>лагодна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слухаю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зямлю</a:t>
            </a:r>
            <a:r>
              <a:rPr lang="ru-RU" sz="2000" dirty="0">
                <a:solidFill>
                  <a:srgbClr val="FFFF00"/>
                </a:solidFill>
              </a:rPr>
              <a:t> —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Самую </a:t>
            </a:r>
            <a:r>
              <a:rPr lang="ru-RU" sz="2000" dirty="0" err="1">
                <a:solidFill>
                  <a:srgbClr val="FFFF00"/>
                </a:solidFill>
              </a:rPr>
              <a:t>званчэйшую</a:t>
            </a:r>
            <a:r>
              <a:rPr lang="ru-RU" sz="2000" dirty="0">
                <a:solidFill>
                  <a:srgbClr val="FFFF00"/>
                </a:solidFill>
              </a:rPr>
              <a:t> на </a:t>
            </a:r>
            <a:r>
              <a:rPr lang="ru-RU" sz="2000" dirty="0" err="1">
                <a:solidFill>
                  <a:srgbClr val="FFFF00"/>
                </a:solidFill>
              </a:rPr>
              <a:t>свеце</a:t>
            </a:r>
            <a:r>
              <a:rPr lang="ru-RU" sz="2000" dirty="0" smtClean="0">
                <a:solidFill>
                  <a:srgbClr val="FFFF00"/>
                </a:solidFill>
              </a:rPr>
              <a:t>.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2290" name="Picture 2" descr="C:\Users\Светлана\Pictures\16-137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4664"/>
            <a:ext cx="475252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5229200"/>
            <a:ext cx="16355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spc="-100" dirty="0" smtClean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rgbClr val="0070C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ea typeface="+mj-ea"/>
              <a:cs typeface="+mj-cs"/>
            </a:endParaRPr>
          </a:p>
          <a:p>
            <a:r>
              <a:rPr lang="ru-RU" sz="20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Е</a:t>
            </a:r>
            <a:r>
              <a:rPr lang="be-BY" sz="20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ўдакія Лось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4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3336430"/>
              </p:ext>
            </p:extLst>
          </p:nvPr>
        </p:nvGraphicFramePr>
        <p:xfrm>
          <a:off x="251521" y="836713"/>
          <a:ext cx="4752527" cy="56166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552719"/>
                <a:gridCol w="2199808"/>
              </a:tblGrid>
              <a:tr h="28803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b="1" i="1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-ак</a:t>
                      </a:r>
                      <a:endParaRPr lang="ru-RU" sz="1800" b="1" i="1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b="1" i="1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-ык (-ік)</a:t>
                      </a:r>
                      <a:endParaRPr lang="ru-RU" sz="1800" b="1" i="1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40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калі пры скланенні галосны ў суфіксе выпадае: 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замочак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замо</a:t>
                      </a:r>
                      <a:r>
                        <a:rPr lang="be-BY" sz="1800" i="1" u="sng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чк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калі пры скланенні галосны ў суфіксе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выпадае: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зайчык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зайчыка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3521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-ічк-(-ычк-)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28625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-ечк- (-ачк-)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081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назоўніках, утвораных ад слоў, якія заканчваюц-ца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іц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-а (-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ыц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-а)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множналікавых назоўнікаў: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палічка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паліца, </a:t>
                      </a: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сястрычка — сястрыца 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 ўсіх астатніх выпадках: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дзядзечка, </a:t>
                      </a:r>
                      <a:endParaRPr lang="be-BY" sz="1800" i="1" dirty="0" smtClean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лыжачка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be-BY" sz="1800" i="1" dirty="0" smtClean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Сашачка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3521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i="1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-ец(-ац)</a:t>
                      </a:r>
                      <a:endParaRPr lang="ru-RU" sz="1800" i="1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i="1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-іц-(-ыц-)</a:t>
                      </a:r>
                      <a:endParaRPr lang="ru-RU" sz="1800" i="1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185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назоўніках мужчынскага роду: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вайсковец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be-BY" sz="1800" i="1" dirty="0" smtClean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пераможац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чарнаморац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назоўніках жаночага роду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множналікавых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be-BY" sz="18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лесвіца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старыца, нажніцы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/>
              <a:t>1. Правапіс суфіксаў назоўнікаў</a:t>
            </a:r>
            <a:endParaRPr lang="ru-RU" dirty="0"/>
          </a:p>
        </p:txBody>
      </p:sp>
      <p:pic>
        <p:nvPicPr>
          <p:cNvPr id="5" name="Picture 2" descr="C:\Users\Светлана\Pictures\5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2"/>
            <a:ext cx="38884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67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088393"/>
              </p:ext>
            </p:extLst>
          </p:nvPr>
        </p:nvGraphicFramePr>
        <p:xfrm>
          <a:off x="323528" y="1052736"/>
          <a:ext cx="4896544" cy="547260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27799"/>
                <a:gridCol w="2268745"/>
              </a:tblGrid>
              <a:tr h="288032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-чык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-шчык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606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у назоўніках, якія абазначаюць асоб па прафесіі, роду заняткаў або </a:t>
                      </a:r>
                      <a:r>
                        <a:rPr lang="be-BY" sz="1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дзеянняў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пасля: д, т, з, с, ж: 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effectLst/>
                        </a:rPr>
                        <a:t>перакладчык, пераплётчык, грузчык, перапісчык, перабежчык</a:t>
                      </a:r>
                      <a:endParaRPr lang="ru-RU" sz="1800" b="1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пасля астатніх зычных: 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effectLst/>
                        </a:rPr>
                        <a:t>бараба</a:t>
                      </a:r>
                      <a:r>
                        <a:rPr lang="be-BY" sz="1800" b="1" i="1" u="sng" dirty="0">
                          <a:solidFill>
                            <a:srgbClr val="00B050"/>
                          </a:solidFill>
                          <a:effectLst/>
                        </a:rPr>
                        <a:t>н</a:t>
                      </a:r>
                      <a:r>
                        <a:rPr lang="be-BY" sz="1800" b="1" i="1" dirty="0">
                          <a:solidFill>
                            <a:srgbClr val="00B050"/>
                          </a:solidFill>
                          <a:effectLst/>
                        </a:rPr>
                        <a:t>шчык, зваршчык, паромшчык</a:t>
                      </a:r>
                      <a:endParaRPr lang="ru-RU" sz="1800" b="1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-аньк-(-ыньк-)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-еньк-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6409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пішуцца з мяккім знакам у памяншальна-ласкальных формах, утвораных ад слоў </a:t>
                      </a:r>
                      <a:endParaRPr lang="be-BY" sz="18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на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ня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пасля цвёрдых і зацвярдзелых зычных: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</a:rPr>
                        <a:t>яблынька, вішанька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пасля мяккіх зычных: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песенька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-яч, -ялк-, -язь, -ядзь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пішуцца з літарай я: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дзеяч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</a:rPr>
                        <a:t>, сеялка, дробязь, роўнядзь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be-BY" dirty="0"/>
              <a:t>Правапіс суфіксаў </a:t>
            </a:r>
            <a:r>
              <a:rPr lang="be-BY" dirty="0" smtClean="0"/>
              <a:t>назоўнікаў (працяг)</a:t>
            </a:r>
            <a:endParaRPr lang="ru-RU" dirty="0"/>
          </a:p>
        </p:txBody>
      </p:sp>
      <p:pic>
        <p:nvPicPr>
          <p:cNvPr id="11265" name="Picture 1" descr="C:\Users\Светлана\Pictures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2736"/>
            <a:ext cx="36724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60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9123475"/>
              </p:ext>
            </p:extLst>
          </p:nvPr>
        </p:nvGraphicFramePr>
        <p:xfrm>
          <a:off x="287524" y="4293097"/>
          <a:ext cx="8568952" cy="1950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56384"/>
                <a:gridCol w="5112568"/>
              </a:tblGrid>
              <a:tr h="216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Адна літара н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Дзве літары нн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971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пішацца ў прыметніках, утвораных: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* з дапамогай суфіксаў -ан-(-ян-):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сярэбраны, алавяны, шкляны; 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* з дапамогай суфіксаў -ын-(-ін-):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курыны, пчаліны;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* у прыметніках </a:t>
                      </a: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юны, </a:t>
                      </a:r>
                      <a:r>
                        <a:rPr lang="be-BY" sz="1600" i="1" dirty="0" smtClean="0">
                          <a:solidFill>
                            <a:srgbClr val="00B050"/>
                          </a:solidFill>
                          <a:effectLst/>
                        </a:rPr>
                        <a:t>сцюдзёны.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пішуцца ў прыметніках, утвораных: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* ад назоўнікаў з асновай на -н з дапамогай суфікса -н-: </a:t>
                      </a:r>
                      <a:r>
                        <a:rPr lang="be-BY" sz="1600" b="1" i="1" dirty="0">
                          <a:solidFill>
                            <a:srgbClr val="00B050"/>
                          </a:solidFill>
                          <a:effectLst/>
                        </a:rPr>
                        <a:t>дзень – дзённы, туман – туманны;</a:t>
                      </a:r>
                      <a:endParaRPr lang="ru-RU" sz="1600" b="1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* ад назоўнікаў з асновай на –мя: імя – </a:t>
                      </a: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іменны, племя – племянны;</a:t>
                      </a:r>
                      <a:r>
                        <a:rPr lang="be-BY" sz="1600" dirty="0">
                          <a:effectLst/>
                        </a:rPr>
                        <a:t> </a:t>
                      </a:r>
                      <a:r>
                        <a:rPr lang="be-BY" sz="1600" dirty="0" smtClean="0">
                          <a:effectLst/>
                        </a:rPr>
                        <a:t>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effectLst/>
                        </a:rPr>
                        <a:t>але </a:t>
                      </a: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палымяны;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</a:rPr>
                        <a:t>*з дапамогай суфіксаў -енн-(-энн-): </a:t>
                      </a:r>
                      <a:r>
                        <a:rPr lang="be-BY" sz="1600" i="1" dirty="0">
                          <a:solidFill>
                            <a:srgbClr val="00B050"/>
                          </a:solidFill>
                          <a:effectLst/>
                        </a:rPr>
                        <a:t>задуменны, </a:t>
                      </a:r>
                      <a:r>
                        <a:rPr lang="be-BY" sz="1600" i="1" dirty="0" smtClean="0">
                          <a:solidFill>
                            <a:srgbClr val="00B050"/>
                          </a:solidFill>
                          <a:effectLst/>
                        </a:rPr>
                        <a:t>страшэнны.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be-BY" dirty="0" smtClean="0"/>
              <a:t>2. Правапіс суфіксаў прыметнікаў</a:t>
            </a:r>
            <a:endParaRPr lang="ru-RU" dirty="0"/>
          </a:p>
        </p:txBody>
      </p:sp>
      <p:pic>
        <p:nvPicPr>
          <p:cNvPr id="5121" name="Picture 1" descr="C:\Users\Светлана\Pictures\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52736"/>
            <a:ext cx="424847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22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716519"/>
              </p:ext>
            </p:extLst>
          </p:nvPr>
        </p:nvGraphicFramePr>
        <p:xfrm>
          <a:off x="323528" y="1412776"/>
          <a:ext cx="4968552" cy="52120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738876"/>
                <a:gridCol w="2229676"/>
              </a:tblGrid>
              <a:tr h="223551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dirty="0">
                          <a:solidFill>
                            <a:srgbClr val="00B050"/>
                          </a:solidFill>
                          <a:effectLst/>
                        </a:rPr>
                        <a:t>-аньк (-эньк-)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dirty="0">
                          <a:solidFill>
                            <a:srgbClr val="00B050"/>
                          </a:solidFill>
                          <a:effectLst/>
                        </a:rPr>
                        <a:t>-еньк-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466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пішуцца з мяккім знакам у памяншальна-ласкальных формах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6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пасля цвёрдых зычных, прычым </a:t>
                      </a:r>
                      <a:r>
                        <a:rPr lang="be-BY" sz="1800" dirty="0" smtClean="0">
                          <a:effectLst/>
                        </a:rPr>
                        <a:t>-</a:t>
                      </a:r>
                      <a:r>
                        <a:rPr lang="be-BY" sz="1800" dirty="0">
                          <a:effectLst/>
                        </a:rPr>
                        <a:t>эньк- пад націскам: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добранькі, даражэнькі</a:t>
                      </a:r>
                      <a:endParaRPr lang="ru-RU" sz="18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пасля мяккіх зычных: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маленькі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, ціхенькі</a:t>
                      </a:r>
                      <a:endParaRPr lang="ru-RU" sz="18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4665">
                <a:tc>
                  <a:txBody>
                    <a:bodyPr/>
                    <a:lstStyle/>
                    <a:p>
                      <a:pPr marL="285750" lvl="0" indent="-285750" algn="ctr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be-BY" sz="1800" b="1" i="0" dirty="0">
                          <a:solidFill>
                            <a:srgbClr val="00B050"/>
                          </a:solidFill>
                          <a:effectLst/>
                        </a:rPr>
                        <a:t>-еў(-ев-)/ -аў(-</a:t>
                      </a:r>
                      <a:r>
                        <a:rPr lang="be-BY" sz="1800" b="1" i="0" dirty="0" smtClean="0">
                          <a:solidFill>
                            <a:srgbClr val="00B050"/>
                          </a:solidFill>
                          <a:effectLst/>
                        </a:rPr>
                        <a:t>ав-);-</a:t>
                      </a:r>
                      <a:r>
                        <a:rPr lang="be-BY" sz="1800" b="1" i="0" dirty="0">
                          <a:solidFill>
                            <a:srgbClr val="00B050"/>
                          </a:solidFill>
                          <a:effectLst/>
                        </a:rPr>
                        <a:t>ёў(-ёв)/-όў(-όв)</a:t>
                      </a:r>
                      <a:endParaRPr lang="ru-RU" sz="1800" b="1" i="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b="1" i="0" dirty="0">
                          <a:solidFill>
                            <a:srgbClr val="00B050"/>
                          </a:solidFill>
                          <a:effectLst/>
                        </a:rPr>
                        <a:t>-ін(-ын)</a:t>
                      </a:r>
                      <a:endParaRPr lang="ru-RU" sz="1800" b="1" i="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99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у прыналежных прыметніках,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</a:rPr>
                        <a:t>утвораных </a:t>
                      </a:r>
                      <a:r>
                        <a:rPr lang="be-BY" sz="1800" dirty="0">
                          <a:effectLst/>
                        </a:rPr>
                        <a:t>ад назоўнікаў </a:t>
                      </a:r>
                      <a:r>
                        <a:rPr lang="be-BY" sz="1800" dirty="0" smtClean="0">
                          <a:effectLst/>
                        </a:rPr>
                        <a:t>мужчынскага </a:t>
                      </a:r>
                      <a:r>
                        <a:rPr lang="be-BY" sz="1800" dirty="0">
                          <a:effectLst/>
                        </a:rPr>
                        <a:t>і ніякага роду: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Пецеў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сшытак, </a:t>
                      </a:r>
                      <a:endParaRPr lang="be-BY" sz="18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братаў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кубак, </a:t>
                      </a:r>
                      <a:endParaRPr lang="be-BY" sz="18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Міхасёў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брат, </a:t>
                      </a:r>
                      <a:endParaRPr lang="be-BY" sz="18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Тамашόў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дом</a:t>
                      </a:r>
                      <a:endParaRPr lang="ru-RU" sz="18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у прыналежных прыметніках, утвораных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</a:rPr>
                        <a:t>ад </a:t>
                      </a:r>
                      <a:r>
                        <a:rPr lang="be-BY" sz="1800" dirty="0">
                          <a:effectLst/>
                        </a:rPr>
                        <a:t>назоў-нікаў жаночага роду: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Танін падручнік, матчына ласка</a:t>
                      </a:r>
                      <a:endParaRPr lang="ru-RU" sz="18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e-BY" dirty="0"/>
              <a:t>2. Правапіс суфіксаў </a:t>
            </a:r>
            <a:r>
              <a:rPr lang="be-BY" dirty="0" smtClean="0"/>
              <a:t>прыметнікаў</a:t>
            </a:r>
            <a:br>
              <a:rPr lang="be-BY" dirty="0" smtClean="0"/>
            </a:br>
            <a:r>
              <a:rPr lang="be-BY" sz="2000" dirty="0" smtClean="0"/>
              <a:t>(працяг)</a:t>
            </a:r>
            <a:endParaRPr lang="ru-RU" sz="2000" dirty="0"/>
          </a:p>
        </p:txBody>
      </p:sp>
      <p:pic>
        <p:nvPicPr>
          <p:cNvPr id="6145" name="Picture 1" descr="C:\Users\Светлана\Pictures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367240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47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421866"/>
              </p:ext>
            </p:extLst>
          </p:nvPr>
        </p:nvGraphicFramePr>
        <p:xfrm>
          <a:off x="251520" y="1340769"/>
          <a:ext cx="8568952" cy="38404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93303"/>
                <a:gridCol w="5175649"/>
              </a:tblGrid>
              <a:tr h="216023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 dirty="0">
                          <a:effectLst/>
                        </a:rPr>
                        <a:t>-ск-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800">
                          <a:effectLst/>
                        </a:rPr>
                        <a:t>(ц )-к-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9905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у прыметніках, утвораных:</a:t>
                      </a:r>
                      <a:endParaRPr lang="ru-RU" sz="1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*ад назоўнікаў з асновай на -д: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горад –  гарадскі</a:t>
                      </a:r>
                      <a:r>
                        <a:rPr lang="be-BY" sz="1800" b="0" i="0" dirty="0">
                          <a:solidFill>
                            <a:schemeClr val="bg1"/>
                          </a:solidFill>
                          <a:effectLst/>
                        </a:rPr>
                        <a:t>;</a:t>
                      </a:r>
                      <a:endParaRPr lang="ru-RU" sz="1800" b="0" i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  <a:tab pos="274320" algn="l"/>
                        </a:tabLst>
                      </a:pPr>
                      <a:r>
                        <a:rPr lang="be-BY" sz="1800" dirty="0">
                          <a:effectLst/>
                        </a:rPr>
                        <a:t>*ад геаграфічных назваў, назваў нацыянальнасцей і народнасцей (акрамя тых, што з асновай на ч(ы):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  <a:tab pos="274320" algn="l"/>
                        </a:tabLst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Варонеж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– варонежскі</a:t>
                      </a:r>
                      <a:r>
                        <a:rPr lang="be-BY" sz="1800" b="0" i="0" dirty="0">
                          <a:solidFill>
                            <a:schemeClr val="bg1"/>
                          </a:solidFill>
                          <a:effectLst/>
                        </a:rPr>
                        <a:t>,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Волга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— волжскі</a:t>
                      </a:r>
                      <a:r>
                        <a:rPr lang="be-BY" sz="1800" b="0" i="0" dirty="0">
                          <a:solidFill>
                            <a:schemeClr val="bg1"/>
                          </a:solidFill>
                          <a:effectLst/>
                        </a:rPr>
                        <a:t>,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Добруш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– добрушскі</a:t>
                      </a:r>
                      <a:r>
                        <a:rPr lang="be-BY" sz="1800" b="0" i="0" dirty="0">
                          <a:solidFill>
                            <a:schemeClr val="bg1"/>
                          </a:solidFill>
                          <a:effectLst/>
                        </a:rPr>
                        <a:t>,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be-BY" sz="1800" b="0" i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  <a:tab pos="274320" algn="l"/>
                        </a:tabLst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казах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– казахскі</a:t>
                      </a:r>
                      <a:r>
                        <a:rPr lang="be-BY" sz="1800" b="0" i="1" dirty="0">
                          <a:effectLst/>
                        </a:rPr>
                        <a:t> </a:t>
                      </a:r>
                      <a:r>
                        <a:rPr lang="be-BY" sz="1800" dirty="0" smtClean="0">
                          <a:solidFill>
                            <a:srgbClr val="0070C0"/>
                          </a:solidFill>
                          <a:effectLst/>
                        </a:rPr>
                        <a:t>(але: </a:t>
                      </a:r>
                      <a:r>
                        <a:rPr lang="be-BY" sz="1800" i="1" dirty="0">
                          <a:solidFill>
                            <a:srgbClr val="FFFF00"/>
                          </a:solidFill>
                          <a:effectLst/>
                        </a:rPr>
                        <a:t>славацкі, калмыцкі, турэцкі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effectLst/>
                        </a:rPr>
                        <a:t>).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</a:rPr>
                        <a:t>у прыметніках, утвораных:</a:t>
                      </a:r>
                      <a:endParaRPr lang="ru-RU" sz="1800" dirty="0">
                        <a:effectLst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be-BY" sz="1800" dirty="0" smtClean="0">
                          <a:effectLst/>
                        </a:rPr>
                        <a:t>ад </a:t>
                      </a:r>
                      <a:r>
                        <a:rPr lang="be-BY" sz="1800" dirty="0">
                          <a:effectLst/>
                        </a:rPr>
                        <a:t>назоўнікаў з асновай на -т, -ц: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салдат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– салдацкі, шавец – шавецкі, Іркуцк – іркуцкі, Брэст – брэсцкі</a:t>
                      </a:r>
                      <a:r>
                        <a:rPr lang="be-BY" sz="1800" b="0" i="0" dirty="0">
                          <a:solidFill>
                            <a:schemeClr val="bg1"/>
                          </a:solidFill>
                          <a:effectLst/>
                        </a:rPr>
                        <a:t>;</a:t>
                      </a:r>
                      <a:endParaRPr lang="ru-RU" sz="1800" b="0" i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be-BY" sz="1800" dirty="0" smtClean="0">
                          <a:effectLst/>
                        </a:rPr>
                        <a:t>ад </a:t>
                      </a:r>
                      <a:r>
                        <a:rPr lang="be-BY" sz="1800" dirty="0">
                          <a:effectLst/>
                        </a:rPr>
                        <a:t>назоўнікаў з асновай на -ч, -к: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be-BY" sz="1800" b="0" i="1" dirty="0" smtClean="0">
                          <a:solidFill>
                            <a:schemeClr val="bg1"/>
                          </a:solidFill>
                          <a:effectLst/>
                        </a:rPr>
                        <a:t>ткач </a:t>
                      </a:r>
                      <a:r>
                        <a:rPr lang="be-BY" sz="1800" b="0" i="1" dirty="0">
                          <a:solidFill>
                            <a:schemeClr val="bg1"/>
                          </a:solidFill>
                          <a:effectLst/>
                        </a:rPr>
                        <a:t>— ткацкі, казак – казацкі; Асіповіцкі, Баранавіцкі, Ганцавіцкі, Івацэвіцкі, Калінкавіцкі, Карэліцкі, Жыткавіцкі. </a:t>
                      </a:r>
                      <a:endParaRPr lang="ru-RU" sz="18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9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FF00"/>
                          </a:solidFill>
                          <a:effectLst/>
                        </a:rPr>
                        <a:t>Заўвага!</a:t>
                      </a:r>
                      <a:r>
                        <a:rPr lang="be-BY" sz="1800" dirty="0">
                          <a:effectLst/>
                        </a:rPr>
                        <a:t> Зычныя кораня -с, -ш зліваюцца з суфіксальным с — пішацца адна с: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0" i="1" dirty="0" smtClean="0">
                          <a:solidFill>
                            <a:schemeClr val="bg1"/>
                          </a:solidFill>
                          <a:effectLst/>
                        </a:rPr>
                        <a:t>беларус </a:t>
                      </a:r>
                      <a:r>
                        <a:rPr lang="be-BY" sz="1600" b="0" i="1" dirty="0">
                          <a:solidFill>
                            <a:schemeClr val="bg1"/>
                          </a:solidFill>
                          <a:effectLst/>
                        </a:rPr>
                        <a:t>+ ск = белару</a:t>
                      </a:r>
                      <a:r>
                        <a:rPr lang="be-BY" sz="1600" b="0" i="1" u="sng" dirty="0">
                          <a:solidFill>
                            <a:schemeClr val="bg1"/>
                          </a:solidFill>
                          <a:effectLst/>
                        </a:rPr>
                        <a:t>ск</a:t>
                      </a:r>
                      <a:r>
                        <a:rPr lang="be-BY" sz="1600" b="0" i="1" dirty="0">
                          <a:solidFill>
                            <a:schemeClr val="bg1"/>
                          </a:solidFill>
                          <a:effectLst/>
                        </a:rPr>
                        <a:t>і; таварыш + ск = </a:t>
                      </a:r>
                      <a:r>
                        <a:rPr lang="be-BY" sz="1600" b="0" i="1" dirty="0" smtClean="0">
                          <a:solidFill>
                            <a:schemeClr val="bg1"/>
                          </a:solidFill>
                          <a:effectLst/>
                        </a:rPr>
                        <a:t>тавары</a:t>
                      </a:r>
                      <a:r>
                        <a:rPr lang="be-BY" sz="1600" b="0" i="1" u="sng" dirty="0" smtClean="0">
                          <a:solidFill>
                            <a:schemeClr val="bg1"/>
                          </a:solidFill>
                          <a:effectLst/>
                        </a:rPr>
                        <a:t>ск</a:t>
                      </a:r>
                      <a:r>
                        <a:rPr lang="be-BY" sz="1600" b="0" i="1" dirty="0" smtClean="0">
                          <a:solidFill>
                            <a:schemeClr val="bg1"/>
                          </a:solidFill>
                          <a:effectLst/>
                        </a:rPr>
                        <a:t>і.</a:t>
                      </a:r>
                      <a:endParaRPr lang="ru-RU" sz="1600" b="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</p:spPr>
        <p:txBody>
          <a:bodyPr/>
          <a:lstStyle/>
          <a:p>
            <a:pPr algn="ctr"/>
            <a:r>
              <a:rPr lang="be-BY" dirty="0"/>
              <a:t>2. Правапіс суфіксаў прыметнікаў</a:t>
            </a:r>
            <a:br>
              <a:rPr lang="be-BY" dirty="0"/>
            </a:br>
            <a:r>
              <a:rPr lang="be-BY" sz="2000" dirty="0"/>
              <a:t>(працяг)</a:t>
            </a:r>
            <a:endParaRPr lang="ru-RU" dirty="0"/>
          </a:p>
        </p:txBody>
      </p:sp>
      <p:pic>
        <p:nvPicPr>
          <p:cNvPr id="6" name="Picture 2" descr="C:\Users\Светлана\Pictures\1289557796_dsc048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114" y="4653136"/>
            <a:ext cx="518981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7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8007730"/>
              </p:ext>
            </p:extLst>
          </p:nvPr>
        </p:nvGraphicFramePr>
        <p:xfrm>
          <a:off x="251520" y="908720"/>
          <a:ext cx="5544616" cy="578814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559054"/>
                <a:gridCol w="105242"/>
                <a:gridCol w="2880320"/>
              </a:tblGrid>
              <a:tr h="288032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-ава- /-ява-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-ва-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799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Калі ў форме 1-й асобы адзіночнага ліку дзеяслоў заканчваецца </a:t>
                      </a:r>
                      <a:r>
                        <a:rPr lang="be-BY" sz="1800" dirty="0" smtClean="0">
                          <a:effectLst/>
                        </a:rPr>
                        <a:t>на: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922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-ую (-юю):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святк</a:t>
                      </a:r>
                      <a:r>
                        <a:rPr lang="be-BY" sz="1800" u="sng" dirty="0">
                          <a:effectLst/>
                        </a:rPr>
                        <a:t>ую</a:t>
                      </a:r>
                      <a:r>
                        <a:rPr lang="be-BY" sz="1800" dirty="0">
                          <a:effectLst/>
                        </a:rPr>
                        <a:t> – святкаваць, святкаваў;</a:t>
                      </a:r>
                      <a:endParaRPr lang="ru-RU" sz="1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мал</a:t>
                      </a:r>
                      <a:r>
                        <a:rPr lang="be-BY" sz="1800" u="sng" dirty="0">
                          <a:effectLst/>
                        </a:rPr>
                        <a:t>юю</a:t>
                      </a:r>
                      <a:r>
                        <a:rPr lang="be-BY" sz="1800" dirty="0">
                          <a:effectLst/>
                        </a:rPr>
                        <a:t> – маляваць, </a:t>
                      </a:r>
                      <a:r>
                        <a:rPr lang="be-BY" sz="1800" dirty="0" smtClean="0">
                          <a:effectLst/>
                        </a:rPr>
                        <a:t>маляваў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-ваю: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загад</a:t>
                      </a:r>
                      <a:r>
                        <a:rPr lang="be-BY" sz="1800" u="sng" dirty="0">
                          <a:effectLst/>
                        </a:rPr>
                        <a:t>ваю</a:t>
                      </a:r>
                      <a:r>
                        <a:rPr lang="be-BY" sz="1800" dirty="0">
                          <a:effectLst/>
                        </a:rPr>
                        <a:t> – загадваць, загадваў;</a:t>
                      </a:r>
                      <a:endParaRPr lang="ru-RU" sz="1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расказ</a:t>
                      </a:r>
                      <a:r>
                        <a:rPr lang="be-BY" sz="1800" u="sng" dirty="0">
                          <a:effectLst/>
                        </a:rPr>
                        <a:t>ваю</a:t>
                      </a:r>
                      <a:r>
                        <a:rPr lang="be-BY" sz="1800" dirty="0">
                          <a:effectLst/>
                        </a:rPr>
                        <a:t> – расказваць, </a:t>
                      </a:r>
                      <a:r>
                        <a:rPr lang="be-BY" sz="1800" dirty="0" smtClean="0">
                          <a:effectLst/>
                        </a:rPr>
                        <a:t>расказваў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 gridSpan="3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76250" algn="l"/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-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іва- /-ыва-</a:t>
                      </a:r>
                      <a:endParaRPr lang="ru-RU" sz="1800" i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799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Пішацца пасля збегу зычных, апошнімі з якіх з’яўляюцца 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effectLst/>
                        </a:rPr>
                        <a:t>л, н, р: </a:t>
                      </a:r>
                      <a:endParaRPr lang="be-BY" sz="18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падтры</a:t>
                      </a:r>
                      <a:r>
                        <a:rPr lang="be-BY" sz="1800" i="1" u="sng" dirty="0" smtClean="0">
                          <a:solidFill>
                            <a:srgbClr val="00B050"/>
                          </a:solidFill>
                          <a:effectLst/>
                        </a:rPr>
                        <a:t>мл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іваць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праве</a:t>
                      </a:r>
                      <a:r>
                        <a:rPr lang="be-BY" sz="1800" i="1" u="sng" dirty="0" smtClean="0">
                          <a:solidFill>
                            <a:srgbClr val="00B050"/>
                          </a:solidFill>
                          <a:effectLst/>
                        </a:rPr>
                        <a:t>тр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ываць.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1997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effectLst/>
                        </a:rPr>
                        <a:t>Заўвагі!</a:t>
                      </a:r>
                      <a:r>
                        <a:rPr lang="be-BY" sz="1800" dirty="0">
                          <a:effectLst/>
                        </a:rPr>
                        <a:t> 1. Калі інфінітыў закончанага трывання на -іць мае папярэдні галосны, то ў незакончаным трыванні перад суфіксам –ва- замест і вымаўляецца і пішацца й: </a:t>
                      </a:r>
                      <a:endParaRPr lang="be-BY" sz="18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супако</a:t>
                      </a:r>
                      <a:r>
                        <a:rPr lang="be-BY" sz="1800" i="1" u="sng" dirty="0" smtClean="0">
                          <a:solidFill>
                            <a:srgbClr val="00B050"/>
                          </a:solidFill>
                          <a:effectLst/>
                        </a:rPr>
                        <a:t>іць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</a:rPr>
                        <a:t>– супакойваць.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indent="-49530"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</a:rPr>
                        <a:t>                2. Перад суфіксамі прошлага часу 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effectLst/>
                        </a:rPr>
                        <a:t>-л-(-ў-) </a:t>
                      </a:r>
                      <a:r>
                        <a:rPr lang="be-BY" sz="1800" dirty="0">
                          <a:effectLst/>
                        </a:rPr>
                        <a:t>захоўваюцца галосныя, якія ўжываюцца перад 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effectLst/>
                        </a:rPr>
                        <a:t>-ць </a:t>
                      </a:r>
                      <a:r>
                        <a:rPr lang="be-BY" sz="1800" dirty="0">
                          <a:effectLst/>
                        </a:rPr>
                        <a:t>у інфінітыве: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effectLst/>
                        </a:rPr>
                        <a:t>належаць – належаў, належала; дагледзець – дагледзеў,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effectLst/>
                        </a:rPr>
                        <a:t>дагледзела.</a:t>
                      </a:r>
                      <a:endParaRPr lang="ru-RU" sz="18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be-BY" dirty="0" smtClean="0"/>
              <a:t>3. Правапіс суфіксаў дзеясловаў</a:t>
            </a:r>
            <a:endParaRPr lang="ru-RU" dirty="0"/>
          </a:p>
        </p:txBody>
      </p:sp>
      <p:pic>
        <p:nvPicPr>
          <p:cNvPr id="7169" name="Picture 1" descr="C:\Users\Светлана\Pictures\Landyish-vesenniy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81047"/>
            <a:ext cx="3226467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88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119</TotalTime>
  <Words>945</Words>
  <Application>Microsoft Office PowerPoint</Application>
  <PresentationFormat>Экран (4:3)</PresentationFormat>
  <Paragraphs>152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Правапіс некаторых суфіксаў</vt:lpstr>
      <vt:lpstr>                                                             План  1.   Правапіс суфіксаў назоўнікаў.  2. Правапіс  суфіксаў прыметнікаў.  3. Правапіс суфіксаў дзеясловаў. 4. Правапіс  суфіксаў дзеепрыметнікаў.</vt:lpstr>
      <vt:lpstr>                                     Белыя духмяныя званкі Ландышамі хораша завуцца. He ўтрымаеш — скоцяцца з рукі, Аб зямлю малыя разаб'юцца.   Асцярожна ландышы тулю, Да грудзей тулю лясную квецень I лагодна слухаю зямлю — Самую званчэйшую на свеце.  </vt:lpstr>
      <vt:lpstr>1. Правапіс суфіксаў назоўнікаў</vt:lpstr>
      <vt:lpstr>Правапіс суфіксаў назоўнікаў (працяг)</vt:lpstr>
      <vt:lpstr>2. Правапіс суфіксаў прыметнікаў</vt:lpstr>
      <vt:lpstr>2. Правапіс суфіксаў прыметнікаў (працяг)</vt:lpstr>
      <vt:lpstr>2. Правапіс суфіксаў прыметнікаў (працяг)</vt:lpstr>
      <vt:lpstr>3. Правапіс суфіксаў дзеясловаў</vt:lpstr>
      <vt:lpstr>4. Правапіс  суфіксаў  дзеепрыметнікаў</vt:lpstr>
      <vt:lpstr>Дзякуй за ўвагу!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суфіксаў</dc:title>
  <dc:creator>Светлана</dc:creator>
  <cp:lastModifiedBy>Светлана</cp:lastModifiedBy>
  <cp:revision>12</cp:revision>
  <dcterms:created xsi:type="dcterms:W3CDTF">2015-05-03T15:40:06Z</dcterms:created>
  <dcterms:modified xsi:type="dcterms:W3CDTF">2015-05-17T16:06:53Z</dcterms:modified>
</cp:coreProperties>
</file>