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  <p:sldMasterId id="2147483744" r:id="rId3"/>
  </p:sldMasterIdLst>
  <p:notesMasterIdLst>
    <p:notesMasterId r:id="rId14"/>
  </p:notesMasterIdLst>
  <p:sldIdLst>
    <p:sldId id="264" r:id="rId4"/>
    <p:sldId id="256" r:id="rId5"/>
    <p:sldId id="257" r:id="rId6"/>
    <p:sldId id="263" r:id="rId7"/>
    <p:sldId id="258" r:id="rId8"/>
    <p:sldId id="259" r:id="rId9"/>
    <p:sldId id="260" r:id="rId10"/>
    <p:sldId id="265" r:id="rId11"/>
    <p:sldId id="266" r:id="rId12"/>
    <p:sldId id="26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42BC035-3C11-4FED-B9D4-C0366EB3CD89}">
          <p14:sldIdLst>
            <p14:sldId id="264"/>
            <p14:sldId id="256"/>
            <p14:sldId id="257"/>
            <p14:sldId id="263"/>
            <p14:sldId id="258"/>
            <p14:sldId id="259"/>
            <p14:sldId id="260"/>
            <p14:sldId id="265"/>
            <p14:sldId id="266"/>
            <p14:sldId id="261"/>
          </p14:sldIdLst>
        </p14:section>
        <p14:section name="Раздел без заголовка" id="{D2C33B9C-CE27-4493-AE8F-A09A52465DA6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8736" autoAdjust="0"/>
  </p:normalViewPr>
  <p:slideViewPr>
    <p:cSldViewPr>
      <p:cViewPr>
        <p:scale>
          <a:sx n="100" d="100"/>
          <a:sy n="100" d="100"/>
        </p:scale>
        <p:origin x="-72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1F301A-62A5-49BE-9CC2-EF8CEDF4C515}" type="doc">
      <dgm:prSet loTypeId="urn:microsoft.com/office/officeart/2009/3/layout/PhasedProcess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9288FDB-84FA-44D1-B6BE-B562D8778B9F}" type="pres">
      <dgm:prSet presAssocID="{341F301A-62A5-49BE-9CC2-EF8CEDF4C515}" presName="Name0" presStyleCnt="0">
        <dgm:presLayoutVars>
          <dgm:chMax val="3"/>
          <dgm:chPref val="3"/>
          <dgm:bulletEnabled val="1"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FF93CFAC-2D2E-4896-AD14-DBFE038B1826}" type="pres">
      <dgm:prSet presAssocID="{341F301A-62A5-49BE-9CC2-EF8CEDF4C515}" presName="middleComposite" presStyleCnt="0"/>
      <dgm:spPr/>
    </dgm:pt>
    <dgm:pt modelId="{AFB1A25A-9DF6-4A58-ADA3-E84A81CF4CFF}" type="pres">
      <dgm:prSet presAssocID="{341F301A-62A5-49BE-9CC2-EF8CEDF4C515}" presName="leftComposite" presStyleCnt="0"/>
      <dgm:spPr/>
    </dgm:pt>
    <dgm:pt modelId="{FC116F06-3CC2-49EA-9F3F-A000CAD12C6C}" type="pres">
      <dgm:prSet presAssocID="{341F301A-62A5-49BE-9CC2-EF8CEDF4C515}" presName="parentText1" presStyleLbl="revTx" presStyleIdx="0" presStyleCnt="1">
        <dgm:presLayoutVars>
          <dgm:chMax val="4"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73783A8-ECDB-4A02-BBD8-D8F6DC6309B0}" type="presOf" srcId="{341F301A-62A5-49BE-9CC2-EF8CEDF4C515}" destId="{49288FDB-84FA-44D1-B6BE-B562D8778B9F}" srcOrd="0" destOrd="0" presId="urn:microsoft.com/office/officeart/2009/3/layout/PhasedProcess"/>
    <dgm:cxn modelId="{7EA15321-A194-4B17-84D3-4FFD536CC012}" type="presParOf" srcId="{49288FDB-84FA-44D1-B6BE-B562D8778B9F}" destId="{FF93CFAC-2D2E-4896-AD14-DBFE038B1826}" srcOrd="0" destOrd="0" presId="urn:microsoft.com/office/officeart/2009/3/layout/PhasedProcess"/>
    <dgm:cxn modelId="{55EBFC49-5766-478D-9915-410E457216F7}" type="presParOf" srcId="{49288FDB-84FA-44D1-B6BE-B562D8778B9F}" destId="{AFB1A25A-9DF6-4A58-ADA3-E84A81CF4CFF}" srcOrd="1" destOrd="0" presId="urn:microsoft.com/office/officeart/2009/3/layout/PhasedProcess"/>
    <dgm:cxn modelId="{484EAAB0-1A21-44AB-B33E-38ECAA5D2118}" type="presParOf" srcId="{49288FDB-84FA-44D1-B6BE-B562D8778B9F}" destId="{FC116F06-3CC2-49EA-9F3F-A000CAD12C6C}" srcOrd="2" destOrd="0" presId="urn:microsoft.com/office/officeart/2009/3/layout/Phased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116F06-3CC2-49EA-9F3F-A000CAD12C6C}">
      <dsp:nvSpPr>
        <dsp:cNvPr id="0" name=""/>
        <dsp:cNvSpPr/>
      </dsp:nvSpPr>
      <dsp:spPr>
        <a:xfrm>
          <a:off x="3273824" y="840140"/>
          <a:ext cx="1661262" cy="3869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PhasedProcess">
  <dgm:title val=""/>
  <dgm:desc val=""/>
  <dgm:catLst>
    <dgm:cat type="process" pri="12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clrData>
  <dgm:layoutNode name="Name0">
    <dgm:varLst>
      <dgm:chMax val="3"/>
      <dgm:chPref val="3"/>
      <dgm:bulletEnabled val="1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gte" val="3">
        <dgm:alg type="composite">
          <dgm:param type="ar" val="2.8316"/>
        </dgm:alg>
        <dgm:choose name="Name3">
          <dgm:if name="Name4" func="var" arg="dir" op="equ" val="norm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parentText3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rightChild" refType="primFontSz" refFor="des" refForName="parentText1" op="lte"/>
              <dgm:constr type="primFontSz" for="des" forName="rightChild" refType="primFontSz" refFor="des" refForName="parentText2" op="lte"/>
              <dgm:constr type="primFontSz" for="des" forName="rightChild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0567"/>
              <dgm:constr type="t" for="ch" forName="leftComposite" refType="h" fact="0.1159"/>
              <dgm:constr type="w" for="ch" forName="leftComposite" refType="w" fact="0.2455"/>
              <dgm:constr type="h" for="ch" forName="leftComposite" refType="h" fact="0.6953"/>
              <dgm:constr type="l" for="ch" forName="middleComposite" refType="w" fact="0.365"/>
              <dgm:constr type="t" for="ch" forName="middleComposite" refType="h" fact="0.1545"/>
              <dgm:constr type="w" for="ch" forName="middleComposite" refType="w" fact="0.2728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3305"/>
              <dgm:constr type="h" for="ch" forName="arc1" refType="h" fact="0.9357"/>
              <dgm:constr type="l" for="ch" forName="arc2" refType="w" fact="0.3295"/>
              <dgm:constr type="t" for="ch" forName="arc2" refType="h" fact="0"/>
              <dgm:constr type="w" for="ch" forName="arc2" refType="w" fact="0.3305"/>
              <dgm:constr type="h" for="ch" forName="arc2" refType="h" fact="0.9357"/>
              <dgm:constr type="l" for="ch" forName="arc3" refType="w" fact="0.3401"/>
              <dgm:constr type="t" for="ch" forName="arc3" refType="h" fact="0"/>
              <dgm:constr type="w" for="ch" forName="arc3" refType="w" fact="0.3305"/>
              <dgm:constr type="h" for="ch" forName="arc3" refType="h" fact="0.9357"/>
              <dgm:constr type="l" for="ch" forName="arc4" refType="w" fact="0.6695"/>
              <dgm:constr type="t" for="ch" forName="arc4" refType="h" fact="0"/>
              <dgm:constr type="w" for="ch" forName="arc4" refType="w" fact="0.3305"/>
              <dgm:constr type="h" for="ch" forName="arc4" refType="h" fact="0.9357"/>
              <dgm:constr type="l" for="ch" forName="rightChild" refType="w" fact="0.713"/>
              <dgm:constr type="t" for="ch" forName="rightChild" refType="h" fact="0.1934"/>
              <dgm:constr type="w" for="ch" forName="rightChild" refType="w" fact="0.193"/>
              <dgm:constr type="h" for="ch" forName="rightChild" refType="h" fact="0.5464"/>
              <dgm:constr type="l" for="ch" forName="parentText1" refType="w" fact="0.0621"/>
              <dgm:constr type="t" for="ch" forName="parentText1" refType="h" fact="0.8128"/>
              <dgm:constr type="w" for="ch" forName="parentText1" refType="w" fact="0.2509"/>
              <dgm:constr type="h" for="ch" forName="parentText1" refType="h" fact="0.1872"/>
              <dgm:constr type="l" for="ch" forName="parentText2" refType="w" fact="0.3792"/>
              <dgm:constr type="t" for="ch" forName="parentText2" refType="h" fact="0.8128"/>
              <dgm:constr type="w" for="ch" forName="parentText2" refType="w" fact="0.2509"/>
              <dgm:constr type="h" for="ch" forName="parentText2" refType="h" fact="0.1872"/>
              <dgm:constr type="l" for="ch" forName="parentText3" refType="w" fact="0.6845"/>
              <dgm:constr type="t" for="ch" forName="parentText3" refType="h" fact="0.8128"/>
              <dgm:constr type="w" for="ch" forName="parentText3" refType="w" fact="0.2509"/>
              <dgm:constr type="h" for="ch" forName="parentText3" refType="h" fact="0.1872"/>
            </dgm:constrLst>
          </dgm:if>
          <dgm:else name="Name5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parentText3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rightChild" refType="primFontSz" refFor="des" refForName="parentText1" op="lte"/>
              <dgm:constr type="primFontSz" for="des" forName="rightChild" refType="primFontSz" refFor="des" refForName="parentText2" op="lte"/>
              <dgm:constr type="primFontSz" for="des" forName="rightChild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72"/>
              <dgm:constr type="t" for="ch" forName="leftComposite" refType="h" fact="0.1159"/>
              <dgm:constr type="w" for="ch" forName="leftComposite" refType="w" fact="0.2455"/>
              <dgm:constr type="h" for="ch" forName="leftComposite" refType="h" fact="0.6953"/>
              <dgm:constr type="l" for="ch" forName="middleComposite" refType="w" fact="0.365"/>
              <dgm:constr type="t" for="ch" forName="middleComposite" refType="h" fact="0.1545"/>
              <dgm:constr type="w" for="ch" forName="middleComposite" refType="w" fact="0.2728"/>
              <dgm:constr type="h" for="ch" forName="middleComposite" refType="h" fact="0.6567"/>
              <dgm:constr type="l" for="ch" forName="rightChild" refType="w" fact="0.09"/>
              <dgm:constr type="t" for="ch" forName="rightChild" refType="h" fact="0.1934"/>
              <dgm:constr type="w" for="ch" forName="rightChild" refType="w" fact="0.193"/>
              <dgm:constr type="h" for="ch" forName="rightChild" refType="h" fact="0.5464"/>
              <dgm:constr type="l" for="ch" forName="arc1" refType="w" fact="0"/>
              <dgm:constr type="t" for="ch" forName="arc1" refType="h" fact="0"/>
              <dgm:constr type="w" for="ch" forName="arc1" refType="w" fact="0.3305"/>
              <dgm:constr type="h" for="ch" forName="arc1" refType="h" fact="0.9357"/>
              <dgm:constr type="l" for="ch" forName="arc2" refType="w" fact="0.3295"/>
              <dgm:constr type="t" for="ch" forName="arc2" refType="h" fact="0"/>
              <dgm:constr type="w" for="ch" forName="arc2" refType="w" fact="0.3305"/>
              <dgm:constr type="h" for="ch" forName="arc2" refType="h" fact="0.9357"/>
              <dgm:constr type="l" for="ch" forName="arc3" refType="w" fact="0.3401"/>
              <dgm:constr type="t" for="ch" forName="arc3" refType="h" fact="0"/>
              <dgm:constr type="w" for="ch" forName="arc3" refType="w" fact="0.3305"/>
              <dgm:constr type="h" for="ch" forName="arc3" refType="h" fact="0.9357"/>
              <dgm:constr type="l" for="ch" forName="arc4" refType="w" fact="0.6695"/>
              <dgm:constr type="t" for="ch" forName="arc4" refType="h" fact="0"/>
              <dgm:constr type="w" for="ch" forName="arc4" refType="w" fact="0.3305"/>
              <dgm:constr type="h" for="ch" forName="arc4" refType="h" fact="0.9357"/>
              <dgm:constr type="l" for="ch" forName="parentText1" refType="w" fact="0.7"/>
              <dgm:constr type="t" for="ch" forName="parentText1" refType="h" fact="0.8128"/>
              <dgm:constr type="w" for="ch" forName="parentText1" refType="w" fact="0.2509"/>
              <dgm:constr type="h" for="ch" forName="parentText1" refType="h" fact="0.1872"/>
              <dgm:constr type="l" for="ch" forName="parentText2" refType="w" fact="0.3792"/>
              <dgm:constr type="t" for="ch" forName="parentText2" refType="h" fact="0.8128"/>
              <dgm:constr type="w" for="ch" forName="parentText2" refType="w" fact="0.2509"/>
              <dgm:constr type="h" for="ch" forName="parentText2" refType="h" fact="0.1872"/>
              <dgm:constr type="l" for="ch" forName="parentText3" refType="w" fact="0.062"/>
              <dgm:constr type="t" for="ch" forName="parentText3" refType="h" fact="0.8128"/>
              <dgm:constr type="w" for="ch" forName="parentText3" refType="w" fact="0.2509"/>
              <dgm:constr type="h" for="ch" forName="parentText3" refType="h" fact="0.1872"/>
            </dgm:constrLst>
          </dgm:else>
        </dgm:choose>
      </dgm:if>
      <dgm:if name="Name6" axis="ch" ptType="node" func="cnt" op="gte" val="2">
        <dgm:alg type="composite">
          <dgm:param type="ar" val="1.8986"/>
        </dgm:alg>
        <dgm:choose name="Name7">
          <dgm:if name="Name8" func="var" arg="dir" op="equ" val="norm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0941"/>
              <dgm:constr type="t" for="ch" forName="leftComposite" refType="h" fact="0.1159"/>
              <dgm:constr type="w" for="ch" forName="leftComposite" refType="w" fact="0.3469"/>
              <dgm:constr type="h" for="ch" forName="leftComposite" refType="h" fact="0.6953"/>
              <dgm:constr type="l" for="ch" forName="middleComposite" refType="w" fact="0.5782"/>
              <dgm:constr type="t" for="ch" forName="middleComposite" refType="h" fact="0.1159"/>
              <dgm:constr type="w" for="ch" forName="middleComposite" refType="w" fact="0.3389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4928"/>
              <dgm:constr type="h" for="ch" forName="arc1" refType="h" fact="0.9357"/>
              <dgm:constr type="l" for="ch" forName="arc3" refType="w" fact="0.5072"/>
              <dgm:constr type="t" for="ch" forName="arc3" refType="h" fact="0"/>
              <dgm:constr type="w" for="ch" forName="arc3" refType="w" fact="0.4928"/>
              <dgm:constr type="h" for="ch" forName="arc3" refType="h" fact="0.9357"/>
              <dgm:constr type="l" for="ch" forName="parentText1" refType="w" fact="0.0926"/>
              <dgm:constr type="t" for="ch" forName="parentText1" refType="h" fact="0.8128"/>
              <dgm:constr type="w" for="ch" forName="parentText1" refType="w" fact="0.3742"/>
              <dgm:constr type="h" for="ch" forName="parentText1" refType="h" fact="0.1872"/>
              <dgm:constr type="l" for="ch" forName="parentText2" refType="w" fact="0.5655"/>
              <dgm:constr type="t" for="ch" forName="parentText2" refType="h" fact="0.8128"/>
              <dgm:constr type="w" for="ch" forName="parentText2" refType="w" fact="0.3742"/>
              <dgm:constr type="h" for="ch" forName="parentText2" refType="h" fact="0.1872"/>
            </dgm:constrLst>
          </dgm:if>
          <dgm:else name="Name9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592"/>
              <dgm:constr type="t" for="ch" forName="leftComposite" refType="h" fact="0.1159"/>
              <dgm:constr type="w" for="ch" forName="leftComposite" refType="w" fact="0.3469"/>
              <dgm:constr type="h" for="ch" forName="leftComposite" refType="h" fact="0.6953"/>
              <dgm:constr type="l" for="ch" forName="middleComposite" refType="w" fact="0.0941"/>
              <dgm:constr type="t" for="ch" forName="middleComposite" refType="h" fact="0.1159"/>
              <dgm:constr type="w" for="ch" forName="middleComposite" refType="w" fact="0.3389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4928"/>
              <dgm:constr type="h" for="ch" forName="arc1" refType="h" fact="0.9357"/>
              <dgm:constr type="l" for="ch" forName="arc3" refType="w" fact="0.5072"/>
              <dgm:constr type="t" for="ch" forName="arc3" refType="h" fact="0"/>
              <dgm:constr type="w" for="ch" forName="arc3" refType="w" fact="0.4928"/>
              <dgm:constr type="h" for="ch" forName="arc3" refType="h" fact="0.9357"/>
              <dgm:constr type="l" for="ch" forName="parentText2" refType="w" fact="0.0926"/>
              <dgm:constr type="t" for="ch" forName="parentText2" refType="h" fact="0.8128"/>
              <dgm:constr type="w" for="ch" forName="parentText2" refType="w" fact="0.3742"/>
              <dgm:constr type="h" for="ch" forName="parentText2" refType="h" fact="0.1872"/>
              <dgm:constr type="l" for="ch" forName="parentText1" refType="w" fact="0.5655"/>
              <dgm:constr type="t" for="ch" forName="parentText1" refType="h" fact="0.8128"/>
              <dgm:constr type="w" for="ch" forName="parentText1" refType="w" fact="0.3742"/>
              <dgm:constr type="h" for="ch" forName="parentText1" refType="h" fact="0.1872"/>
            </dgm:constrLst>
          </dgm:else>
        </dgm:choose>
      </dgm:if>
      <dgm:else name="Name10">
        <dgm:alg type="composite">
          <dgm:param type="ar" val="0.8036"/>
        </dgm:alg>
        <dgm:constrLst>
          <dgm:constr type="primFontSz" for="des" forName="parentText1" val="65"/>
          <dgm:constr type="primFontSz" for="des" forName="childText1_1" val="65"/>
          <dgm:constr type="primFontSz" for="des" forName="childText1_1" refType="primFontSz" refFor="des" refForName="parentText1" op="lte"/>
          <dgm:constr type="primFontSz" for="des" forName="childText1_2" refType="primFontSz" refFor="des" refForName="parentText1" op="lte"/>
          <dgm:constr type="primFontSz" for="des" forName="childText1_3" refType="primFontSz" refFor="des" refForName="parentText1" op="lte"/>
          <dgm:constr type="primFontSz" for="des" forName="childText1_4" refType="primFontSz" refFor="des" refForName="parentText1" op="lte"/>
          <dgm:constr type="primFontSz" for="des" forName="childText1_1" refType="primFontSz" refFor="des" refForName="parentText2" op="lte"/>
          <dgm:constr type="primFontSz" for="des" forName="childText1_2" refType="primFontSz" refFor="des" refForName="parentText2" op="lte"/>
          <dgm:constr type="primFontSz" for="des" forName="childText1_3" refType="primFontSz" refFor="des" refForName="parentText2" op="lte"/>
          <dgm:constr type="primFontSz" for="des" forName="childText1_4" refType="primFontSz" refFor="des" refForName="parentText2" op="lte"/>
          <dgm:constr type="primFontSz" for="des" forName="childText1_1" refType="primFontSz" refFor="des" refForName="parentText3" op="lte"/>
          <dgm:constr type="primFontSz" for="des" forName="childText1_2" refType="primFontSz" refFor="des" refForName="parentText3" op="lte"/>
          <dgm:constr type="primFontSz" for="des" forName="childText1_3" refType="primFontSz" refFor="des" refForName="parentText3" op="lte"/>
          <dgm:constr type="primFontSz" for="des" forName="childText1_4" refType="primFontSz" refFor="des" refForName="parentText3" op="lte"/>
          <dgm:constr type="primFontSz" for="des" forName="childText1_2" refType="primFontSz" refFor="des" refForName="childText1_1" op="equ"/>
          <dgm:constr type="primFontSz" for="des" forName="childText1_3" refType="primFontSz" refFor="des" refForName="childText1_1" op="equ"/>
          <dgm:constr type="primFontSz" for="des" forName="childText1_4" refType="primFontSz" refFor="des" refForName="childText1_1" op="equ"/>
          <dgm:constr type="l" for="ch" forName="leftComposite" refType="w" fact="0"/>
          <dgm:constr type="t" for="ch" forName="leftComposite" refType="h" fact="0.1159"/>
          <dgm:constr type="w" for="ch" forName="leftComposite" refType="w"/>
          <dgm:constr type="h" for="ch" forName="leftComposite" refType="h" fact="0.6953"/>
          <dgm:constr type="l" for="ch" forName="parentText1" refType="w" fact="0"/>
          <dgm:constr type="t" for="ch" forName="parentText1" refType="h" fact="0.8128"/>
          <dgm:constr type="w" for="ch" forName="parentText1" refType="w"/>
          <dgm:constr type="h" for="ch" forName="parentText1" refType="h" fact="0.1872"/>
        </dgm:constrLst>
      </dgm:else>
    </dgm:choose>
    <dgm:choose name="Name11">
      <dgm:if name="Name12" axis="ch" ptType="node" func="cnt" op="gte" val="1">
        <dgm:choose name="Name13">
          <dgm:if name="Name14" axis="ch" ptType="node" func="cnt" op="gte" val="2">
            <dgm:layoutNode name="arc1">
              <dgm:alg type="sp"/>
              <dgm:shape xmlns:r="http://schemas.openxmlformats.org/officeDocument/2006/relationships" rot="9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arc3">
              <dgm:alg type="sp"/>
              <dgm:shape xmlns:r="http://schemas.openxmlformats.org/officeDocument/2006/relationships" rot="27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parentText2" styleLbl="revTx">
              <dgm:varLst>
                <dgm:chMax val="4"/>
                <dgm:chPref val="3"/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ch 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15"/>
        </dgm:choose>
        <dgm:choose name="Name16">
          <dgm:if name="Name17" axis="ch" ptType="node" func="cnt" op="gte" val="3">
            <dgm:layoutNode name="arc2">
              <dgm:alg type="sp"/>
              <dgm:shape xmlns:r="http://schemas.openxmlformats.org/officeDocument/2006/relationships" rot="9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arc4">
              <dgm:alg type="sp"/>
              <dgm:shape xmlns:r="http://schemas.openxmlformats.org/officeDocument/2006/relationships" rot="27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parentText3" styleLbl="revTx">
              <dgm:varLst>
                <dgm:chMax val="1"/>
                <dgm:chPref val="1"/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ch self" ptType="node node" st="3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18"/>
        </dgm:choose>
      </dgm:if>
      <dgm:else name="Name19"/>
    </dgm:choose>
    <dgm:layoutNode name="middleComposite">
      <dgm:choose name="Name20">
        <dgm:if name="Name21" axis="ch ch" ptType="node node" st="2 1" cnt="1 0" func="cnt" op="lte" val="1">
          <dgm:alg type="composite">
            <dgm:param type="ar" val="1"/>
          </dgm:alg>
        </dgm:if>
        <dgm:if name="Name22" axis="ch ch" ptType="node node" st="2 1" cnt="1 0" func="cnt" op="equ" val="2">
          <dgm:alg type="composite">
            <dgm:param type="ar" val="1.792"/>
          </dgm:alg>
        </dgm:if>
        <dgm:if name="Name23" axis="ch ch" ptType="node node" st="2 1" cnt="1 0" func="cnt" op="equ" val="3">
          <dgm:alg type="composite">
            <dgm:param type="ar" val="1"/>
          </dgm:alg>
        </dgm:if>
        <dgm:else name="Name24">
          <dgm:alg type="composite">
            <dgm:param type="ar" val="1"/>
          </dgm:alg>
        </dgm:else>
      </dgm:choose>
      <dgm:shape xmlns:r="http://schemas.openxmlformats.org/officeDocument/2006/relationships" r:blip="">
        <dgm:adjLst/>
      </dgm:shape>
      <dgm:presOf/>
      <dgm:choose name="Name25">
        <dgm:if name="Name26" axis="ch ch" ptType="node node" st="2 1" cnt="1 0" func="cnt" op="lte" val="1">
          <dgm:constrLst>
            <dgm:constr type="ctrX" for="ch" forName="circ1" refType="w" fact="0.5"/>
            <dgm:constr type="ctrY" for="ch" forName="circ1" refType="h" fact="0.5"/>
            <dgm:constr type="w" for="ch" forName="circ1" refType="w"/>
            <dgm:constr type="h" for="ch" forName="circ1" refType="h"/>
            <dgm:constr type="l" for="ch" forName="circ1Tx" refType="w" fact="0.2"/>
            <dgm:constr type="t" for="ch" forName="circ1Tx" refType="h" fact="0.1"/>
            <dgm:constr type="w" for="ch" forName="circ1Tx" refType="w" fact="0.6"/>
            <dgm:constr type="h" for="ch" forName="circ1Tx" refType="h" fact="0.8"/>
          </dgm:constrLst>
        </dgm:if>
        <dgm:if name="Name27" axis="ch ch" ptType="node node" st="2 1" cnt="1 0" func="cnt" op="equ" val="2">
          <dgm:constrLst>
            <dgm:constr type="ctrX" for="ch" forName="circ1" refType="w" fact="0.3"/>
            <dgm:constr type="ctrY" for="ch" forName="circ1" refType="h" fact="0.5"/>
            <dgm:constr type="w" for="ch" forName="circ1" refType="w" fact="0.555"/>
            <dgm:constr type="h" for="ch" forName="circ1" refType="h" fact="0.99456"/>
            <dgm:constr type="l" for="ch" forName="circ1Tx" refType="w" fact="0.1"/>
            <dgm:constr type="t" for="ch" forName="circ1Tx" refType="h" fact="0.12"/>
            <dgm:constr type="w" for="ch" forName="circ1Tx" refType="w" fact="0.32"/>
            <dgm:constr type="h" for="ch" forName="circ1Tx" refType="h" fact="0.76"/>
            <dgm:constr type="ctrX" for="ch" forName="circ2" refType="w" fact="0.7"/>
            <dgm:constr type="ctrY" for="ch" forName="circ2" refType="h" fact="0.5"/>
            <dgm:constr type="w" for="ch" forName="circ2" refType="w" fact="0.555"/>
            <dgm:constr type="h" for="ch" forName="circ2" refType="h" fact="0.99456"/>
            <dgm:constr type="l" for="ch" forName="circ2Tx" refType="w" fact="0.58"/>
            <dgm:constr type="t" for="ch" forName="circ2Tx" refType="h" fact="0.12"/>
            <dgm:constr type="w" for="ch" forName="circ2Tx" refType="w" fact="0.32"/>
            <dgm:constr type="h" for="ch" forName="circ2Tx" refType="h" fact="0.76"/>
          </dgm:constrLst>
        </dgm:if>
        <dgm:if name="Name28" axis="ch ch" ptType="node node" st="2 1" cnt="1 0" func="cnt" op="equ" val="3">
          <dgm:constrLst>
            <dgm:constr type="ctrX" for="ch" forName="circ1" refType="w" fact="0.5"/>
            <dgm:constr type="ctrY" for="ch" forName="circ1" refType="w" fact="0.25"/>
            <dgm:constr type="w" for="ch" forName="circ1" refType="w" fact="0.6"/>
            <dgm:constr type="h" for="ch" forName="circ1" refType="h" fact="0.6"/>
            <dgm:constr type="l" for="ch" forName="circ1Tx" refType="w" fact="0.28"/>
            <dgm:constr type="t" for="ch" forName="circ1Tx" refType="h" fact="0.055"/>
            <dgm:constr type="w" for="ch" forName="circ1Tx" refType="w" fact="0.44"/>
            <dgm:constr type="h" for="ch" forName="circ1Tx" refType="h" fact="0.27"/>
            <dgm:constr type="ctrX" for="ch" forName="circ2" refType="w" fact="0.7165"/>
            <dgm:constr type="ctrY" for="ch" forName="circ2" refType="w" fact="0.625"/>
            <dgm:constr type="w" for="ch" forName="circ2" refType="w" fact="0.6"/>
            <dgm:constr type="h" for="ch" forName="circ2" refType="h" fact="0.6"/>
            <dgm:constr type="l" for="ch" forName="circ2Tx" refType="w" fact="0.6"/>
            <dgm:constr type="t" for="ch" forName="circ2Tx" refType="h" fact="0.48"/>
            <dgm:constr type="w" for="ch" forName="circ2Tx" refType="w" fact="0.36"/>
            <dgm:constr type="h" for="ch" forName="circ2Tx" refType="h" fact="0.33"/>
            <dgm:constr type="ctrX" for="ch" forName="circ3" refType="w" fact="0.2835"/>
            <dgm:constr type="ctrY" for="ch" forName="circ3" refType="w" fact="0.625"/>
            <dgm:constr type="w" for="ch" forName="circ3" refType="w" fact="0.6"/>
            <dgm:constr type="h" for="ch" forName="circ3" refType="h" fact="0.6"/>
            <dgm:constr type="l" for="ch" forName="circ3Tx" refType="w" fact="0.04"/>
            <dgm:constr type="t" for="ch" forName="circ3Tx" refType="h" fact="0.48"/>
            <dgm:constr type="w" for="ch" forName="circ3Tx" refType="w" fact="0.36"/>
            <dgm:constr type="h" for="ch" forName="circ3Tx" refType="h" fact="0.33"/>
          </dgm:constrLst>
        </dgm:if>
        <dgm:else name="Name29">
          <dgm:constrLst>
            <dgm:constr type="ctrX" for="ch" forName="circ1" refType="w" fact="0.5"/>
            <dgm:constr type="ctrY" for="ch" forName="circ1" refType="w" fact="0.27"/>
            <dgm:constr type="w" for="ch" forName="circ1" refType="w" fact="0.52"/>
            <dgm:constr type="h" for="ch" forName="circ1" refType="h" fact="0.52"/>
            <dgm:constr type="l" for="ch" forName="circ1Tx" refType="w" fact="0.3"/>
            <dgm:constr type="t" for="ch" forName="circ1Tx" refType="h" fact="0.08"/>
            <dgm:constr type="w" for="ch" forName="circ1Tx" refType="w" fact="0.4"/>
            <dgm:constr type="h" for="ch" forName="circ1Tx" refType="h" fact="0.165"/>
            <dgm:constr type="ctrX" for="ch" forName="circ2" refType="w" fact="0.73"/>
            <dgm:constr type="ctrY" for="ch" forName="circ2" refType="w" fact="0.5"/>
            <dgm:constr type="w" for="ch" forName="circ2" refType="w" fact="0.52"/>
            <dgm:constr type="h" for="ch" forName="circ2" refType="h" fact="0.52"/>
            <dgm:constr type="r" for="ch" forName="circ2Tx" refType="w" fact="0.95"/>
            <dgm:constr type="t" for="ch" forName="circ2Tx" refType="h" fact="0.3"/>
            <dgm:constr type="w" for="ch" forName="circ2Tx" refType="w" fact="0.2"/>
            <dgm:constr type="h" for="ch" forName="circ2Tx" refType="h" fact="0.4"/>
            <dgm:constr type="ctrX" for="ch" forName="circ3" refType="w" fact="0.5"/>
            <dgm:constr type="ctrY" for="ch" forName="circ3" refType="w" fact="0.73"/>
            <dgm:constr type="w" for="ch" forName="circ3" refType="w" fact="0.52"/>
            <dgm:constr type="h" for="ch" forName="circ3" refType="h" fact="0.52"/>
            <dgm:constr type="l" for="ch" forName="circ3Tx" refType="w" fact="0.3"/>
            <dgm:constr type="b" for="ch" forName="circ3Tx" refType="h" fact="0.92"/>
            <dgm:constr type="w" for="ch" forName="circ3Tx" refType="w" fact="0.4"/>
            <dgm:constr type="h" for="ch" forName="circ3Tx" refType="h" fact="0.165"/>
            <dgm:constr type="ctrX" for="ch" forName="circ4" refType="w" fact="0.27"/>
            <dgm:constr type="ctrY" for="ch" forName="circ4" refType="h" fact="0.5"/>
            <dgm:constr type="w" for="ch" forName="circ4" refType="w" fact="0.52"/>
            <dgm:constr type="h" for="ch" forName="circ4" refType="h" fact="0.52"/>
            <dgm:constr type="l" for="ch" forName="circ4Tx" refType="w" fact="0.05"/>
            <dgm:constr type="t" for="ch" forName="circ4Tx" refType="h" fact="0.3"/>
            <dgm:constr type="w" for="ch" forName="circ4Tx" refType="w" fact="0.2"/>
            <dgm:constr type="h" for="ch" forName="circ4Tx" refType="h" fact="0.4"/>
          </dgm:constrLst>
        </dgm:else>
      </dgm:choose>
      <dgm:ruleLst/>
      <dgm:forEach name="Name30" axis="ch ch" ptType="node node" st="2 1" cnt="1 1">
        <dgm:layoutNode name="circ1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1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1" axis="ch ch" ptType="node node" st="2 2" cnt="1 1">
        <dgm:layoutNode name="circ2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2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2" axis="ch ch" ptType="node node" st="2 3" cnt="1 1">
        <dgm:layoutNode name="circ3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3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3" axis="ch ch" ptType="node node" st="2 4" cnt="1 1">
        <dgm:layoutNode name="circ4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4Tx" styleLbl="revTx">
          <dgm:varLst>
            <dgm:chMax val="0"/>
            <dgm:chPref val="0"/>
            <dgm:bulletEnabled val="1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</dgm:layoutNode>
    <dgm:layoutNode name="leftComposite">
      <dgm:choose name="Name34">
        <dgm:if name="Name35" axis="ch ch" ptType="node node" st="1 1" cnt="1 0" func="cnt" op="lte" val="1">
          <dgm:alg type="composite">
            <dgm:param type="ar" val="1.3085"/>
          </dgm:alg>
          <dgm:constrLst>
            <dgm:constr type="l" for="ch" forName="childText1_1" refType="w" fact="0.2124"/>
            <dgm:constr type="t" for="ch" forName="childText1_1" refType="h" fact="0"/>
            <dgm:constr type="w" for="ch" forName="childText1_1" refType="w" fact="0.5759"/>
            <dgm:constr type="h" for="ch" forName="childText1_1" refType="h" fact="0.7535"/>
            <dgm:constr type="l" for="ch" forName="ellipse1" refType="w" fact="0"/>
            <dgm:constr type="t" for="ch" forName="ellipse1" refType="h" fact="0.63"/>
            <dgm:constr type="w" for="ch" forName="ellipse1" refType="w" fact="0.2828"/>
            <dgm:constr type="h" for="ch" forName="ellipse1" refType="h" fact="0.37"/>
            <dgm:constr type="l" for="ch" forName="ellipse2" refType="w" fact="0.82"/>
            <dgm:constr type="t" for="ch" forName="ellipse2" refType="h" fact="0.17"/>
            <dgm:constr type="w" for="ch" forName="ellipse2" refType="w" fact="0.1645"/>
            <dgm:constr type="h" for="ch" forName="ellipse2" refType="h" fact="0.2153"/>
          </dgm:constrLst>
        </dgm:if>
        <dgm:if name="Name36" axis="ch ch" ptType="node node" st="1 1" cnt="1 0" func="cnt" op="equ" val="2">
          <dgm:alg type="composite">
            <dgm:param type="ar" val="0.8917"/>
          </dgm:alg>
          <dgm:constrLst>
            <dgm:constr type="l" for="ch" forName="childText1_1" refType="w" fact="0.1864"/>
            <dgm:constr type="t" for="ch" forName="childText1_1" refType="h" fact="0"/>
            <dgm:constr type="w" for="ch" forName="childText1_1" refType="w" fact="0.5055"/>
            <dgm:constr type="h" for="ch" forName="childText1_1" refType="h" fact="0.4507"/>
            <dgm:constr type="l" for="ch" forName="childText1_2" refType="w" fact="0.4945"/>
            <dgm:constr type="t" for="ch" forName="childText1_2" refType="h" fact="0.3929"/>
            <dgm:constr type="w" for="ch" forName="childText1_2" refType="w" fact="0.5055"/>
            <dgm:constr type="h" for="ch" forName="childText1_2" refType="h" fact="0.4507"/>
            <dgm:constr type="l" for="ch" forName="ellipse1" refType="w" fact="0"/>
            <dgm:constr type="t" for="ch" forName="ellipse1" refType="h" fact="0.3768"/>
            <dgm:constr type="w" for="ch" forName="ellipse1" refType="w" fact="0.2482"/>
            <dgm:constr type="h" for="ch" forName="ellipse1" refType="h" fact="0.2213"/>
            <dgm:constr type="l" for="ch" forName="ellipse3" refType="w" fact="0.5474"/>
            <dgm:constr type="t" for="ch" forName="ellipse3" refType="h" fact="0.8712"/>
            <dgm:constr type="w" for="ch" forName="ellipse3" refType="w" fact="0.1444"/>
            <dgm:constr type="h" for="ch" forName="ellipse3" refType="h" fact="0.1288"/>
            <dgm:constr type="l" for="ch" forName="ellipse2" refType="w" fact="0.7333"/>
            <dgm:constr type="t" for="ch" forName="ellipse2" refType="h" fact="0.0887"/>
            <dgm:constr type="w" for="ch" forName="ellipse2" refType="w" fact="0.1444"/>
            <dgm:constr type="h" for="ch" forName="ellipse2" refType="h" fact="0.1288"/>
          </dgm:constrLst>
        </dgm:if>
        <dgm:if name="Name37" axis="ch ch" ptType="node node" st="1 1" cnt="1 0" func="cnt" op="equ" val="3">
          <dgm:alg type="composite">
            <dgm:param type="ar" val="1.0811"/>
          </dgm:alg>
          <dgm:constrLst>
            <dgm:constr type="l" for="ch" forName="childText1_3" refType="w" fact="0.1649"/>
            <dgm:constr type="t" for="ch" forName="childText1_3" refType="h" fact="0.5389"/>
            <dgm:constr type="w" for="ch" forName="childText1_3" refType="w" fact="0.4265"/>
            <dgm:constr type="h" for="ch" forName="childText1_3" refType="h" fact="0.4611"/>
            <dgm:constr type="l" for="ch" forName="childText1_1" refType="w" fact="0.1573"/>
            <dgm:constr type="t" for="ch" forName="childText1_1" refType="h" fact="0"/>
            <dgm:constr type="w" for="ch" forName="childText1_1" refType="w" fact="0.4265"/>
            <dgm:constr type="h" for="ch" forName="childText1_1" refType="h" fact="0.4611"/>
            <dgm:constr type="l" for="ch" forName="childText1_2" refType="w" fact="0.5735"/>
            <dgm:constr type="t" for="ch" forName="childText1_2" refType="h" fact="0.2754"/>
            <dgm:constr type="w" for="ch" forName="childText1_2" refType="w" fact="0.4265"/>
            <dgm:constr type="h" for="ch" forName="childText1_2" refType="h" fact="0.4611"/>
            <dgm:constr type="l" for="ch" forName="ellipse1" refType="w" fact="0"/>
            <dgm:constr type="t" for="ch" forName="ellipse1" refType="h" fact="0.3855"/>
            <dgm:constr type="w" for="ch" forName="ellipse1" refType="w" fact="0.2095"/>
            <dgm:constr type="h" for="ch" forName="ellipse1" refType="h" fact="0.2264"/>
            <dgm:constr type="l" for="ch" forName="ellipse3" refType="w" fact="0.6181"/>
            <dgm:constr type="t" for="ch" forName="ellipse3" refType="h" fact="0.7647"/>
            <dgm:constr type="w" for="ch" forName="ellipse3" refType="w" fact="0.1219"/>
            <dgm:constr type="h" for="ch" forName="ellipse3" refType="h" fact="0.1317"/>
            <dgm:constr type="l" for="ch" forName="ellipse2" refType="w" fact="0.6188"/>
            <dgm:constr type="t" for="ch" forName="ellipse2" refType="h" fact="0.0907"/>
            <dgm:constr type="w" for="ch" forName="ellipse2" refType="w" fact="0.1219"/>
            <dgm:constr type="h" for="ch" forName="ellipse2" refType="h" fact="0.1317"/>
          </dgm:constrLst>
        </dgm:if>
        <dgm:else name="Name38">
          <dgm:alg type="composite">
            <dgm:param type="ar" val="0.9472"/>
          </dgm:alg>
          <dgm:constrLst>
            <dgm:constr type="l" for="ch" forName="childText1_3" refType="w" fact="0"/>
            <dgm:constr type="t" for="ch" forName="childText1_3" refType="h" fact="0.6035"/>
            <dgm:constr type="w" for="ch" forName="childText1_3" refType="w" fact="0.4186"/>
            <dgm:constr type="h" for="ch" forName="childText1_3" refType="h" fact="0.3965"/>
            <dgm:constr type="l" for="ch" forName="childText1_1" refType="w" fact="0.0981"/>
            <dgm:constr type="t" for="ch" forName="childText1_1" refType="h" fact="0"/>
            <dgm:constr type="w" for="ch" forName="childText1_1" refType="w" fact="0.4186"/>
            <dgm:constr type="h" for="ch" forName="childText1_1" refType="h" fact="0.3965"/>
            <dgm:constr type="l" for="ch" forName="childText1_2" refType="w" fact="0.5385"/>
            <dgm:constr type="t" for="ch" forName="childText1_2" refType="h" fact="0.1304"/>
            <dgm:constr type="w" for="ch" forName="childText1_2" refType="w" fact="0.4186"/>
            <dgm:constr type="h" for="ch" forName="childText1_2" refType="h" fact="0.3965"/>
            <dgm:constr type="l" for="ch" forName="ellipse4" refType="w" fact="0.3222"/>
            <dgm:constr type="t" for="ch" forName="ellipse4" refType="h" fact="0.4232"/>
            <dgm:constr type="w" for="ch" forName="ellipse4" refType="w" fact="0.2056"/>
            <dgm:constr type="h" for="ch" forName="ellipse4" refType="h" fact="0.1947"/>
            <dgm:constr type="l" for="ch" forName="ellipse1" refType="w" fact="0.1489"/>
            <dgm:constr type="t" for="ch" forName="ellipse1" refType="h" fact="0.4502"/>
            <dgm:constr type="w" for="ch" forName="ellipse1" refType="w" fact="0.1196"/>
            <dgm:constr type="h" for="ch" forName="ellipse1" refType="h" fact="0.1133"/>
            <dgm:constr type="l" for="ch" forName="ellipse2" refType="w" fact="0.5384"/>
            <dgm:constr type="t" for="ch" forName="ellipse2" refType="h" fact="0.0124"/>
            <dgm:constr type="w" for="ch" forName="ellipse2" refType="w" fact="0.1196"/>
            <dgm:constr type="h" for="ch" forName="ellipse2" refType="h" fact="0.1133"/>
            <dgm:constr type="l" for="ch" forName="childText1_4" refType="w" fact="0.4625"/>
            <dgm:constr type="t" for="ch" forName="childText1_4" refType="h" fact="0.5719"/>
            <dgm:constr type="w" for="ch" forName="childText1_4" refType="w" fact="0.4186"/>
            <dgm:constr type="h" for="ch" forName="childText1_4" refType="h" fact="0.3965"/>
            <dgm:constr type="l" for="ch" forName="ellipse3" refType="w" fact="0.8804"/>
            <dgm:constr type="t" for="ch" forName="ellipse3" refType="h" fact="0.5329"/>
            <dgm:constr type="w" for="ch" forName="ellipse3" refType="w" fact="0.1196"/>
            <dgm:constr type="h" for="ch" forName="ellipse3" refType="h" fact="0.1133"/>
            <dgm:constr type="l" for="ch" forName="ellipse5" refType="w" fact="0.0146"/>
            <dgm:constr type="t" for="ch" forName="ellipse5" refType="h" fact="0.5228"/>
            <dgm:constr type="w" for="ch" forName="ellipse5" refType="w" fact="0.0899"/>
            <dgm:constr type="h" for="ch" forName="ellipse5" refType="h" fact="0.0851"/>
          </dgm:constrLst>
        </dgm:else>
      </dgm:choose>
      <dgm:forEach name="Name39" axis="ch ch" ptType="node node" st="1 1" cnt="1 1">
        <dgm:layoutNode name="childText1_1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1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ellipse2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Name40" axis="ch ch" ptType="node node" st="1 2" cnt="1 1">
        <dgm:layoutNode name="childText1_2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3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Name41" axis="ch ch" ptType="node node" st="1 3" cnt="1 1">
        <dgm:layoutNode name="childText1_3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forEach>
      <dgm:forEach name="Name42" axis="ch ch" ptType="node node" st="1 4" cnt="1 1">
        <dgm:layoutNode name="childText1_4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4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ellipse5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layoutNode>
    <dgm:choose name="Name43">
      <dgm:if name="Name44" axis="ch ch" ptType="node node" st="3 1" cnt="1 0" func="cnt" op="gte" val="1">
        <dgm:layoutNode name="rightChild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ch des" ptType="node node" st="3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45"/>
    </dgm:choose>
    <dgm:layoutNode name="parentText1" styleLbl="revTx">
      <dgm:varLst>
        <dgm:chMax val="4"/>
        <dgm:chPref val="3"/>
        <dgm:bulletEnabled val="1"/>
      </dgm:varLst>
      <dgm:alg type="tx"/>
      <dgm:shape xmlns:r="http://schemas.openxmlformats.org/officeDocument/2006/relationships" type="rect" r:blip="">
        <dgm:adjLst/>
      </dgm:shape>
      <dgm:presOf axis="ch self" ptType="node node" st="1 1" cnt="1 0"/>
      <dgm:constrLst>
        <dgm:constr type="lMarg" refType="primFontSz" fact="0.3"/>
        <dgm:constr type="rMarg" refType="primFontSz" fact="0.3"/>
        <dgm:constr type="tMarg" refType="primFontSz" fact="0.3"/>
        <dgm:constr type="bMarg" refType="primFontSz" fact="0.3"/>
      </dgm:constrLst>
      <dgm:ruleLst>
        <dgm:rule type="primFontSz" val="5" fact="NaN" max="NaN"/>
      </dgm:ruleLst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803550-516C-4809-B57B-34FFCB3B25B1}" type="datetimeFigureOut">
              <a:rPr lang="ru-RU" smtClean="0"/>
              <a:t>28.05.2014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DC8DAE-2C33-4540-8E53-439F7DA086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9334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C8DAE-2C33-4540-8E53-439F7DA0869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47467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C8DAE-2C33-4540-8E53-439F7DA0869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4259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C8DAE-2C33-4540-8E53-439F7DA0869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29538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e-BY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Пішуцца ў </a:t>
            </a:r>
            <a:r>
              <a:rPr lang="be-BY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тры</a:t>
            </a:r>
            <a:r>
              <a:rPr lang="be-BY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словы: 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be-BY" sz="1200" i="1" kern="1200" dirty="0" smtClean="0">
                <a:solidFill>
                  <a:srgbClr val="00B050"/>
                </a:solidFill>
                <a:effectLst/>
                <a:latin typeface="+mn-lt"/>
                <a:ea typeface="+mn-ea"/>
                <a:cs typeface="+mn-cs"/>
              </a:rPr>
              <a:t>дзень пры дні</a:t>
            </a:r>
            <a:r>
              <a:rPr lang="be-BY" sz="1200" kern="1200" dirty="0" smtClean="0">
                <a:solidFill>
                  <a:srgbClr val="00B050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be-BY" sz="1200" i="1" kern="1200" dirty="0" smtClean="0">
                <a:solidFill>
                  <a:srgbClr val="00B050"/>
                </a:solidFill>
                <a:effectLst/>
                <a:latin typeface="+mn-lt"/>
                <a:ea typeface="+mn-ea"/>
                <a:cs typeface="+mn-cs"/>
              </a:rPr>
              <a:t>нага ў нагу</a:t>
            </a:r>
            <a:r>
              <a:rPr lang="be-BY" sz="1200" kern="1200" dirty="0" smtClean="0">
                <a:solidFill>
                  <a:srgbClr val="00B050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be-BY" sz="1200" i="1" kern="1200" dirty="0" smtClean="0">
                <a:solidFill>
                  <a:srgbClr val="00B050"/>
                </a:solidFill>
                <a:effectLst/>
                <a:latin typeface="+mn-lt"/>
                <a:ea typeface="+mn-ea"/>
                <a:cs typeface="+mn-cs"/>
              </a:rPr>
              <a:t>слова за слова</a:t>
            </a:r>
            <a:endParaRPr lang="ru-RU" sz="1200" kern="1200" dirty="0" smtClean="0">
              <a:solidFill>
                <a:srgbClr val="00B050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be-BY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be-BY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Пішуцца ў </a:t>
            </a:r>
            <a:r>
              <a:rPr lang="be-BY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чатыры </a:t>
            </a:r>
            <a:r>
              <a:rPr lang="be-BY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словы:  </a:t>
            </a:r>
            <a:r>
              <a:rPr lang="be-BY" sz="1200" i="1" kern="1200" dirty="0" smtClean="0">
                <a:solidFill>
                  <a:srgbClr val="00B050"/>
                </a:solidFill>
                <a:effectLst/>
                <a:latin typeface="+mn-lt"/>
                <a:ea typeface="+mn-ea"/>
                <a:cs typeface="+mn-cs"/>
              </a:rPr>
              <a:t>з часу на час</a:t>
            </a:r>
            <a:endParaRPr lang="ru-RU" sz="1200" kern="1200" dirty="0" smtClean="0">
              <a:solidFill>
                <a:srgbClr val="00B050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C8DAE-2C33-4540-8E53-439F7DA0869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2414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4A15CEB-3CCD-472D-AD67-320C0054956B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4A15CEB-3CCD-472D-AD67-320C0054956B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4A15CEB-3CCD-472D-AD67-320C0054956B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4A15CEB-3CCD-472D-AD67-320C0054956B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4A15CEB-3CCD-472D-AD67-320C0054956B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96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352928" cy="5688632"/>
          </a:xfrm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ts val="0"/>
              </a:spcBef>
            </a:pP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Прэзентацыя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па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беларускай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мове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b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тэме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b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ru-RU" sz="67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Дзеяслоў</a:t>
            </a:r>
            <a:r>
              <a:rPr lang="ru-RU" sz="67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r>
              <a:rPr lang="ru-RU" sz="53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53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3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br>
              <a:rPr lang="ru-RU" sz="53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для </a:t>
            </a:r>
            <a:r>
              <a:rPr lang="ru-RU" sz="18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слухачоў</a:t>
            </a:r>
            <a:r>
              <a:rPr lang="ru-RU" sz="1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br>
              <a:rPr lang="ru-RU" sz="1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падрыхтоўчага</a:t>
            </a:r>
            <a:r>
              <a:rPr lang="ru-RU" sz="1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ru-RU" sz="18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аддзялення</a:t>
            </a:r>
            <a:r>
              <a:rPr lang="ru-RU" sz="1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</a:t>
            </a:r>
            <a:br>
              <a:rPr lang="ru-RU" sz="1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падрыхтоўчых</a:t>
            </a:r>
            <a:r>
              <a:rPr lang="ru-RU" sz="1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18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курсаў</a:t>
            </a:r>
            <a:r>
              <a:rPr lang="ru-RU" sz="1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</a:t>
            </a:r>
            <a:br>
              <a:rPr lang="ru-RU" sz="1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абітурыентаў</a:t>
            </a:r>
            <a:r>
              <a:rPr lang="ru-RU" sz="1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1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1800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1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Складальнік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–                     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дацэнт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Чайкова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С.В.</a:t>
            </a:r>
            <a:b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трелка вниз 2"/>
          <p:cNvSpPr/>
          <p:nvPr/>
        </p:nvSpPr>
        <p:spPr>
          <a:xfrm>
            <a:off x="4378944" y="3068960"/>
            <a:ext cx="473531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>
            <a:off x="3401306" y="5229200"/>
            <a:ext cx="977638" cy="484632"/>
          </a:xfrm>
          <a:prstGeom prst="rightArrow">
            <a:avLst>
              <a:gd name="adj1" fmla="val 50000"/>
              <a:gd name="adj2" fmla="val 4803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764704"/>
            <a:ext cx="8208912" cy="6628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be-BY" sz="2600" b="1" dirty="0" smtClean="0">
                <a:solidFill>
                  <a:srgbClr val="00B050"/>
                </a:solidFill>
              </a:rPr>
              <a:t>ПРАВАПІС НЕ (НЯ), НІ З ДЗЕЯСЛОВАМІ </a:t>
            </a:r>
            <a:endParaRPr lang="ru-RU" sz="2600" i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endParaRPr lang="ru-RU" sz="2400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9688596"/>
              </p:ext>
            </p:extLst>
          </p:nvPr>
        </p:nvGraphicFramePr>
        <p:xfrm>
          <a:off x="467544" y="1268760"/>
          <a:ext cx="8064896" cy="4680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64896"/>
              </a:tblGrid>
              <a:tr h="168375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967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954665"/>
              </p:ext>
            </p:extLst>
          </p:nvPr>
        </p:nvGraphicFramePr>
        <p:xfrm>
          <a:off x="395536" y="1772816"/>
          <a:ext cx="8136904" cy="398272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376264"/>
                <a:gridCol w="5760640"/>
              </a:tblGrid>
              <a:tr h="0">
                <a:tc>
                  <a:txBody>
                    <a:bodyPr/>
                    <a:lstStyle/>
                    <a:p>
                      <a:pPr marR="228600"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Асобна</a:t>
                      </a:r>
                      <a:endParaRPr lang="ru-RU" sz="2000" i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Разам</a:t>
                      </a:r>
                      <a:endParaRPr lang="ru-RU" sz="2000" i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</a:tr>
              <a:tr h="3677926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98120" algn="l"/>
                          <a:tab pos="297180" algn="l"/>
                        </a:tabLst>
                      </a:pPr>
                      <a:r>
                        <a:rPr lang="be-BY" sz="2000" dirty="0" smtClean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большасць дзеясловаў: </a:t>
                      </a:r>
                      <a:endParaRPr lang="ru-RU" sz="2000" dirty="0" smtClean="0">
                        <a:solidFill>
                          <a:srgbClr val="FFC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0165" algn="just">
                        <a:spcAft>
                          <a:spcPts val="0"/>
                        </a:spcAft>
                        <a:tabLst>
                          <a:tab pos="297180" algn="l"/>
                        </a:tabLst>
                      </a:pPr>
                      <a:r>
                        <a:rPr lang="be-BY" sz="20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жыў,</a:t>
                      </a:r>
                      <a:endParaRPr lang="ru-RU" sz="2000" i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напісаў, </a:t>
                      </a:r>
                      <a:endParaRPr lang="ru-RU" sz="2000" i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зрабіў;</a:t>
                      </a:r>
                      <a:endParaRPr lang="ru-RU" sz="2000" i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52400" algn="l"/>
                        </a:tabLst>
                      </a:pPr>
                      <a:r>
                        <a:rPr lang="be-BY" sz="2000" dirty="0" smtClean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ні ад дзеясловаў пішацца заўсёды асобна: </a:t>
                      </a:r>
                    </a:p>
                    <a:p>
                      <a:pPr marL="0" lvl="0" indent="0" algn="just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52400" algn="l"/>
                        </a:tabLst>
                      </a:pPr>
                      <a:r>
                        <a:rPr lang="be-BY" sz="20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Куды ні глянеш, прыгажосць навокал.</a:t>
                      </a:r>
                      <a:endParaRPr lang="ru-RU" sz="20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179070" algn="l"/>
                        </a:tabLst>
                      </a:pPr>
                      <a:r>
                        <a:rPr lang="be-BY" sz="2000" dirty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 дзеясловамі, што не ўжываюцца без не-(ня)-:</a:t>
                      </a:r>
                      <a:r>
                        <a:rPr lang="be-BY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e-BY" sz="20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ненавідзець, непакоіць;</a:t>
                      </a:r>
                      <a:endParaRPr lang="ru-RU" sz="2000" i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179070" algn="l"/>
                        </a:tabLst>
                      </a:pPr>
                      <a:r>
                        <a:rPr lang="be-BY" sz="2000" dirty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дзеясловах і вытворных ад іх словах у складзе прыстаўкі </a:t>
                      </a:r>
                      <a:r>
                        <a:rPr lang="be-BY" sz="2000" i="1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неда-</a:t>
                      </a:r>
                      <a:r>
                        <a:rPr lang="be-BY" sz="2000" dirty="0" smtClean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be-BY" sz="2000" dirty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якая абазначае неадпаведнасць патрэбнай нормы:</a:t>
                      </a:r>
                      <a:r>
                        <a:rPr lang="be-BY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e-BY" sz="20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недаглядзець, недаварыць.</a:t>
                      </a:r>
                      <a:endParaRPr lang="ru-RU" sz="2000" i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49530" algn="just">
                        <a:spcAft>
                          <a:spcPts val="0"/>
                        </a:spcAft>
                      </a:pPr>
                      <a:r>
                        <a:rPr lang="be-BY" sz="20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Заўвага! </a:t>
                      </a:r>
                      <a:endParaRPr lang="be-BY" sz="2000" dirty="0" smtClean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49530" algn="just"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Трэба </a:t>
                      </a:r>
                      <a:r>
                        <a:rPr lang="be-BY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адрозніваць дзеясловы з прыстаўкай </a:t>
                      </a:r>
                      <a:r>
                        <a:rPr lang="be-BY" sz="2000" i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да-</a:t>
                      </a:r>
                      <a:r>
                        <a:rPr lang="be-BY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якая абазначае недаведзенае да канца дзеянне (разам з адмаўленнем не): </a:t>
                      </a:r>
                      <a:r>
                        <a:rPr lang="be-BY" sz="20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дапісаць пісьмо, не даехаць </a:t>
                      </a:r>
                      <a:r>
                        <a:rPr lang="be-BY" sz="20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дадому.</a:t>
                      </a:r>
                      <a:endParaRPr lang="ru-RU" sz="20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2708920"/>
            <a:ext cx="8208912" cy="2952328"/>
          </a:xfrm>
        </p:spPr>
        <p:txBody>
          <a:bodyPr>
            <a:normAutofit fontScale="92500" lnSpcReduction="20000"/>
          </a:bodyPr>
          <a:lstStyle/>
          <a:p>
            <a:r>
              <a:rPr lang="be-BY" dirty="0" smtClean="0">
                <a:solidFill>
                  <a:schemeClr val="tx1"/>
                </a:solidFill>
              </a:rPr>
              <a:t>1) вызначэнне спражэння дзеясловаў</a:t>
            </a:r>
          </a:p>
          <a:p>
            <a:r>
              <a:rPr lang="be-BY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2) правапіс асабовых канчаткаў дзеясловаў</a:t>
            </a: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be-BY" dirty="0">
                <a:solidFill>
                  <a:schemeClr val="tx1"/>
                </a:solidFill>
                <a:cs typeface="Times New Roman" panose="02020603050405020304" pitchFamily="18" charset="0"/>
              </a:rPr>
              <a:t>у цяперашнім і будучым простым </a:t>
            </a:r>
            <a:r>
              <a:rPr lang="be-BY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часе</a:t>
            </a:r>
            <a:r>
              <a:rPr lang="ru-RU" dirty="0" smtClean="0">
                <a:solidFill>
                  <a:schemeClr val="tx1"/>
                </a:solidFill>
              </a:rPr>
              <a:t>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3) </a:t>
            </a:r>
            <a:r>
              <a:rPr lang="ru-RU" dirty="0" err="1" smtClean="0">
                <a:solidFill>
                  <a:schemeClr val="tx1"/>
                </a:solidFill>
              </a:rPr>
              <a:t>правапіс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канчаткаў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рознаспрагальных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дзеясловаў</a:t>
            </a:r>
            <a:r>
              <a:rPr lang="ru-RU" dirty="0" smtClean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4) </a:t>
            </a:r>
            <a:r>
              <a:rPr lang="ru-RU" dirty="0" err="1" smtClean="0">
                <a:solidFill>
                  <a:schemeClr val="tx1"/>
                </a:solidFill>
              </a:rPr>
              <a:t>правапіс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некаторых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асабовых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канчаткаў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дзеясловаў</a:t>
            </a:r>
            <a:r>
              <a:rPr lang="ru-RU" dirty="0" smtClean="0">
                <a:solidFill>
                  <a:schemeClr val="tx1"/>
                </a:solidFill>
              </a:rPr>
              <a:t>;</a:t>
            </a: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5) </a:t>
            </a:r>
            <a:r>
              <a:rPr lang="ru-RU" dirty="0" err="1" smtClean="0">
                <a:solidFill>
                  <a:schemeClr val="tx1"/>
                </a:solidFill>
              </a:rPr>
              <a:t>правапіс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асабовых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канчаткаў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дзеясловаў</a:t>
            </a:r>
            <a:r>
              <a:rPr lang="ru-RU" dirty="0" smtClean="0">
                <a:solidFill>
                  <a:schemeClr val="tx1"/>
                </a:solidFill>
              </a:rPr>
              <a:t> І </a:t>
            </a:r>
            <a:r>
              <a:rPr lang="ru-RU" dirty="0" err="1" smtClean="0">
                <a:solidFill>
                  <a:schemeClr val="tx1"/>
                </a:solidFill>
              </a:rPr>
              <a:t>спражэння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ў 2-ой </a:t>
            </a:r>
            <a:r>
              <a:rPr lang="ru-RU" dirty="0" err="1" smtClean="0">
                <a:solidFill>
                  <a:schemeClr val="tx1"/>
                </a:solidFill>
              </a:rPr>
              <a:t>асобе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множнага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ліку</a:t>
            </a:r>
            <a:r>
              <a:rPr lang="ru-RU" dirty="0" smtClean="0">
                <a:solidFill>
                  <a:schemeClr val="tx1"/>
                </a:solidFill>
              </a:rPr>
              <a:t>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6) </a:t>
            </a:r>
            <a:r>
              <a:rPr lang="ru-RU" dirty="0" err="1" smtClean="0">
                <a:solidFill>
                  <a:schemeClr val="tx1"/>
                </a:solidFill>
              </a:rPr>
              <a:t>канчаткі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дзеясловаў</a:t>
            </a:r>
            <a:r>
              <a:rPr lang="ru-RU" dirty="0" smtClean="0">
                <a:solidFill>
                  <a:schemeClr val="tx1"/>
                </a:solidFill>
              </a:rPr>
              <a:t> ІІ </a:t>
            </a:r>
            <a:r>
              <a:rPr lang="ru-RU" dirty="0" err="1" smtClean="0">
                <a:solidFill>
                  <a:schemeClr val="tx1"/>
                </a:solidFill>
              </a:rPr>
              <a:t>спражэння</a:t>
            </a:r>
            <a:r>
              <a:rPr lang="ru-RU" dirty="0" smtClean="0">
                <a:solidFill>
                  <a:schemeClr val="tx1"/>
                </a:solidFill>
              </a:rPr>
              <a:t>;</a:t>
            </a:r>
          </a:p>
          <a:p>
            <a:r>
              <a:rPr lang="be-BY" dirty="0" smtClean="0">
                <a:solidFill>
                  <a:schemeClr val="tx1"/>
                </a:solidFill>
              </a:rPr>
              <a:t>7) правапіс некаторых суфіксаў дзеясловаў;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8</a:t>
            </a:r>
            <a:r>
              <a:rPr lang="ru-RU" dirty="0" smtClean="0">
                <a:solidFill>
                  <a:schemeClr val="tx1"/>
                </a:solidFill>
              </a:rPr>
              <a:t>) </a:t>
            </a:r>
            <a:r>
              <a:rPr lang="ru-RU" dirty="0" err="1">
                <a:solidFill>
                  <a:schemeClr val="tx1"/>
                </a:solidFill>
              </a:rPr>
              <a:t>п</a:t>
            </a:r>
            <a:r>
              <a:rPr lang="ru-RU" dirty="0" err="1" smtClean="0">
                <a:solidFill>
                  <a:schemeClr val="tx1"/>
                </a:solidFill>
              </a:rPr>
              <a:t>равапіс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i="1" dirty="0" smtClean="0">
                <a:solidFill>
                  <a:schemeClr val="tx1"/>
                </a:solidFill>
              </a:rPr>
              <a:t>не </a:t>
            </a:r>
            <a:r>
              <a:rPr lang="ru-RU" dirty="0" smtClean="0">
                <a:solidFill>
                  <a:schemeClr val="tx1"/>
                </a:solidFill>
              </a:rPr>
              <a:t>(</a:t>
            </a:r>
            <a:r>
              <a:rPr lang="ru-RU" i="1" dirty="0" err="1" smtClean="0">
                <a:solidFill>
                  <a:schemeClr val="tx1"/>
                </a:solidFill>
              </a:rPr>
              <a:t>ня</a:t>
            </a:r>
            <a:r>
              <a:rPr lang="ru-RU" dirty="0" smtClean="0">
                <a:solidFill>
                  <a:schemeClr val="tx1"/>
                </a:solidFill>
              </a:rPr>
              <a:t>), </a:t>
            </a:r>
            <a:r>
              <a:rPr lang="ru-RU" i="1" dirty="0" err="1" smtClean="0">
                <a:solidFill>
                  <a:schemeClr val="tx1"/>
                </a:solidFill>
              </a:rPr>
              <a:t>ні</a:t>
            </a:r>
            <a:r>
              <a:rPr lang="ru-RU" dirty="0" smtClean="0">
                <a:solidFill>
                  <a:schemeClr val="tx1"/>
                </a:solidFill>
              </a:rPr>
              <a:t> з </a:t>
            </a:r>
            <a:r>
              <a:rPr lang="ru-RU" dirty="0" err="1" smtClean="0">
                <a:solidFill>
                  <a:schemeClr val="tx1"/>
                </a:solidFill>
              </a:rPr>
              <a:t>дзеясловамі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  <a:p>
            <a:endParaRPr lang="ru-RU" sz="32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402959562"/>
              </p:ext>
            </p:extLst>
          </p:nvPr>
        </p:nvGraphicFramePr>
        <p:xfrm>
          <a:off x="467544" y="476672"/>
          <a:ext cx="8208912" cy="20672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Молния 5"/>
          <p:cNvSpPr/>
          <p:nvPr/>
        </p:nvSpPr>
        <p:spPr>
          <a:xfrm>
            <a:off x="1475656" y="2487191"/>
            <a:ext cx="914400" cy="914400"/>
          </a:xfrm>
          <a:prstGeom prst="lightningBolt">
            <a:avLst/>
          </a:prstGeom>
          <a:solidFill>
            <a:srgbClr val="FFC0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endParaRPr lang="ru-RU" b="1">
              <a:ln>
                <a:prstDash val="solid"/>
              </a:ln>
              <a:solidFill>
                <a:srgbClr val="FFC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5" name="WordArt 2"/>
          <p:cNvSpPr>
            <a:spLocks noChangeArrowheads="1" noChangeShapeType="1" noTextEdit="1"/>
          </p:cNvSpPr>
          <p:nvPr/>
        </p:nvSpPr>
        <p:spPr bwMode="auto">
          <a:xfrm>
            <a:off x="661281" y="620688"/>
            <a:ext cx="7848872" cy="1866503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 rtl="0">
              <a:buNone/>
            </a:pPr>
            <a:r>
              <a:rPr lang="ru-RU" sz="7200" kern="10" spc="0" dirty="0" err="1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Дзеяслоў</a:t>
            </a:r>
            <a:endParaRPr lang="ru-RU" sz="7200" kern="10" spc="0" dirty="0">
              <a:ln w="12700">
                <a:solidFill>
                  <a:srgbClr val="B2B2B2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</a:gra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539552" y="1412776"/>
            <a:ext cx="8305800" cy="4138408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. </a:t>
            </a: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67545" y="332656"/>
            <a:ext cx="8424936" cy="928670"/>
          </a:xfrm>
        </p:spPr>
        <p:txBody>
          <a:bodyPr/>
          <a:lstStyle/>
          <a:p>
            <a:pPr algn="ctr"/>
            <a:r>
              <a:rPr lang="ru-RU" b="1" dirty="0" err="1" smtClean="0">
                <a:solidFill>
                  <a:srgbClr val="00B0F0"/>
                </a:solidFill>
              </a:rPr>
              <a:t>Вызначэнне</a:t>
            </a:r>
            <a:r>
              <a:rPr lang="ru-RU" b="1" dirty="0" smtClean="0">
                <a:solidFill>
                  <a:srgbClr val="00B0F0"/>
                </a:solidFill>
              </a:rPr>
              <a:t> </a:t>
            </a:r>
            <a:r>
              <a:rPr lang="ru-RU" b="1" dirty="0" err="1" smtClean="0">
                <a:solidFill>
                  <a:srgbClr val="00B0F0"/>
                </a:solidFill>
              </a:rPr>
              <a:t>тыпу</a:t>
            </a:r>
            <a:r>
              <a:rPr lang="ru-RU" b="1" dirty="0" smtClean="0">
                <a:solidFill>
                  <a:srgbClr val="00B0F0"/>
                </a:solidFill>
              </a:rPr>
              <a:t> </a:t>
            </a:r>
            <a:r>
              <a:rPr lang="ru-RU" b="1" dirty="0" err="1" smtClean="0">
                <a:solidFill>
                  <a:srgbClr val="00B0F0"/>
                </a:solidFill>
              </a:rPr>
              <a:t>спражэння</a:t>
            </a:r>
            <a:endParaRPr lang="ru-RU" b="1" dirty="0">
              <a:solidFill>
                <a:srgbClr val="00B0F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9500900"/>
              </p:ext>
            </p:extLst>
          </p:nvPr>
        </p:nvGraphicFramePr>
        <p:xfrm>
          <a:off x="251520" y="908720"/>
          <a:ext cx="8568951" cy="4785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88232"/>
                <a:gridCol w="3456384"/>
                <a:gridCol w="3024335"/>
              </a:tblGrid>
              <a:tr h="216024">
                <a:tc>
                  <a:txBody>
                    <a:bodyPr/>
                    <a:lstStyle/>
                    <a:p>
                      <a:pPr marL="228600" algn="ctr">
                        <a:spcAft>
                          <a:spcPts val="0"/>
                        </a:spcAft>
                      </a:pPr>
                      <a:r>
                        <a:rPr lang="be-BY" sz="1100" i="1" dirty="0">
                          <a:effectLst/>
                          <a:latin typeface="Times New Roman"/>
                          <a:ea typeface="Times New Roman"/>
                        </a:rPr>
                        <a:t>Вызначэнне тыпу спражэння</a:t>
                      </a:r>
                      <a:endParaRPr lang="ru-RU" sz="10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100" i="1" dirty="0" smtClean="0">
                          <a:effectLst/>
                          <a:latin typeface="Times New Roman"/>
                          <a:ea typeface="Times New Roman"/>
                        </a:rPr>
                        <a:t>І </a:t>
                      </a:r>
                      <a:r>
                        <a:rPr lang="be-BY" sz="1100" i="1" dirty="0">
                          <a:effectLst/>
                          <a:latin typeface="Times New Roman"/>
                          <a:ea typeface="Times New Roman"/>
                        </a:rPr>
                        <a:t>спражэнне</a:t>
                      </a:r>
                      <a:endParaRPr lang="ru-RU" sz="10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algn="ctr">
                        <a:spcAft>
                          <a:spcPts val="0"/>
                        </a:spcAft>
                      </a:pPr>
                      <a:r>
                        <a:rPr lang="be-BY" sz="1100" i="1" dirty="0" smtClean="0">
                          <a:effectLst/>
                          <a:latin typeface="Times New Roman"/>
                          <a:ea typeface="Times New Roman"/>
                        </a:rPr>
                        <a:t>ІІ </a:t>
                      </a:r>
                      <a:r>
                        <a:rPr lang="be-BY" sz="1100" i="1" dirty="0">
                          <a:effectLst/>
                          <a:latin typeface="Times New Roman"/>
                          <a:ea typeface="Times New Roman"/>
                        </a:rPr>
                        <a:t>спражэнне</a:t>
                      </a:r>
                      <a:endParaRPr lang="ru-RU" sz="10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6728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/>
                          <a:ea typeface="Times New Roman"/>
                        </a:rPr>
                        <a:t>па канчатках 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/>
                          <a:ea typeface="Times New Roman"/>
                        </a:rPr>
                        <a:t>3-ай асобы множнага ліку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i="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-уць/ -юць</a:t>
                      </a:r>
                      <a:endParaRPr lang="ru-RU" sz="2400" i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43840" algn="ctr">
                        <a:spcAft>
                          <a:spcPts val="0"/>
                        </a:spcAft>
                      </a:pPr>
                      <a:r>
                        <a:rPr lang="be-BY" sz="2400" b="1" i="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-аць/-яць</a:t>
                      </a:r>
                      <a:endParaRPr lang="ru-RU" sz="2400" i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i="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400" i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/>
                          <a:ea typeface="Times New Roman"/>
                        </a:rPr>
                        <a:t>па канчатках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/>
                          <a:ea typeface="Times New Roman"/>
                        </a:rPr>
                        <a:t>2-й асобы адзіночнага ліку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i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-еш/-эш /-аш/</a:t>
                      </a:r>
                      <a:endParaRPr lang="ru-RU" sz="2400" i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i="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-іш/-ыш</a:t>
                      </a:r>
                      <a:endParaRPr lang="ru-RU" sz="2400" i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i="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400" i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5778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effectLst/>
                          <a:latin typeface="Times New Roman"/>
                          <a:ea typeface="Times New Roman"/>
                        </a:rPr>
                        <a:t>па </a:t>
                      </a: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заканчэнні дзеясловаў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у неазначальнай форме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(інфінітыве)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effectLst/>
                          <a:latin typeface="Times New Roman"/>
                          <a:ea typeface="Times New Roman"/>
                        </a:rPr>
                        <a:t>усе астатнія дзеясловы: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60020" algn="l"/>
                        </a:tabLst>
                      </a:pP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аднаскладовыя: </a:t>
                      </a:r>
                      <a:r>
                        <a:rPr lang="be-BY" sz="1400" i="1" dirty="0">
                          <a:effectLst/>
                          <a:latin typeface="Times New Roman"/>
                          <a:ea typeface="Times New Roman"/>
                        </a:rPr>
                        <a:t>піць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effectLst/>
                          <a:latin typeface="Times New Roman"/>
                          <a:ea typeface="Times New Roman"/>
                        </a:rPr>
                        <a:t> віць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effectLst/>
                          <a:latin typeface="Times New Roman"/>
                          <a:ea typeface="Times New Roman"/>
                        </a:rPr>
                        <a:t> ліць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effectLst/>
                          <a:latin typeface="Times New Roman"/>
                          <a:ea typeface="Times New Roman"/>
                        </a:rPr>
                        <a:t>жыць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, </a:t>
                      </a:r>
                      <a:endParaRPr lang="be-BY" sz="1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lvl="0" indent="0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60020" algn="l"/>
                        </a:tabLst>
                      </a:pPr>
                      <a:r>
                        <a:rPr lang="be-BY" sz="1400" i="1" dirty="0" smtClean="0">
                          <a:effectLst/>
                          <a:latin typeface="Times New Roman"/>
                          <a:ea typeface="Times New Roman"/>
                        </a:rPr>
                        <a:t>шыць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effectLst/>
                          <a:latin typeface="Times New Roman"/>
                          <a:ea typeface="Times New Roman"/>
                        </a:rPr>
                        <a:t> выць  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і вытворныя ад іх (</a:t>
                      </a:r>
                      <a:r>
                        <a:rPr lang="be-BY" sz="1400" i="1" dirty="0">
                          <a:effectLst/>
                          <a:latin typeface="Times New Roman"/>
                          <a:ea typeface="Times New Roman"/>
                        </a:rPr>
                        <a:t>пашыць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effectLst/>
                          <a:latin typeface="Times New Roman"/>
                          <a:ea typeface="Times New Roman"/>
                        </a:rPr>
                        <a:t>пражыць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effectLst/>
                          <a:latin typeface="Times New Roman"/>
                          <a:ea typeface="Times New Roman"/>
                        </a:rPr>
                        <a:t> завыць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);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60020" algn="l"/>
                        </a:tabLst>
                      </a:pP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на –</a:t>
                      </a:r>
                      <a:r>
                        <a:rPr lang="be-BY" sz="1400" b="1" i="1" dirty="0">
                          <a:effectLst/>
                          <a:latin typeface="Times New Roman"/>
                          <a:ea typeface="Times New Roman"/>
                        </a:rPr>
                        <a:t>аць/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–</a:t>
                      </a:r>
                      <a:r>
                        <a:rPr lang="be-BY" sz="1400" b="1" i="1" dirty="0">
                          <a:effectLst/>
                          <a:latin typeface="Times New Roman"/>
                          <a:ea typeface="Times New Roman"/>
                        </a:rPr>
                        <a:t>яць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 (акрамя некалькіх): </a:t>
                      </a:r>
                      <a:endParaRPr lang="be-BY" sz="1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lvl="0" indent="0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60020" algn="l"/>
                        </a:tabLst>
                      </a:pPr>
                      <a:r>
                        <a:rPr lang="be-BY" sz="1400" i="1" dirty="0" smtClean="0">
                          <a:effectLst/>
                          <a:latin typeface="Times New Roman"/>
                          <a:ea typeface="Times New Roman"/>
                        </a:rPr>
                        <a:t>купаць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effectLst/>
                          <a:latin typeface="Times New Roman"/>
                          <a:ea typeface="Times New Roman"/>
                        </a:rPr>
                        <a:t> маляваць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;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60020" algn="l"/>
                        </a:tabLst>
                      </a:pP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be-BY" sz="1400" b="1" i="1" dirty="0">
                          <a:effectLst/>
                          <a:latin typeface="Times New Roman"/>
                          <a:ea typeface="Times New Roman"/>
                        </a:rPr>
                        <a:t>–ець/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–</a:t>
                      </a:r>
                      <a:r>
                        <a:rPr lang="be-BY" sz="1400" b="1" i="1" dirty="0">
                          <a:effectLst/>
                          <a:latin typeface="Times New Roman"/>
                          <a:ea typeface="Times New Roman"/>
                        </a:rPr>
                        <a:t>эць 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(акрамя </a:t>
                      </a:r>
                      <a:r>
                        <a:rPr lang="be-BY" sz="1400" dirty="0" smtClean="0">
                          <a:effectLst/>
                          <a:latin typeface="Times New Roman"/>
                          <a:ea typeface="Times New Roman"/>
                        </a:rPr>
                        <a:t>некалькіх):</a:t>
                      </a:r>
                    </a:p>
                    <a:p>
                      <a:pPr marL="0" lvl="0" indent="0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60020" algn="l"/>
                        </a:tabLst>
                      </a:pPr>
                      <a:r>
                        <a:rPr lang="be-BY" sz="1400" i="1" dirty="0" smtClean="0">
                          <a:effectLst/>
                          <a:latin typeface="Times New Roman"/>
                          <a:ea typeface="Times New Roman"/>
                        </a:rPr>
                        <a:t>старэць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effectLst/>
                          <a:latin typeface="Times New Roman"/>
                          <a:ea typeface="Times New Roman"/>
                        </a:rPr>
                        <a:t>хварэць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;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60020" algn="l"/>
                        </a:tabLst>
                      </a:pP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на –</a:t>
                      </a:r>
                      <a:r>
                        <a:rPr lang="be-BY" sz="1400" b="1" i="1" dirty="0">
                          <a:effectLst/>
                          <a:latin typeface="Times New Roman"/>
                          <a:ea typeface="Times New Roman"/>
                        </a:rPr>
                        <a:t>όць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: </a:t>
                      </a:r>
                      <a:r>
                        <a:rPr lang="be-BY" sz="1400" i="1" dirty="0">
                          <a:effectLst/>
                          <a:latin typeface="Times New Roman"/>
                          <a:ea typeface="Times New Roman"/>
                        </a:rPr>
                        <a:t>палоць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effectLst/>
                          <a:latin typeface="Times New Roman"/>
                          <a:ea typeface="Times New Roman"/>
                        </a:rPr>
                        <a:t> малоць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effectLst/>
                          <a:latin typeface="Times New Roman"/>
                          <a:ea typeface="Times New Roman"/>
                        </a:rPr>
                        <a:t> калоць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;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60020" algn="l"/>
                        </a:tabLst>
                      </a:pP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на –</a:t>
                      </a:r>
                      <a:r>
                        <a:rPr lang="be-BY" sz="1400" b="1" i="1" dirty="0">
                          <a:effectLst/>
                          <a:latin typeface="Times New Roman"/>
                          <a:ea typeface="Times New Roman"/>
                        </a:rPr>
                        <a:t>уць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: </a:t>
                      </a:r>
                      <a:r>
                        <a:rPr lang="be-BY" sz="1400" i="1" dirty="0">
                          <a:effectLst/>
                          <a:latin typeface="Times New Roman"/>
                          <a:ea typeface="Times New Roman"/>
                        </a:rPr>
                        <a:t>сохнуць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effectLst/>
                          <a:latin typeface="Times New Roman"/>
                          <a:ea typeface="Times New Roman"/>
                        </a:rPr>
                        <a:t> мокнуць; 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60020" algn="l"/>
                        </a:tabLst>
                      </a:pP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 з суфіксам –</a:t>
                      </a:r>
                      <a:r>
                        <a:rPr lang="be-BY" sz="1400" b="1" i="1" dirty="0">
                          <a:effectLst/>
                          <a:latin typeface="Times New Roman"/>
                          <a:ea typeface="Times New Roman"/>
                        </a:rPr>
                        <a:t>ці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: </a:t>
                      </a:r>
                      <a:r>
                        <a:rPr lang="be-BY" sz="1400" i="1" dirty="0">
                          <a:effectLst/>
                          <a:latin typeface="Times New Roman"/>
                          <a:ea typeface="Times New Roman"/>
                        </a:rPr>
                        <a:t>несці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effectLst/>
                          <a:latin typeface="Times New Roman"/>
                          <a:ea typeface="Times New Roman"/>
                        </a:rPr>
                        <a:t>везці 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(акрамя </a:t>
                      </a:r>
                      <a:r>
                        <a:rPr lang="be-BY" sz="1400" i="1" dirty="0">
                          <a:effectLst/>
                          <a:latin typeface="Times New Roman"/>
                          <a:ea typeface="Times New Roman"/>
                        </a:rPr>
                        <a:t>есці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);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 з суфіксам –</a:t>
                      </a:r>
                      <a:r>
                        <a:rPr lang="be-BY" sz="1400" b="1" i="1" dirty="0">
                          <a:effectLst/>
                          <a:latin typeface="Times New Roman"/>
                          <a:ea typeface="Times New Roman"/>
                        </a:rPr>
                        <a:t>чы: </a:t>
                      </a:r>
                      <a:r>
                        <a:rPr lang="be-BY" sz="1400" i="1" dirty="0">
                          <a:effectLst/>
                          <a:latin typeface="Times New Roman"/>
                          <a:ea typeface="Times New Roman"/>
                        </a:rPr>
                        <a:t>стрыгчы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(акрамя </a:t>
                      </a:r>
                      <a:r>
                        <a:rPr lang="be-BY" sz="1400" i="1" dirty="0">
                          <a:effectLst/>
                          <a:latin typeface="Times New Roman"/>
                          <a:ea typeface="Times New Roman"/>
                        </a:rPr>
                        <a:t>бегчы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)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07315" algn="l"/>
                        </a:tabLst>
                      </a:pP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дзеясловы на –</a:t>
                      </a:r>
                      <a:r>
                        <a:rPr lang="be-BY" sz="1400" b="1" i="1" dirty="0">
                          <a:effectLst/>
                          <a:latin typeface="Times New Roman"/>
                          <a:ea typeface="Times New Roman"/>
                        </a:rPr>
                        <a:t>іць/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–</a:t>
                      </a:r>
                      <a:r>
                        <a:rPr lang="be-BY" sz="1400" b="1" i="1" dirty="0">
                          <a:effectLst/>
                          <a:latin typeface="Times New Roman"/>
                          <a:ea typeface="Times New Roman"/>
                        </a:rPr>
                        <a:t>ыць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be-BY" sz="1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lvl="0" indent="0" algn="just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07315" algn="l"/>
                        </a:tabLst>
                      </a:pPr>
                      <a:r>
                        <a:rPr lang="be-BY" sz="1400" dirty="0" smtClean="0">
                          <a:effectLst/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акрамя аднаскладовых): </a:t>
                      </a:r>
                      <a:r>
                        <a:rPr lang="be-BY" sz="1400" i="1" dirty="0">
                          <a:effectLst/>
                          <a:latin typeface="Times New Roman"/>
                          <a:ea typeface="Times New Roman"/>
                        </a:rPr>
                        <a:t>насіць, тужыць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;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07315" algn="l"/>
                        </a:tabLst>
                      </a:pP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наступныя дзеясловы 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31115" algn="just">
                        <a:spcAft>
                          <a:spcPts val="0"/>
                        </a:spcAft>
                        <a:tabLst>
                          <a:tab pos="107315" algn="l"/>
                        </a:tabLst>
                      </a:pP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be-BY" sz="1400" b="1" dirty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be-BY" sz="1400" b="1" i="1" dirty="0">
                          <a:effectLst/>
                          <a:latin typeface="Times New Roman"/>
                          <a:ea typeface="Times New Roman"/>
                        </a:rPr>
                        <a:t>аць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: </a:t>
                      </a:r>
                      <a:r>
                        <a:rPr lang="be-BY" sz="1400" i="1" dirty="0">
                          <a:effectLst/>
                          <a:latin typeface="Times New Roman"/>
                          <a:ea typeface="Times New Roman"/>
                        </a:rPr>
                        <a:t>баяцца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effectLst/>
                          <a:latin typeface="Times New Roman"/>
                          <a:ea typeface="Times New Roman"/>
                        </a:rPr>
                        <a:t>гнаць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effectLst/>
                          <a:latin typeface="Times New Roman"/>
                          <a:ea typeface="Times New Roman"/>
                        </a:rPr>
                        <a:t> дрыжаць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effectLst/>
                          <a:latin typeface="Times New Roman"/>
                          <a:ea typeface="Times New Roman"/>
                        </a:rPr>
                        <a:t> залежаць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effectLst/>
                          <a:latin typeface="Times New Roman"/>
                          <a:ea typeface="Times New Roman"/>
                        </a:rPr>
                        <a:t> крычаць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effectLst/>
                          <a:latin typeface="Times New Roman"/>
                          <a:ea typeface="Times New Roman"/>
                        </a:rPr>
                        <a:t> ляжаць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effectLst/>
                          <a:latin typeface="Times New Roman"/>
                          <a:ea typeface="Times New Roman"/>
                        </a:rPr>
                        <a:t> маўчаць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effectLst/>
                          <a:latin typeface="Times New Roman"/>
                          <a:ea typeface="Times New Roman"/>
                        </a:rPr>
                        <a:t> слаць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effectLst/>
                          <a:latin typeface="Times New Roman"/>
                          <a:ea typeface="Times New Roman"/>
                        </a:rPr>
                        <a:t> спаць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effectLst/>
                          <a:latin typeface="Times New Roman"/>
                          <a:ea typeface="Times New Roman"/>
                        </a:rPr>
                        <a:t> стаяць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effectLst/>
                          <a:latin typeface="Times New Roman"/>
                          <a:ea typeface="Times New Roman"/>
                        </a:rPr>
                        <a:t> абветраць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07315" algn="l"/>
                        </a:tabLst>
                      </a:pP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наступныя дзеясловы 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31115" algn="just">
                        <a:spcAft>
                          <a:spcPts val="0"/>
                        </a:spcAft>
                        <a:tabLst>
                          <a:tab pos="107315" algn="l"/>
                        </a:tabLst>
                      </a:pP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be-BY" sz="1400" b="1" dirty="0">
                          <a:effectLst/>
                          <a:latin typeface="Times New Roman"/>
                          <a:ea typeface="Times New Roman"/>
                        </a:rPr>
                        <a:t>–</a:t>
                      </a:r>
                      <a:r>
                        <a:rPr lang="be-BY" sz="1400" b="1" i="1" dirty="0">
                          <a:effectLst/>
                          <a:latin typeface="Times New Roman"/>
                          <a:ea typeface="Times New Roman"/>
                        </a:rPr>
                        <a:t>ець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: </a:t>
                      </a:r>
                      <a:r>
                        <a:rPr lang="be-BY" sz="1400" i="1" dirty="0">
                          <a:effectLst/>
                          <a:latin typeface="Times New Roman"/>
                          <a:ea typeface="Times New Roman"/>
                        </a:rPr>
                        <a:t>вярцець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effectLst/>
                          <a:latin typeface="Times New Roman"/>
                          <a:ea typeface="Times New Roman"/>
                        </a:rPr>
                        <a:t> вісець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effectLst/>
                          <a:latin typeface="Times New Roman"/>
                          <a:ea typeface="Times New Roman"/>
                        </a:rPr>
                        <a:t> глядзець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effectLst/>
                          <a:latin typeface="Times New Roman"/>
                          <a:ea typeface="Times New Roman"/>
                        </a:rPr>
                        <a:t> ляцець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effectLst/>
                          <a:latin typeface="Times New Roman"/>
                          <a:ea typeface="Times New Roman"/>
                        </a:rPr>
                        <a:t> ненавідзець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effectLst/>
                          <a:latin typeface="Times New Roman"/>
                          <a:ea typeface="Times New Roman"/>
                        </a:rPr>
                        <a:t> цярпець 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864096"/>
          </a:xfrm>
        </p:spPr>
        <p:txBody>
          <a:bodyPr>
            <a:noAutofit/>
          </a:bodyPr>
          <a:lstStyle/>
          <a:p>
            <a:pPr algn="ctr"/>
            <a: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ПРАВАПІС </a:t>
            </a:r>
            <a:r>
              <a:rPr lang="be-BY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АСАБОВЫХ КАНЧАТКАЎ ДЗЕЯСЛОВАЎ</a:t>
            </a:r>
            <a:r>
              <a:rPr lang="ru-RU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1800" b="0" i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 цяперашнім і будучым простым часе</a:t>
            </a:r>
            <a:r>
              <a:rPr lang="ru-RU" sz="1800" b="0" i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0" i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0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76050011"/>
              </p:ext>
            </p:extLst>
          </p:nvPr>
        </p:nvGraphicFramePr>
        <p:xfrm>
          <a:off x="683568" y="1484784"/>
          <a:ext cx="7920880" cy="42027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56184"/>
                <a:gridCol w="3672408"/>
                <a:gridCol w="266734"/>
                <a:gridCol w="2325554"/>
              </a:tblGrid>
              <a:tr h="36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effectLst/>
                          <a:latin typeface="Times New Roman"/>
                          <a:ea typeface="Times New Roman"/>
                        </a:rPr>
                        <a:t>Асоба</a:t>
                      </a:r>
                      <a:endParaRPr lang="ru-RU" sz="14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effectLst/>
                          <a:latin typeface="Times New Roman"/>
                          <a:ea typeface="Times New Roman"/>
                        </a:rPr>
                        <a:t>Асабовыя канчаткі дзеясловаў </a:t>
                      </a:r>
                      <a:endParaRPr lang="ru-RU" sz="1400" i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i="1" dirty="0">
                          <a:effectLst/>
                          <a:latin typeface="Times New Roman"/>
                          <a:ea typeface="Times New Roman"/>
                        </a:rPr>
                        <a:t>I</a:t>
                      </a:r>
                      <a:r>
                        <a:rPr lang="be-BY" sz="1400" i="1" dirty="0">
                          <a:effectLst/>
                          <a:latin typeface="Times New Roman"/>
                          <a:ea typeface="Times New Roman"/>
                        </a:rPr>
                        <a:t> спражэння </a:t>
                      </a:r>
                      <a:endParaRPr lang="ru-RU" sz="14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effectLst/>
                          <a:latin typeface="Times New Roman"/>
                          <a:ea typeface="Times New Roman"/>
                        </a:rPr>
                        <a:t>Асабовыя канчаткі дзеясловаў </a:t>
                      </a:r>
                      <a:endParaRPr lang="ru-RU" sz="1400" i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i="1" dirty="0">
                          <a:effectLst/>
                          <a:latin typeface="Times New Roman"/>
                          <a:ea typeface="Times New Roman"/>
                        </a:rPr>
                        <a:t>II</a:t>
                      </a:r>
                      <a:r>
                        <a:rPr lang="be-BY" sz="1400" i="1" dirty="0">
                          <a:effectLst/>
                          <a:latin typeface="Times New Roman"/>
                          <a:ea typeface="Times New Roman"/>
                        </a:rPr>
                        <a:t> спражэння </a:t>
                      </a:r>
                      <a:endParaRPr lang="ru-RU" sz="14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60040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Адзіночны лік 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/>
                          <a:ea typeface="Times New Roman"/>
                        </a:rPr>
                        <a:t>1-я (</a:t>
                      </a:r>
                      <a:r>
                        <a:rPr lang="be-BY" sz="1600" b="1" i="1" dirty="0">
                          <a:effectLst/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600" dirty="0">
                          <a:effectLst/>
                          <a:latin typeface="Times New Roman"/>
                          <a:ea typeface="Times New Roman"/>
                        </a:rPr>
                        <a:t>)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-у/ -ю</a:t>
                      </a:r>
                      <a:endParaRPr lang="ru-RU" sz="24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i="1" dirty="0">
                          <a:solidFill>
                            <a:srgbClr val="FFC000"/>
                          </a:solidFill>
                          <a:effectLst/>
                          <a:latin typeface="Times New Roman"/>
                          <a:ea typeface="Times New Roman"/>
                        </a:rPr>
                        <a:t>-у/ -ю</a:t>
                      </a:r>
                      <a:endParaRPr lang="ru-RU" sz="2400" dirty="0">
                        <a:solidFill>
                          <a:srgbClr val="FFC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/>
                          <a:ea typeface="Times New Roman"/>
                        </a:rPr>
                        <a:t>2-я (</a:t>
                      </a:r>
                      <a:r>
                        <a:rPr lang="be-BY" sz="1600" b="1" i="1" dirty="0">
                          <a:effectLst/>
                          <a:latin typeface="Times New Roman"/>
                          <a:ea typeface="Times New Roman"/>
                        </a:rPr>
                        <a:t>ты</a:t>
                      </a:r>
                      <a:r>
                        <a:rPr lang="be-BY" sz="1600" dirty="0">
                          <a:effectLst/>
                          <a:latin typeface="Times New Roman"/>
                          <a:ea typeface="Times New Roman"/>
                        </a:rPr>
                        <a:t>)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-éш / -эш/-аш</a:t>
                      </a:r>
                      <a:r>
                        <a:rPr lang="be-BY" sz="240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 (пасля зацвярдзелых)</a:t>
                      </a:r>
                      <a:endParaRPr lang="ru-RU" sz="24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i="1" dirty="0">
                          <a:solidFill>
                            <a:srgbClr val="FFC000"/>
                          </a:solidFill>
                          <a:effectLst/>
                          <a:latin typeface="Times New Roman"/>
                          <a:ea typeface="Times New Roman"/>
                        </a:rPr>
                        <a:t>-іш/ -ыш</a:t>
                      </a:r>
                      <a:endParaRPr lang="ru-RU" sz="2400" dirty="0">
                        <a:solidFill>
                          <a:srgbClr val="FFC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600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/>
                          <a:ea typeface="Times New Roman"/>
                        </a:rPr>
                        <a:t>3-я (</a:t>
                      </a:r>
                      <a:r>
                        <a:rPr lang="be-BY" sz="1600" b="1" i="1" dirty="0">
                          <a:effectLst/>
                          <a:latin typeface="Times New Roman"/>
                          <a:ea typeface="Times New Roman"/>
                        </a:rPr>
                        <a:t>ён</a:t>
                      </a:r>
                      <a:r>
                        <a:rPr lang="be-BY" sz="1600" dirty="0">
                          <a:effectLst/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600" b="1" i="1" dirty="0">
                          <a:effectLst/>
                          <a:latin typeface="Times New Roman"/>
                          <a:ea typeface="Times New Roman"/>
                        </a:rPr>
                        <a:t>яна</a:t>
                      </a:r>
                      <a:r>
                        <a:rPr lang="be-BY" sz="1600" dirty="0">
                          <a:effectLst/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600" b="1" i="1" dirty="0">
                          <a:effectLst/>
                          <a:latin typeface="Times New Roman"/>
                          <a:ea typeface="Times New Roman"/>
                        </a:rPr>
                        <a:t>яно</a:t>
                      </a:r>
                      <a:r>
                        <a:rPr lang="be-BY" sz="1600" dirty="0">
                          <a:effectLst/>
                          <a:latin typeface="Times New Roman"/>
                          <a:ea typeface="Times New Roman"/>
                        </a:rPr>
                        <a:t>)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i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-е/ -э/ -а</a:t>
                      </a:r>
                      <a:endParaRPr lang="ru-RU" sz="24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i="1" dirty="0">
                          <a:solidFill>
                            <a:srgbClr val="FFC000"/>
                          </a:solidFill>
                          <a:effectLst/>
                          <a:latin typeface="Times New Roman"/>
                          <a:ea typeface="Times New Roman"/>
                        </a:rPr>
                        <a:t>-іць/ -ыць</a:t>
                      </a:r>
                      <a:endParaRPr lang="ru-RU" sz="2400" dirty="0">
                        <a:solidFill>
                          <a:srgbClr val="FFC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60040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Множны</a:t>
                      </a:r>
                      <a:r>
                        <a:rPr lang="en-US" sz="24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лік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/>
                          <a:ea typeface="Times New Roman"/>
                        </a:rPr>
                        <a:t>1-я (</a:t>
                      </a:r>
                      <a:r>
                        <a:rPr lang="be-BY" sz="1600" b="1" i="1" dirty="0">
                          <a:effectLst/>
                          <a:latin typeface="Times New Roman"/>
                          <a:ea typeface="Times New Roman"/>
                        </a:rPr>
                        <a:t>мы</a:t>
                      </a:r>
                      <a:r>
                        <a:rPr lang="be-BY" sz="1600" dirty="0">
                          <a:effectLst/>
                          <a:latin typeface="Times New Roman"/>
                          <a:ea typeface="Times New Roman"/>
                        </a:rPr>
                        <a:t>)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</a:rPr>
                        <a:t>-ем/-эм/ -ём/ -όм /-ам</a:t>
                      </a:r>
                      <a:endParaRPr lang="ru-RU" sz="2400" dirty="0">
                        <a:solidFill>
                          <a:srgbClr val="0070C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i="1" dirty="0">
                          <a:solidFill>
                            <a:schemeClr val="accent6"/>
                          </a:solidFill>
                          <a:effectLst/>
                          <a:latin typeface="Times New Roman"/>
                          <a:ea typeface="Times New Roman"/>
                        </a:rPr>
                        <a:t>-ім/ -ым</a:t>
                      </a:r>
                      <a:endParaRPr lang="ru-RU" sz="2400" dirty="0">
                        <a:solidFill>
                          <a:schemeClr val="accent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600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/>
                          <a:ea typeface="Times New Roman"/>
                        </a:rPr>
                        <a:t>2-я (</a:t>
                      </a:r>
                      <a:r>
                        <a:rPr lang="be-BY" sz="1600" b="1" i="1" dirty="0">
                          <a:effectLst/>
                          <a:latin typeface="Times New Roman"/>
                          <a:ea typeface="Times New Roman"/>
                        </a:rPr>
                        <a:t>вы</a:t>
                      </a:r>
                      <a:r>
                        <a:rPr lang="be-BY" sz="1600" dirty="0">
                          <a:effectLst/>
                          <a:latin typeface="Times New Roman"/>
                          <a:ea typeface="Times New Roman"/>
                        </a:rPr>
                        <a:t>)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</a:rPr>
                        <a:t>еце / -эце/ -аце –яце </a:t>
                      </a:r>
                      <a:r>
                        <a:rPr lang="be-BY" sz="24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2400" b="1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</a:rPr>
                        <a:t>-яцё</a:t>
                      </a:r>
                      <a:r>
                        <a:rPr lang="be-BY" sz="24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</a:rPr>
                        <a:t>)</a:t>
                      </a:r>
                      <a:endParaRPr lang="ru-RU" sz="2400" dirty="0">
                        <a:solidFill>
                          <a:srgbClr val="0070C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i="1" dirty="0">
                          <a:solidFill>
                            <a:schemeClr val="accent6"/>
                          </a:solidFill>
                          <a:effectLst/>
                          <a:latin typeface="Times New Roman"/>
                          <a:ea typeface="Times New Roman"/>
                        </a:rPr>
                        <a:t>-іце/ -ыце</a:t>
                      </a:r>
                      <a:endParaRPr lang="ru-RU" sz="2400" dirty="0">
                        <a:solidFill>
                          <a:schemeClr val="accent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3-я (</a:t>
                      </a:r>
                      <a:r>
                        <a:rPr lang="be-BY" sz="1800" b="1" i="1" dirty="0">
                          <a:effectLst/>
                          <a:latin typeface="Times New Roman"/>
                          <a:ea typeface="Times New Roman"/>
                        </a:rPr>
                        <a:t>яны</a:t>
                      </a: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)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</a:rPr>
                        <a:t>-уць/ -юць</a:t>
                      </a:r>
                      <a:endParaRPr lang="ru-RU" sz="2400" dirty="0">
                        <a:solidFill>
                          <a:srgbClr val="0070C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i="1" dirty="0">
                          <a:solidFill>
                            <a:schemeClr val="accent6"/>
                          </a:solidFill>
                          <a:effectLst/>
                          <a:latin typeface="Times New Roman"/>
                          <a:ea typeface="Times New Roman"/>
                        </a:rPr>
                        <a:t>-аць/ -яць</a:t>
                      </a:r>
                      <a:endParaRPr lang="ru-RU" sz="2400" dirty="0">
                        <a:solidFill>
                          <a:schemeClr val="accent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864096"/>
          </a:xfrm>
        </p:spPr>
        <p:txBody>
          <a:bodyPr>
            <a:normAutofit/>
          </a:bodyPr>
          <a:lstStyle/>
          <a:p>
            <a:pPr algn="ctr"/>
            <a:r>
              <a:rPr lang="be-BY" sz="2000" b="1" dirty="0">
                <a:effectLst/>
              </a:rPr>
              <a:t>Правапіс канчаткаў рознаспрагальных </a:t>
            </a:r>
            <a:r>
              <a:rPr lang="be-BY" sz="2000" b="1" dirty="0" smtClean="0">
                <a:effectLst/>
              </a:rPr>
              <a:t>дзеясловаў</a:t>
            </a:r>
            <a:br>
              <a:rPr lang="be-BY" sz="2000" b="1" dirty="0" smtClean="0">
                <a:effectLst/>
              </a:rPr>
            </a:br>
            <a:r>
              <a:rPr lang="be-BY" sz="2000" i="1" dirty="0" smtClean="0">
                <a:solidFill>
                  <a:srgbClr val="7030A0"/>
                </a:solidFill>
                <a:effectLst/>
              </a:rPr>
              <a:t>БЕГЧЫ</a:t>
            </a:r>
            <a:r>
              <a:rPr lang="be-BY" sz="2000" i="1" dirty="0">
                <a:solidFill>
                  <a:srgbClr val="7030A0"/>
                </a:solidFill>
                <a:effectLst/>
              </a:rPr>
              <a:t>, ЕСЦІ, ДАЦЬ</a:t>
            </a:r>
            <a:endParaRPr lang="ru-RU" sz="2000" i="1" dirty="0">
              <a:solidFill>
                <a:srgbClr val="7030A0"/>
              </a:solidFill>
              <a:effectLst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7086767"/>
              </p:ext>
            </p:extLst>
          </p:nvPr>
        </p:nvGraphicFramePr>
        <p:xfrm>
          <a:off x="611560" y="1340768"/>
          <a:ext cx="8064896" cy="45365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0080"/>
                <a:gridCol w="1152128"/>
                <a:gridCol w="1368152"/>
                <a:gridCol w="1152128"/>
                <a:gridCol w="1152128"/>
                <a:gridCol w="1152128"/>
                <a:gridCol w="1368152"/>
              </a:tblGrid>
              <a:tr h="7509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dirty="0">
                          <a:solidFill>
                            <a:srgbClr val="FFC000"/>
                          </a:solidFill>
                          <a:effectLst/>
                          <a:latin typeface="Times New Roman"/>
                          <a:ea typeface="Times New Roman"/>
                        </a:rPr>
                        <a:t>Асоба </a:t>
                      </a:r>
                      <a:endParaRPr lang="ru-RU" sz="1800" i="1" dirty="0">
                        <a:solidFill>
                          <a:srgbClr val="FFC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dirty="0" smtClean="0">
                          <a:solidFill>
                            <a:srgbClr val="FFC000"/>
                          </a:solidFill>
                          <a:effectLst/>
                          <a:latin typeface="Times New Roman"/>
                          <a:ea typeface="Times New Roman"/>
                        </a:rPr>
                        <a:t>адзіночны лік</a:t>
                      </a:r>
                      <a:endParaRPr lang="ru-RU" sz="1800" i="1" dirty="0">
                        <a:solidFill>
                          <a:srgbClr val="FFC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dirty="0" smtClean="0">
                          <a:solidFill>
                            <a:srgbClr val="FFC000"/>
                          </a:solidFill>
                          <a:effectLst/>
                          <a:latin typeface="Times New Roman"/>
                          <a:ea typeface="Times New Roman"/>
                        </a:rPr>
                        <a:t>множны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dirty="0" smtClean="0">
                          <a:solidFill>
                            <a:srgbClr val="FFC000"/>
                          </a:solidFill>
                          <a:effectLst/>
                          <a:latin typeface="Times New Roman"/>
                          <a:ea typeface="Times New Roman"/>
                        </a:rPr>
                        <a:t>лік</a:t>
                      </a:r>
                      <a:endParaRPr lang="ru-RU" sz="1800" i="1" dirty="0">
                        <a:solidFill>
                          <a:srgbClr val="FFC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1800" i="1" dirty="0" smtClean="0">
                          <a:solidFill>
                            <a:srgbClr val="FFC000"/>
                          </a:solidFill>
                          <a:effectLst/>
                          <a:latin typeface="Times New Roman"/>
                          <a:ea typeface="Times New Roman"/>
                        </a:rPr>
                        <a:t>адзіночны лік</a:t>
                      </a:r>
                      <a:endParaRPr lang="ru-RU" sz="1800" i="1" dirty="0" smtClean="0">
                        <a:solidFill>
                          <a:srgbClr val="FFC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800" i="1" dirty="0">
                        <a:solidFill>
                          <a:srgbClr val="FFC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dirty="0" smtClean="0">
                          <a:solidFill>
                            <a:srgbClr val="FFC000"/>
                          </a:solidFill>
                          <a:effectLst/>
                          <a:latin typeface="Times New Roman"/>
                          <a:ea typeface="Times New Roman"/>
                        </a:rPr>
                        <a:t>множны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dirty="0" smtClean="0">
                          <a:solidFill>
                            <a:srgbClr val="FFC000"/>
                          </a:solidFill>
                          <a:effectLst/>
                          <a:latin typeface="Times New Roman"/>
                          <a:ea typeface="Times New Roman"/>
                        </a:rPr>
                        <a:t>лік</a:t>
                      </a:r>
                      <a:endParaRPr lang="ru-RU" sz="1800" i="1" dirty="0" smtClean="0">
                        <a:solidFill>
                          <a:srgbClr val="FFC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800" i="1" dirty="0">
                        <a:solidFill>
                          <a:srgbClr val="FFC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1800" i="1" dirty="0" smtClean="0">
                          <a:solidFill>
                            <a:srgbClr val="FFC000"/>
                          </a:solidFill>
                          <a:effectLst/>
                          <a:latin typeface="Times New Roman"/>
                          <a:ea typeface="Times New Roman"/>
                        </a:rPr>
                        <a:t>адзіночны лік</a:t>
                      </a:r>
                      <a:endParaRPr lang="ru-RU" sz="1800" i="1" dirty="0" smtClean="0">
                        <a:solidFill>
                          <a:srgbClr val="FFC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800" i="1" dirty="0">
                        <a:solidFill>
                          <a:srgbClr val="FFC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dirty="0" smtClean="0">
                          <a:solidFill>
                            <a:srgbClr val="FFC000"/>
                          </a:solidFill>
                          <a:effectLst/>
                          <a:latin typeface="Times New Roman"/>
                          <a:ea typeface="Times New Roman"/>
                        </a:rPr>
                        <a:t>множны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dirty="0" smtClean="0">
                          <a:solidFill>
                            <a:srgbClr val="FFC000"/>
                          </a:solidFill>
                          <a:effectLst/>
                          <a:latin typeface="Times New Roman"/>
                          <a:ea typeface="Times New Roman"/>
                        </a:rPr>
                        <a:t>лік</a:t>
                      </a:r>
                      <a:endParaRPr lang="ru-RU" sz="1800" i="1" dirty="0" smtClean="0">
                        <a:solidFill>
                          <a:srgbClr val="FFC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800" i="1" dirty="0">
                        <a:solidFill>
                          <a:srgbClr val="FFC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6892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>
                          <a:effectLst/>
                          <a:latin typeface="Times New Roman"/>
                          <a:ea typeface="Times New Roman"/>
                        </a:rPr>
                        <a:t>1-ая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бягу </a:t>
                      </a:r>
                      <a:endParaRPr lang="ru-RU" sz="24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бяжым</a:t>
                      </a:r>
                      <a:endParaRPr lang="ru-RU" sz="24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ем</a:t>
                      </a:r>
                      <a:endParaRPr lang="ru-RU" sz="2400" dirty="0">
                        <a:solidFill>
                          <a:srgbClr val="00B0F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ядзім</a:t>
                      </a:r>
                      <a:endParaRPr lang="ru-RU" sz="2400" dirty="0">
                        <a:solidFill>
                          <a:srgbClr val="00B0F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дам</a:t>
                      </a:r>
                      <a:endParaRPr lang="ru-RU" sz="2400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дадзім</a:t>
                      </a:r>
                      <a:endParaRPr lang="ru-RU" sz="2400">
                        <a:solidFill>
                          <a:srgbClr val="7030A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32048"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00B0F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00B0F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0081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>
                          <a:effectLst/>
                          <a:latin typeface="Times New Roman"/>
                          <a:ea typeface="Times New Roman"/>
                        </a:rPr>
                        <a:t>2-ая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бяжыш</a:t>
                      </a:r>
                      <a:endParaRPr lang="ru-RU" sz="240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бежыце (бежыцё)</a:t>
                      </a:r>
                      <a:endParaRPr lang="ru-RU" sz="24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ясі</a:t>
                      </a:r>
                      <a:endParaRPr lang="ru-RU" sz="2400" dirty="0">
                        <a:solidFill>
                          <a:srgbClr val="00B0F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ясце (ясцё)</a:t>
                      </a:r>
                      <a:endParaRPr lang="ru-RU" sz="2400" dirty="0">
                        <a:solidFill>
                          <a:srgbClr val="00B0F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дасі</a:t>
                      </a:r>
                      <a:endParaRPr lang="ru-RU" sz="2400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дасце </a:t>
                      </a:r>
                      <a:endParaRPr lang="be-BY" sz="2400" dirty="0" smtClean="0">
                        <a:solidFill>
                          <a:srgbClr val="7030A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2400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дасцё)</a:t>
                      </a:r>
                      <a:endParaRPr lang="ru-RU" sz="2400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04056"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00B0F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00B0F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0801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>
                          <a:effectLst/>
                          <a:latin typeface="Times New Roman"/>
                          <a:ea typeface="Times New Roman"/>
                        </a:rPr>
                        <a:t>3-ая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бяжыць</a:t>
                      </a:r>
                      <a:endParaRPr lang="ru-RU" sz="24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бягуць</a:t>
                      </a:r>
                      <a:endParaRPr lang="ru-RU" sz="24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есць</a:t>
                      </a:r>
                      <a:endParaRPr lang="ru-RU" sz="2400" dirty="0">
                        <a:solidFill>
                          <a:srgbClr val="00B0F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ядуць</a:t>
                      </a:r>
                      <a:endParaRPr lang="ru-RU" sz="2400" dirty="0">
                        <a:solidFill>
                          <a:srgbClr val="00B0F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дасць</a:t>
                      </a:r>
                      <a:endParaRPr lang="ru-RU" sz="2400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дадуць</a:t>
                      </a:r>
                      <a:endParaRPr lang="ru-RU" sz="2400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" name="5-конечная звезда 1"/>
          <p:cNvSpPr/>
          <p:nvPr/>
        </p:nvSpPr>
        <p:spPr>
          <a:xfrm>
            <a:off x="251520" y="188640"/>
            <a:ext cx="720080" cy="77038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5-конечная звезда 4"/>
          <p:cNvSpPr/>
          <p:nvPr/>
        </p:nvSpPr>
        <p:spPr>
          <a:xfrm>
            <a:off x="8028384" y="5805264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1000132"/>
          </a:xfrm>
        </p:spPr>
        <p:txBody>
          <a:bodyPr>
            <a:noAutofit/>
          </a:bodyPr>
          <a:lstStyle/>
          <a:p>
            <a:pPr algn="ctr"/>
            <a:r>
              <a:rPr lang="be-BY" sz="2000" dirty="0">
                <a:effectLst/>
              </a:rPr>
              <a:t>ПРАВАПІС НЕКАТОРЫХ АСАБОВЫХ КАНЧАТКАЎ ДЗЕЯСЛОВАЎ</a:t>
            </a:r>
            <a:r>
              <a:rPr lang="ru-RU" sz="2000" dirty="0">
                <a:effectLst/>
              </a:rPr>
              <a:t/>
            </a:r>
            <a:br>
              <a:rPr lang="ru-RU" sz="2000" dirty="0">
                <a:effectLst/>
              </a:rPr>
            </a:br>
            <a:endParaRPr lang="ru-RU" sz="2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38530409"/>
              </p:ext>
            </p:extLst>
          </p:nvPr>
        </p:nvGraphicFramePr>
        <p:xfrm>
          <a:off x="683568" y="1412776"/>
          <a:ext cx="7776864" cy="36263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41782"/>
                <a:gridCol w="1670586"/>
                <a:gridCol w="1224136"/>
                <a:gridCol w="1656184"/>
                <a:gridCol w="1584176"/>
              </a:tblGrid>
              <a:tr h="41280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Канчаткі дзеясловаў </a:t>
                      </a:r>
                      <a:r>
                        <a:rPr lang="be-BY" sz="1800" b="1" dirty="0">
                          <a:effectLst/>
                          <a:latin typeface="Times New Roman"/>
                          <a:ea typeface="Times New Roman"/>
                        </a:rPr>
                        <a:t>І </a:t>
                      </a: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спражэння залежаць ад характару асновы </a:t>
                      </a:r>
                      <a:endParaRPr lang="be-BY" sz="18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 smtClean="0">
                          <a:effectLst/>
                          <a:latin typeface="Times New Roman"/>
                          <a:ea typeface="Times New Roman"/>
                        </a:rPr>
                        <a:t>і </a:t>
                      </a: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месца націску </a:t>
                      </a:r>
                      <a:r>
                        <a:rPr lang="be-BY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і маюць канчаткі: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865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пасля зацвярдзелых </a:t>
                      </a:r>
                      <a:endParaRPr lang="ru-RU" sz="18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b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</a:rPr>
                        <a:t>пасля галосных і мяккіх зычных</a:t>
                      </a:r>
                      <a:endParaRPr lang="ru-RU" sz="1800" dirty="0">
                        <a:solidFill>
                          <a:srgbClr val="0070C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54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i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пад націскам</a:t>
                      </a:r>
                      <a:endParaRPr lang="ru-RU" sz="180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не пад націскам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i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пад націскам</a:t>
                      </a:r>
                      <a:endParaRPr lang="ru-RU" sz="180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i="1" dirty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у 1-м складзе </a:t>
                      </a:r>
                      <a:endParaRPr lang="be-BY" sz="1800" i="1" dirty="0" smtClean="0"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i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перад </a:t>
                      </a:r>
                      <a:r>
                        <a:rPr lang="be-BY" sz="1800" i="1" dirty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націскам</a:t>
                      </a:r>
                      <a:endParaRPr lang="ru-RU" sz="1800" dirty="0"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не </a:t>
                      </a:r>
                      <a:r>
                        <a:rPr lang="be-BY" sz="1800" i="1" dirty="0" smtClean="0">
                          <a:effectLst/>
                          <a:latin typeface="Times New Roman"/>
                          <a:ea typeface="Times New Roman"/>
                        </a:rPr>
                        <a:t>пад націскам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044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3200" b="1" i="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о</a:t>
                      </a:r>
                      <a:r>
                        <a:rPr lang="be-BY" sz="3200" i="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3200" b="1" i="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 э</a:t>
                      </a:r>
                      <a:endParaRPr lang="ru-RU" sz="3200" i="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3200" b="1" i="0" dirty="0">
                          <a:solidFill>
                            <a:srgbClr val="FFC0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3200" i="0" dirty="0">
                        <a:solidFill>
                          <a:srgbClr val="FFC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3200" b="1" i="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ё</a:t>
                      </a:r>
                      <a:endParaRPr lang="ru-RU" sz="3200" i="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3200" b="1" i="0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я</a:t>
                      </a:r>
                      <a:endParaRPr lang="ru-RU" sz="3200" i="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3200" b="1" i="0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3200" i="0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58417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мы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 сцераж</a:t>
                      </a:r>
                      <a:r>
                        <a:rPr lang="be-BY" sz="1800" b="1" i="1" dirty="0">
                          <a:effectLst/>
                          <a:latin typeface="Times New Roman"/>
                          <a:ea typeface="Times New Roman"/>
                        </a:rPr>
                        <a:t>ó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ты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 сцераж</a:t>
                      </a:r>
                      <a:r>
                        <a:rPr lang="be-BY" sz="1800" b="1" i="1" dirty="0">
                          <a:effectLst/>
                          <a:latin typeface="Times New Roman"/>
                          <a:ea typeface="Times New Roman"/>
                        </a:rPr>
                        <a:t>э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ш </a:t>
                      </a: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мы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i="1" dirty="0" err="1" smtClean="0">
                          <a:effectLst/>
                          <a:latin typeface="Times New Roman"/>
                          <a:ea typeface="Times New Roman"/>
                        </a:rPr>
                        <a:t>бяр</a:t>
                      </a:r>
                      <a:r>
                        <a:rPr lang="ru-RU" sz="1800" b="1" i="1" dirty="0" err="1" smtClean="0">
                          <a:effectLst/>
                          <a:latin typeface="Times New Roman"/>
                          <a:ea typeface="Times New Roman"/>
                        </a:rPr>
                        <a:t>ό</a:t>
                      </a:r>
                      <a:r>
                        <a:rPr lang="ru-RU" sz="1800" i="1" dirty="0" err="1" smtClean="0">
                          <a:effectLst/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1800" i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i="0" dirty="0" smtClean="0">
                          <a:effectLst/>
                          <a:latin typeface="Times New Roman"/>
                          <a:ea typeface="Times New Roman"/>
                        </a:rPr>
                        <a:t>ты</a:t>
                      </a:r>
                      <a:r>
                        <a:rPr lang="be-BY" sz="1800" i="1" dirty="0" smtClean="0">
                          <a:effectLst/>
                          <a:latin typeface="Times New Roman"/>
                          <a:ea typeface="Times New Roman"/>
                        </a:rPr>
                        <a:t> бэрэш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мы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сяч</a:t>
                      </a:r>
                      <a:r>
                        <a:rPr lang="be-BY" sz="1800" b="1" i="1" dirty="0">
                          <a:effectLst/>
                          <a:latin typeface="Times New Roman"/>
                          <a:ea typeface="Times New Roman"/>
                        </a:rPr>
                        <a:t>ó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ты сяч</a:t>
                      </a:r>
                      <a:r>
                        <a:rPr lang="be-BY" sz="1800" b="1" i="1" dirty="0">
                          <a:effectLst/>
                          <a:latin typeface="Times New Roman"/>
                          <a:ea typeface="Times New Roman"/>
                        </a:rPr>
                        <a:t>э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ш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вы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сцераж</a:t>
                      </a:r>
                      <a:r>
                        <a:rPr lang="be-BY" sz="1800" b="1" i="1" dirty="0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цё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мы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піш</a:t>
                      </a:r>
                      <a:r>
                        <a:rPr lang="be-BY" sz="1800" b="1" i="1" dirty="0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вы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 піш</a:t>
                      </a:r>
                      <a:r>
                        <a:rPr lang="be-BY" sz="1800" b="1" i="1" dirty="0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цé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мы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жыв</a:t>
                      </a:r>
                      <a:r>
                        <a:rPr lang="be-BY" sz="1800" b="1" i="1" dirty="0">
                          <a:effectLst/>
                          <a:latin typeface="Times New Roman"/>
                          <a:ea typeface="Times New Roman"/>
                        </a:rPr>
                        <a:t>ё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мы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пя</a:t>
                      </a:r>
                      <a:r>
                        <a:rPr lang="be-BY" sz="1800" b="1" i="1" dirty="0">
                          <a:effectLst/>
                          <a:latin typeface="Times New Roman"/>
                          <a:ea typeface="Times New Roman"/>
                        </a:rPr>
                        <a:t>ё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b="1" i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вы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 жыв</a:t>
                      </a:r>
                      <a:r>
                        <a:rPr lang="be-BY" sz="1800" b="1" i="1" dirty="0">
                          <a:effectLst/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цé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вы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800" i="1" dirty="0" smtClean="0">
                          <a:effectLst/>
                          <a:latin typeface="Times New Roman"/>
                          <a:ea typeface="Times New Roman"/>
                        </a:rPr>
                        <a:t>пе</a:t>
                      </a:r>
                      <a:r>
                        <a:rPr lang="be-BY" sz="1800" b="1" i="1" dirty="0" smtClean="0">
                          <a:effectLst/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800" i="1" dirty="0" smtClean="0">
                          <a:effectLst/>
                          <a:latin typeface="Times New Roman"/>
                          <a:ea typeface="Times New Roman"/>
                        </a:rPr>
                        <a:t>цé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мы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чытá</a:t>
                      </a:r>
                      <a:r>
                        <a:rPr lang="be-BY" sz="1800" b="1" i="1" dirty="0"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ты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чытá</a:t>
                      </a:r>
                      <a:r>
                        <a:rPr lang="be-BY" sz="1800" b="1" i="1" dirty="0"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ш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мы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мы</a:t>
                      </a:r>
                      <a:r>
                        <a:rPr lang="be-BY" sz="1800" b="1" i="1" dirty="0"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ты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мы</a:t>
                      </a:r>
                      <a:r>
                        <a:rPr lang="be-BY" sz="1800" b="1" i="1" dirty="0"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ш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b="1" i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Улыбающееся лицо 2"/>
          <p:cNvSpPr/>
          <p:nvPr/>
        </p:nvSpPr>
        <p:spPr>
          <a:xfrm>
            <a:off x="4572000" y="4077072"/>
            <a:ext cx="1168474" cy="914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8064896" cy="792088"/>
          </a:xfrm>
        </p:spPr>
        <p:txBody>
          <a:bodyPr>
            <a:normAutofit/>
          </a:bodyPr>
          <a:lstStyle/>
          <a:p>
            <a:pPr algn="ctr"/>
            <a:r>
              <a:rPr lang="be-BY" sz="2000" dirty="0">
                <a:effectLst/>
              </a:rPr>
              <a:t>У </a:t>
            </a:r>
            <a:r>
              <a:rPr lang="be-BY" sz="2000" dirty="0">
                <a:solidFill>
                  <a:srgbClr val="FF0000"/>
                </a:solidFill>
                <a:effectLst/>
              </a:rPr>
              <a:t>2-ой</a:t>
            </a:r>
            <a:r>
              <a:rPr lang="be-BY" sz="2000" dirty="0">
                <a:effectLst/>
              </a:rPr>
              <a:t> асобе множнага ліку </a:t>
            </a:r>
            <a:r>
              <a:rPr lang="be-BY" sz="2000" dirty="0" smtClean="0">
                <a:effectLst/>
              </a:rPr>
              <a:t>дзеясловы </a:t>
            </a:r>
            <a:r>
              <a:rPr lang="be-BY" sz="2000" dirty="0">
                <a:solidFill>
                  <a:srgbClr val="FF0000"/>
                </a:solidFill>
                <a:effectLst/>
              </a:rPr>
              <a:t>І спражэння </a:t>
            </a:r>
            <a:r>
              <a:rPr lang="ru-RU" sz="2000" dirty="0">
                <a:effectLst/>
              </a:rPr>
              <a:t/>
            </a:r>
            <a:br>
              <a:rPr lang="ru-RU" sz="2000" dirty="0">
                <a:effectLst/>
              </a:rPr>
            </a:br>
            <a:r>
              <a:rPr lang="be-BY" sz="2000" dirty="0">
                <a:effectLst/>
              </a:rPr>
              <a:t>маюць </a:t>
            </a:r>
            <a:r>
              <a:rPr lang="be-BY" sz="2000" dirty="0">
                <a:solidFill>
                  <a:srgbClr val="FF0000"/>
                </a:solidFill>
                <a:effectLst/>
              </a:rPr>
              <a:t>канчаткі:</a:t>
            </a:r>
            <a:endParaRPr lang="ru-RU" sz="2000" dirty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58612602"/>
              </p:ext>
            </p:extLst>
          </p:nvPr>
        </p:nvGraphicFramePr>
        <p:xfrm>
          <a:off x="611560" y="1412776"/>
          <a:ext cx="7920880" cy="3402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13513"/>
                <a:gridCol w="1246805"/>
                <a:gridCol w="880098"/>
                <a:gridCol w="2236249"/>
                <a:gridCol w="288031"/>
                <a:gridCol w="1656184"/>
              </a:tblGrid>
              <a:tr h="216024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2400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-яцé (-яцё)</a:t>
                      </a:r>
                      <a:r>
                        <a:rPr lang="be-BY" sz="2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 / </a:t>
                      </a:r>
                      <a:r>
                        <a:rPr lang="be-BY" sz="2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пасля зацвярдзелых </a:t>
                      </a:r>
                      <a:r>
                        <a:rPr lang="be-BY" sz="2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be-BY" sz="2400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 ацé </a:t>
                      </a:r>
                      <a:r>
                        <a:rPr lang="be-BY" sz="2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endParaRPr lang="ru-RU" sz="20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2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be-BY" sz="2400" b="1" i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r>
                        <a:rPr lang="be-BY" sz="2400" b="1" i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це</a:t>
                      </a:r>
                      <a:r>
                        <a:rPr lang="be-BY" sz="2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063352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2000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вы </a:t>
                      </a:r>
                      <a:r>
                        <a:rPr lang="be-BY" sz="2000" i="1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жыв</a:t>
                      </a:r>
                      <a:r>
                        <a:rPr lang="be-BY" sz="2000" b="1" i="1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яцé</a:t>
                      </a:r>
                      <a:r>
                        <a:rPr lang="be-BY" sz="2000" i="1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2000" dirty="0" smtClean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2000" i="1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жыв</a:t>
                      </a:r>
                      <a:r>
                        <a:rPr lang="be-BY" sz="2000" b="1" i="1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яцё</a:t>
                      </a:r>
                      <a:r>
                        <a:rPr lang="be-BY" sz="2000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)</a:t>
                      </a:r>
                      <a:endParaRPr lang="ru-RU" sz="2000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2000" dirty="0" smtClean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вы </a:t>
                      </a:r>
                      <a:r>
                        <a:rPr lang="be-BY" sz="2000" i="1" dirty="0" smtClean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завез</a:t>
                      </a:r>
                      <a:r>
                        <a:rPr lang="be-BY" sz="2000" b="1" i="1" dirty="0" smtClean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яцé </a:t>
                      </a:r>
                      <a:r>
                        <a:rPr lang="be-BY" sz="2000" b="0" i="0" dirty="0" smtClean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2000" b="0" i="1" dirty="0" smtClean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завез</a:t>
                      </a:r>
                      <a:r>
                        <a:rPr lang="be-BY" sz="2000" b="1" i="1" dirty="0" smtClean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яцё</a:t>
                      </a:r>
                      <a:r>
                        <a:rPr lang="be-BY" sz="2000" b="0" i="0" dirty="0" smtClean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)</a:t>
                      </a:r>
                    </a:p>
                    <a:p>
                      <a:pPr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2000" dirty="0" smtClean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вы </a:t>
                      </a:r>
                      <a:r>
                        <a:rPr lang="be-BY" sz="2000" i="1" dirty="0" smtClean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сме</a:t>
                      </a:r>
                      <a:r>
                        <a:rPr lang="be-BY" sz="2000" b="1" i="1" dirty="0" smtClean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яцé</a:t>
                      </a:r>
                      <a:r>
                        <a:rPr lang="be-BY" sz="2000" i="1" dirty="0" smtClean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ся </a:t>
                      </a:r>
                      <a:r>
                        <a:rPr lang="be-BY" sz="2000" dirty="0" smtClean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2000" i="1" dirty="0" smtClean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сме</a:t>
                      </a:r>
                      <a:r>
                        <a:rPr lang="be-BY" sz="2000" b="1" i="1" dirty="0" smtClean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яцё</a:t>
                      </a:r>
                      <a:r>
                        <a:rPr lang="be-BY" sz="2000" i="1" dirty="0" smtClean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ся</a:t>
                      </a:r>
                      <a:r>
                        <a:rPr lang="be-BY" sz="2000" dirty="0" smtClean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)</a:t>
                      </a:r>
                      <a:endParaRPr lang="ru-RU" sz="2000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2000" dirty="0" smtClean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000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2000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вы </a:t>
                      </a:r>
                      <a:r>
                        <a:rPr lang="be-BY" sz="2000" i="1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сцераж</a:t>
                      </a:r>
                      <a:r>
                        <a:rPr lang="be-BY" sz="2000" b="1" i="1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ацé </a:t>
                      </a:r>
                      <a:r>
                        <a:rPr lang="be-BY" sz="2000" b="0" i="0" dirty="0" smtClean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2000" i="1" dirty="0" smtClean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сцераж</a:t>
                      </a:r>
                      <a:r>
                        <a:rPr lang="be-BY" sz="2000" b="1" i="1" dirty="0" smtClean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ацё</a:t>
                      </a:r>
                      <a:r>
                        <a:rPr lang="be-BY" sz="2000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)</a:t>
                      </a:r>
                      <a:endParaRPr lang="ru-RU" sz="2000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905000" algn="l"/>
                        </a:tabLst>
                        <a:defRPr/>
                      </a:pPr>
                      <a:r>
                        <a:rPr lang="be-BY" sz="2000" dirty="0" smtClean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вы </a:t>
                      </a:r>
                      <a:r>
                        <a:rPr lang="be-BY" sz="2000" i="1" dirty="0" smtClean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бер</a:t>
                      </a:r>
                      <a:r>
                        <a:rPr lang="be-BY" sz="2000" b="1" i="1" dirty="0" smtClean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ацé</a:t>
                      </a:r>
                      <a:endParaRPr lang="ru-RU" sz="2000" dirty="0" smtClean="0">
                        <a:solidFill>
                          <a:srgbClr val="7030A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905000" algn="l"/>
                        </a:tabLst>
                        <a:defRPr/>
                      </a:pPr>
                      <a:r>
                        <a:rPr lang="be-BY" sz="2000" dirty="0" smtClean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вы </a:t>
                      </a:r>
                      <a:r>
                        <a:rPr lang="be-BY" sz="2000" i="1" dirty="0" smtClean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піш</a:t>
                      </a:r>
                      <a:r>
                        <a:rPr lang="be-BY" sz="2000" b="1" i="1" dirty="0" smtClean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ацé</a:t>
                      </a:r>
                      <a:endParaRPr lang="ru-RU" sz="2000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endParaRPr lang="ru-RU" sz="1800" dirty="0">
                        <a:solidFill>
                          <a:srgbClr val="00B0F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endParaRPr lang="ru-RU" sz="2000" dirty="0">
                        <a:solidFill>
                          <a:srgbClr val="00B0F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2000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вы </a:t>
                      </a:r>
                      <a:r>
                        <a:rPr lang="be-BY" sz="2000" i="1" dirty="0" smtClean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збіра</a:t>
                      </a:r>
                      <a:r>
                        <a:rPr lang="be-BY" sz="2000" b="1" i="1" dirty="0" smtClean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еце</a:t>
                      </a:r>
                      <a:r>
                        <a:rPr lang="be-BY" sz="2000" i="1" dirty="0" smtClean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ся</a:t>
                      </a:r>
                      <a:endParaRPr lang="ru-RU" sz="2000" dirty="0">
                        <a:solidFill>
                          <a:srgbClr val="00B0F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905000" algn="l"/>
                        </a:tabLst>
                        <a:defRPr/>
                      </a:pPr>
                      <a:r>
                        <a:rPr lang="be-BY" sz="2000" dirty="0" smtClean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вы </a:t>
                      </a:r>
                      <a:r>
                        <a:rPr lang="be-BY" sz="2000" i="1" dirty="0" smtClean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мы</a:t>
                      </a:r>
                      <a:r>
                        <a:rPr lang="be-BY" sz="2000" b="1" i="1" dirty="0" smtClean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еце</a:t>
                      </a:r>
                      <a:r>
                        <a:rPr lang="be-BY" sz="2000" b="0" i="1" dirty="0" smtClean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ся</a:t>
                      </a:r>
                      <a:endParaRPr lang="ru-RU" sz="2000" b="0" dirty="0" smtClean="0">
                        <a:solidFill>
                          <a:srgbClr val="00B0F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2000" dirty="0" smtClean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вы</a:t>
                      </a:r>
                      <a:endParaRPr lang="ru-RU" sz="2000" dirty="0">
                        <a:solidFill>
                          <a:srgbClr val="00B0F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88032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2400" dirty="0">
                          <a:solidFill>
                            <a:srgbClr val="FFC000"/>
                          </a:solidFill>
                          <a:effectLst/>
                          <a:latin typeface="Times New Roman"/>
                          <a:ea typeface="Times New Roman"/>
                        </a:rPr>
                        <a:t>калі ў 1-ай асобе множнага ліку (</a:t>
                      </a:r>
                      <a:r>
                        <a:rPr lang="be-BY" sz="2400" b="1" dirty="0">
                          <a:solidFill>
                            <a:srgbClr val="FFC000"/>
                          </a:solidFill>
                          <a:effectLst/>
                          <a:latin typeface="Times New Roman"/>
                          <a:ea typeface="Times New Roman"/>
                        </a:rPr>
                        <a:t>мы</a:t>
                      </a:r>
                      <a:r>
                        <a:rPr lang="be-BY" sz="2400" dirty="0">
                          <a:solidFill>
                            <a:srgbClr val="FFC000"/>
                          </a:solidFill>
                          <a:effectLst/>
                          <a:latin typeface="Times New Roman"/>
                          <a:ea typeface="Times New Roman"/>
                        </a:rPr>
                        <a:t>) націск падае </a:t>
                      </a:r>
                      <a:endParaRPr lang="ru-RU" sz="2400" dirty="0">
                        <a:solidFill>
                          <a:srgbClr val="FFC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7904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905000" algn="l"/>
                        </a:tabLst>
                        <a:defRPr/>
                      </a:pPr>
                      <a:r>
                        <a:rPr lang="be-BY" sz="2400" b="1" dirty="0" smtClean="0">
                          <a:solidFill>
                            <a:srgbClr val="92D050"/>
                          </a:solidFill>
                          <a:effectLst/>
                          <a:latin typeface="Times New Roman"/>
                          <a:ea typeface="Times New Roman"/>
                        </a:rPr>
                        <a:t>на канчатак</a:t>
                      </a:r>
                      <a:endParaRPr lang="ru-RU" sz="2400" dirty="0">
                        <a:solidFill>
                          <a:srgbClr val="92D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905000" algn="l"/>
                        </a:tabLst>
                        <a:defRPr/>
                      </a:pPr>
                      <a:r>
                        <a:rPr lang="be-BY" sz="2400" b="1" dirty="0" smtClean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на аснову</a:t>
                      </a:r>
                      <a:endParaRPr lang="ru-RU" sz="24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6024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2400" b="1" i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-ём/-óм</a:t>
                      </a:r>
                      <a:endParaRPr lang="ru-RU" sz="2400" b="1" i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2400" b="1" i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-ем/-ам</a:t>
                      </a:r>
                      <a:endParaRPr lang="ru-RU" sz="2400" b="1" i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08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2000" dirty="0">
                          <a:effectLst/>
                          <a:latin typeface="Times New Roman"/>
                          <a:ea typeface="Times New Roman"/>
                        </a:rPr>
                        <a:t>мы </a:t>
                      </a:r>
                      <a:r>
                        <a:rPr lang="be-BY" sz="2000" i="1" dirty="0" smtClean="0">
                          <a:effectLst/>
                          <a:latin typeface="Times New Roman"/>
                          <a:ea typeface="Times New Roman"/>
                        </a:rPr>
                        <a:t>жыв</a:t>
                      </a:r>
                      <a:r>
                        <a:rPr lang="be-BY" sz="2000" b="1" i="1" dirty="0" smtClean="0">
                          <a:effectLst/>
                          <a:latin typeface="Times New Roman"/>
                          <a:ea typeface="Times New Roman"/>
                        </a:rPr>
                        <a:t>ём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2000" i="0" dirty="0" smtClean="0">
                          <a:effectLst/>
                          <a:latin typeface="Times New Roman"/>
                          <a:ea typeface="Times New Roman"/>
                        </a:rPr>
                        <a:t>мы </a:t>
                      </a:r>
                      <a:r>
                        <a:rPr lang="be-BY" sz="2000" i="1" dirty="0" smtClean="0">
                          <a:effectLst/>
                          <a:latin typeface="Times New Roman"/>
                          <a:ea typeface="Times New Roman"/>
                        </a:rPr>
                        <a:t>пя</a:t>
                      </a:r>
                      <a:r>
                        <a:rPr lang="be-BY" sz="2000" b="1" i="1" dirty="0" smtClean="0">
                          <a:effectLst/>
                          <a:latin typeface="Times New Roman"/>
                          <a:ea typeface="Times New Roman"/>
                        </a:rPr>
                        <a:t>ём</a:t>
                      </a:r>
                      <a:endParaRPr lang="ru-RU" sz="20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2000" dirty="0">
                          <a:effectLst/>
                          <a:latin typeface="Times New Roman"/>
                          <a:ea typeface="Times New Roman"/>
                        </a:rPr>
                        <a:t>мы </a:t>
                      </a:r>
                      <a:r>
                        <a:rPr lang="be-BY" sz="2000" i="1" dirty="0" smtClean="0">
                          <a:effectLst/>
                          <a:latin typeface="Times New Roman"/>
                          <a:ea typeface="Times New Roman"/>
                        </a:rPr>
                        <a:t>смя</a:t>
                      </a:r>
                      <a:r>
                        <a:rPr lang="be-BY" sz="2000" b="1" i="1" dirty="0" smtClean="0">
                          <a:effectLst/>
                          <a:latin typeface="Times New Roman"/>
                          <a:ea typeface="Times New Roman"/>
                        </a:rPr>
                        <a:t>ём</a:t>
                      </a:r>
                      <a:r>
                        <a:rPr lang="be-BY" sz="2000" i="1" dirty="0" smtClean="0">
                          <a:effectLst/>
                          <a:latin typeface="Times New Roman"/>
                          <a:ea typeface="Times New Roman"/>
                        </a:rPr>
                        <a:t>ся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2000" dirty="0" smtClean="0">
                          <a:effectLst/>
                          <a:latin typeface="Times New Roman"/>
                          <a:ea typeface="Times New Roman"/>
                        </a:rPr>
                        <a:t>мы</a:t>
                      </a:r>
                      <a:r>
                        <a:rPr lang="be-BY" sz="2000" i="1" dirty="0" smtClean="0">
                          <a:effectLst/>
                          <a:latin typeface="Times New Roman"/>
                          <a:ea typeface="Times New Roman"/>
                        </a:rPr>
                        <a:t> сцераж</a:t>
                      </a:r>
                      <a:r>
                        <a:rPr lang="be-BY" sz="2000" b="1" i="1" dirty="0" smtClean="0">
                          <a:effectLst/>
                          <a:latin typeface="Times New Roman"/>
                          <a:ea typeface="Times New Roman"/>
                        </a:rPr>
                        <a:t>óм</a:t>
                      </a:r>
                      <a:endParaRPr lang="ru-RU" sz="20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905000" algn="l"/>
                        </a:tabLst>
                        <a:defRPr/>
                      </a:pPr>
                      <a:r>
                        <a:rPr lang="be-BY" sz="2000" dirty="0">
                          <a:effectLst/>
                          <a:latin typeface="Times New Roman"/>
                          <a:ea typeface="Times New Roman"/>
                        </a:rPr>
                        <a:t>мы </a:t>
                      </a:r>
                      <a:r>
                        <a:rPr lang="be-BY" sz="2000" i="1" dirty="0" smtClean="0">
                          <a:effectLst/>
                          <a:latin typeface="Times New Roman"/>
                          <a:ea typeface="Times New Roman"/>
                        </a:rPr>
                        <a:t>чытá</a:t>
                      </a:r>
                      <a:r>
                        <a:rPr lang="be-BY" sz="2000" b="1" i="1" dirty="0" smtClean="0">
                          <a:effectLst/>
                          <a:latin typeface="Times New Roman"/>
                          <a:ea typeface="Times New Roman"/>
                        </a:rPr>
                        <a:t>ем</a:t>
                      </a:r>
                      <a:endParaRPr lang="ru-RU" sz="2000" b="1" i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2000" dirty="0" smtClean="0">
                          <a:effectLst/>
                          <a:latin typeface="Times New Roman"/>
                          <a:ea typeface="Times New Roman"/>
                        </a:rPr>
                        <a:t>мы </a:t>
                      </a:r>
                      <a:r>
                        <a:rPr lang="be-BY" sz="2000" i="1" dirty="0" smtClean="0">
                          <a:effectLst/>
                          <a:latin typeface="Times New Roman"/>
                          <a:ea typeface="Times New Roman"/>
                        </a:rPr>
                        <a:t>збірá</a:t>
                      </a:r>
                      <a:r>
                        <a:rPr lang="be-BY" sz="2000" b="1" i="1" dirty="0" smtClean="0">
                          <a:effectLst/>
                          <a:latin typeface="Times New Roman"/>
                          <a:ea typeface="Times New Roman"/>
                        </a:rPr>
                        <a:t>ем</a:t>
                      </a:r>
                      <a:r>
                        <a:rPr lang="be-BY" sz="2000" i="1" dirty="0" smtClean="0">
                          <a:effectLst/>
                          <a:latin typeface="Times New Roman"/>
                          <a:ea typeface="Times New Roman"/>
                        </a:rPr>
                        <a:t>ся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2000" dirty="0">
                          <a:effectLst/>
                          <a:latin typeface="Times New Roman"/>
                          <a:ea typeface="Times New Roman"/>
                        </a:rPr>
                        <a:t>мы</a:t>
                      </a:r>
                      <a:r>
                        <a:rPr lang="be-BY" sz="2000" i="1" dirty="0">
                          <a:effectLst/>
                          <a:latin typeface="Times New Roman"/>
                          <a:ea typeface="Times New Roman"/>
                        </a:rPr>
                        <a:t> піш</a:t>
                      </a:r>
                      <a:r>
                        <a:rPr lang="be-BY" sz="2000" b="1" i="1" dirty="0">
                          <a:effectLst/>
                          <a:latin typeface="Times New Roman"/>
                          <a:ea typeface="Times New Roman"/>
                        </a:rPr>
                        <a:t>ам</a:t>
                      </a:r>
                      <a:endParaRPr lang="ru-RU" sz="20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2000" dirty="0" smtClean="0">
                          <a:effectLst/>
                          <a:latin typeface="Times New Roman"/>
                          <a:ea typeface="Times New Roman"/>
                        </a:rPr>
                        <a:t>мы </a:t>
                      </a:r>
                      <a:endParaRPr lang="ru-RU" sz="20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8064896" cy="648072"/>
          </a:xfrm>
        </p:spPr>
        <p:txBody>
          <a:bodyPr>
            <a:noAutofit/>
          </a:bodyPr>
          <a:lstStyle/>
          <a:p>
            <a:pPr algn="ctr"/>
            <a:r>
              <a:rPr lang="be-BY" sz="2400" dirty="0" smtClean="0">
                <a:solidFill>
                  <a:srgbClr val="FF0000"/>
                </a:solidFill>
                <a:latin typeface="Times New Roman"/>
                <a:ea typeface="Times New Roman"/>
              </a:rPr>
              <a:t/>
            </a:r>
            <a:br>
              <a:rPr lang="be-BY" sz="2400" dirty="0" smtClean="0">
                <a:solidFill>
                  <a:srgbClr val="FF0000"/>
                </a:solidFill>
                <a:latin typeface="Times New Roman"/>
                <a:ea typeface="Times New Roman"/>
              </a:rPr>
            </a:br>
            <a:r>
              <a:rPr lang="be-BY" sz="2400" dirty="0">
                <a:solidFill>
                  <a:srgbClr val="FF0000"/>
                </a:solidFill>
                <a:latin typeface="Times New Roman"/>
                <a:ea typeface="Times New Roman"/>
              </a:rPr>
              <a:t/>
            </a:r>
            <a:br>
              <a:rPr lang="be-BY" sz="2400" dirty="0">
                <a:solidFill>
                  <a:srgbClr val="FF0000"/>
                </a:solidFill>
                <a:latin typeface="Times New Roman"/>
                <a:ea typeface="Times New Roman"/>
              </a:rPr>
            </a:br>
            <a:r>
              <a:rPr lang="be-BY" sz="2400" dirty="0" smtClean="0">
                <a:solidFill>
                  <a:srgbClr val="FF0000"/>
                </a:solidFill>
                <a:latin typeface="Times New Roman"/>
                <a:ea typeface="Times New Roman"/>
              </a:rPr>
              <a:t/>
            </a:r>
            <a:br>
              <a:rPr lang="be-BY" sz="2400" dirty="0" smtClean="0">
                <a:solidFill>
                  <a:srgbClr val="FF0000"/>
                </a:solidFill>
                <a:latin typeface="Times New Roman"/>
                <a:ea typeface="Times New Roman"/>
              </a:rPr>
            </a:br>
            <a:r>
              <a:rPr lang="be-BY" sz="2400" dirty="0" smtClean="0">
                <a:solidFill>
                  <a:srgbClr val="FF0000"/>
                </a:solidFill>
                <a:latin typeface="Times New Roman"/>
                <a:ea typeface="Times New Roman"/>
              </a:rPr>
              <a:t>Дзеясловы </a:t>
            </a:r>
            <a:r>
              <a:rPr lang="be-BY" sz="2400" dirty="0">
                <a:solidFill>
                  <a:srgbClr val="FF0000"/>
                </a:solidFill>
                <a:latin typeface="Times New Roman"/>
                <a:ea typeface="Times New Roman"/>
              </a:rPr>
              <a:t>ІІ спражэння ўжываюцца з канчаткамі:</a:t>
            </a:r>
            <a:r>
              <a:rPr lang="ru-RU" sz="2400" dirty="0">
                <a:solidFill>
                  <a:srgbClr val="FF0000"/>
                </a:solidFill>
                <a:latin typeface="Times New Roman"/>
                <a:ea typeface="Times New Roman"/>
              </a:rPr>
              <a:t/>
            </a:r>
            <a:br>
              <a:rPr lang="ru-RU" sz="2400" dirty="0">
                <a:solidFill>
                  <a:srgbClr val="FF0000"/>
                </a:solidFill>
                <a:latin typeface="Times New Roman"/>
                <a:ea typeface="Times New Roman"/>
              </a:rPr>
            </a:br>
            <a:endParaRPr lang="ru-RU" sz="2400" dirty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0887075"/>
              </p:ext>
            </p:extLst>
          </p:nvPr>
        </p:nvGraphicFramePr>
        <p:xfrm>
          <a:off x="539552" y="1340768"/>
          <a:ext cx="7920880" cy="459396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00200"/>
                <a:gridCol w="1584176"/>
                <a:gridCol w="2016224"/>
                <a:gridCol w="2520280"/>
              </a:tblGrid>
              <a:tr h="0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i="1" dirty="0">
                          <a:solidFill>
                            <a:srgbClr val="FFC000"/>
                          </a:solidFill>
                          <a:effectLst/>
                          <a:latin typeface="Times New Roman"/>
                          <a:ea typeface="Times New Roman"/>
                        </a:rPr>
                        <a:t>у 2-ой асобе адзіночнага ліку</a:t>
                      </a:r>
                      <a:r>
                        <a:rPr lang="be-BY" sz="1800" b="1" i="1" dirty="0">
                          <a:solidFill>
                            <a:srgbClr val="FFC00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800" dirty="0">
                          <a:solidFill>
                            <a:srgbClr val="FFC000"/>
                          </a:solidFill>
                          <a:effectLst/>
                          <a:latin typeface="Times New Roman"/>
                          <a:ea typeface="Times New Roman"/>
                        </a:rPr>
                        <a:t>(ТЫ)</a:t>
                      </a:r>
                      <a:endParaRPr lang="ru-RU" sz="1800" dirty="0">
                        <a:solidFill>
                          <a:srgbClr val="FFC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8032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2400" b="1" i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-іш</a:t>
                      </a:r>
                      <a:r>
                        <a:rPr lang="be-BY" sz="24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(пасля мяккіх зычных)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2400" b="1" i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-ыш</a:t>
                      </a:r>
                      <a:r>
                        <a:rPr lang="be-BY" sz="2400" b="1" i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(пасля зацвярдзелых зычных)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967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ты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ста</a:t>
                      </a:r>
                      <a:r>
                        <a:rPr lang="be-BY" sz="1800" b="1" i="1" dirty="0">
                          <a:effectLst/>
                          <a:latin typeface="Times New Roman"/>
                          <a:ea typeface="Times New Roman"/>
                        </a:rPr>
                        <a:t>іш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ты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гон</a:t>
                      </a:r>
                      <a:r>
                        <a:rPr lang="be-BY" sz="1800" b="1" i="1" dirty="0">
                          <a:effectLst/>
                          <a:latin typeface="Times New Roman"/>
                          <a:ea typeface="Times New Roman"/>
                        </a:rPr>
                        <a:t>іш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ты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выходз</a:t>
                      </a:r>
                      <a:r>
                        <a:rPr lang="be-BY" sz="1800" b="1" i="1" dirty="0">
                          <a:effectLst/>
                          <a:latin typeface="Times New Roman"/>
                          <a:ea typeface="Times New Roman"/>
                        </a:rPr>
                        <a:t>іш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ты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глядз</a:t>
                      </a:r>
                      <a:r>
                        <a:rPr lang="be-BY" sz="1800" b="1" i="1" dirty="0">
                          <a:effectLst/>
                          <a:latin typeface="Times New Roman"/>
                          <a:ea typeface="Times New Roman"/>
                        </a:rPr>
                        <a:t>іш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ты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сп</a:t>
                      </a:r>
                      <a:r>
                        <a:rPr lang="be-BY" sz="1800" b="1" i="1" dirty="0">
                          <a:effectLst/>
                          <a:latin typeface="Times New Roman"/>
                          <a:ea typeface="Times New Roman"/>
                        </a:rPr>
                        <a:t>іш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ты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віс</a:t>
                      </a:r>
                      <a:r>
                        <a:rPr lang="be-BY" sz="1800" b="1" i="1" dirty="0">
                          <a:effectLst/>
                          <a:latin typeface="Times New Roman"/>
                          <a:ea typeface="Times New Roman"/>
                        </a:rPr>
                        <a:t>іш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ты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гавор</a:t>
                      </a:r>
                      <a:r>
                        <a:rPr lang="be-BY" sz="1800" b="1" i="1" dirty="0">
                          <a:effectLst/>
                          <a:latin typeface="Times New Roman"/>
                          <a:ea typeface="Times New Roman"/>
                        </a:rPr>
                        <a:t>ыш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ты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дрыж</a:t>
                      </a:r>
                      <a:r>
                        <a:rPr lang="be-BY" sz="1800" b="1" i="1" dirty="0">
                          <a:effectLst/>
                          <a:latin typeface="Times New Roman"/>
                          <a:ea typeface="Times New Roman"/>
                        </a:rPr>
                        <a:t>ыш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ты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маўч</a:t>
                      </a:r>
                      <a:r>
                        <a:rPr lang="be-BY" sz="1800" b="1" i="1" dirty="0">
                          <a:effectLst/>
                          <a:latin typeface="Times New Roman"/>
                          <a:ea typeface="Times New Roman"/>
                        </a:rPr>
                        <a:t>ыш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ты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крыч</a:t>
                      </a:r>
                      <a:r>
                        <a:rPr lang="be-BY" sz="1800" b="1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ыш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ты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абветр</a:t>
                      </a:r>
                      <a:r>
                        <a:rPr lang="be-BY" sz="1800" b="1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ыш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ты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залеж</a:t>
                      </a:r>
                      <a:r>
                        <a:rPr lang="be-BY" sz="1800" b="1" i="1" dirty="0">
                          <a:effectLst/>
                          <a:latin typeface="Times New Roman"/>
                          <a:ea typeface="Times New Roman"/>
                        </a:rPr>
                        <a:t>ыш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99524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i="1" dirty="0">
                          <a:solidFill>
                            <a:srgbClr val="FFC000"/>
                          </a:solidFill>
                          <a:effectLst/>
                          <a:latin typeface="Times New Roman"/>
                          <a:ea typeface="Times New Roman"/>
                        </a:rPr>
                        <a:t>у 2-ой асобе множнага ліку </a:t>
                      </a:r>
                      <a:r>
                        <a:rPr lang="be-BY" sz="1800" dirty="0">
                          <a:solidFill>
                            <a:srgbClr val="FFC000"/>
                          </a:solidFill>
                          <a:effectLst/>
                          <a:latin typeface="Times New Roman"/>
                          <a:ea typeface="Times New Roman"/>
                        </a:rPr>
                        <a:t>(ВЫ)</a:t>
                      </a:r>
                      <a:endParaRPr lang="ru-RU" sz="1800" dirty="0">
                        <a:solidFill>
                          <a:srgbClr val="FFC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5399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2400" b="1" i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</a:rPr>
                        <a:t>-іце</a:t>
                      </a:r>
                      <a:r>
                        <a:rPr lang="be-BY" sz="2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(пасля мяккіх зычных)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2400" b="1" i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</a:rPr>
                        <a:t>-ыце</a:t>
                      </a:r>
                      <a:r>
                        <a:rPr lang="be-BY" sz="2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(пасля зацвярдзелых зычных)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352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вы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ста</a:t>
                      </a:r>
                      <a:r>
                        <a:rPr lang="be-BY" sz="1800" b="1" i="1" dirty="0">
                          <a:effectLst/>
                          <a:latin typeface="Times New Roman"/>
                          <a:ea typeface="Times New Roman"/>
                        </a:rPr>
                        <a:t>іце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вы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гон</a:t>
                      </a:r>
                      <a:r>
                        <a:rPr lang="be-BY" sz="1800" b="1" i="1" dirty="0">
                          <a:effectLst/>
                          <a:latin typeface="Times New Roman"/>
                          <a:ea typeface="Times New Roman"/>
                        </a:rPr>
                        <a:t>іце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вы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выхóдз</a:t>
                      </a:r>
                      <a:r>
                        <a:rPr lang="be-BY" sz="1800" b="1" i="1" dirty="0">
                          <a:effectLst/>
                          <a:latin typeface="Times New Roman"/>
                          <a:ea typeface="Times New Roman"/>
                        </a:rPr>
                        <a:t>іце</a:t>
                      </a: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вы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гледз</a:t>
                      </a:r>
                      <a:r>
                        <a:rPr lang="be-BY" sz="1800" b="1" i="1" dirty="0">
                          <a:effectLst/>
                          <a:latin typeface="Times New Roman"/>
                          <a:ea typeface="Times New Roman"/>
                        </a:rPr>
                        <a:t>іцé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вы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сп</a:t>
                      </a:r>
                      <a:r>
                        <a:rPr lang="be-BY" sz="1800" b="1" i="1" dirty="0">
                          <a:effectLst/>
                          <a:latin typeface="Times New Roman"/>
                          <a:ea typeface="Times New Roman"/>
                        </a:rPr>
                        <a:t>іцé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вы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віс</a:t>
                      </a:r>
                      <a:r>
                        <a:rPr lang="be-BY" sz="1800" b="1" i="1" dirty="0">
                          <a:effectLst/>
                          <a:latin typeface="Times New Roman"/>
                          <a:ea typeface="Times New Roman"/>
                        </a:rPr>
                        <a:t>іцé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вы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гавор</a:t>
                      </a:r>
                      <a:r>
                        <a:rPr lang="be-BY" sz="1800" b="1" i="1" dirty="0">
                          <a:effectLst/>
                          <a:latin typeface="Times New Roman"/>
                          <a:ea typeface="Times New Roman"/>
                        </a:rPr>
                        <a:t>ыце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вы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дрыж</a:t>
                      </a:r>
                      <a:r>
                        <a:rPr lang="be-BY" sz="1800" b="1" i="1" dirty="0">
                          <a:effectLst/>
                          <a:latin typeface="Times New Roman"/>
                          <a:ea typeface="Times New Roman"/>
                        </a:rPr>
                        <a:t>ыце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вы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маўч</a:t>
                      </a:r>
                      <a:r>
                        <a:rPr lang="be-BY" sz="1800" b="1" i="1" dirty="0">
                          <a:effectLst/>
                          <a:latin typeface="Times New Roman"/>
                          <a:ea typeface="Times New Roman"/>
                        </a:rPr>
                        <a:t>ыце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вы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крыч</a:t>
                      </a:r>
                      <a:r>
                        <a:rPr lang="be-BY" sz="1800" b="1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ыце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вы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абветр</a:t>
                      </a:r>
                      <a:r>
                        <a:rPr lang="be-BY" sz="1800" b="1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ыце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вы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залеж</a:t>
                      </a:r>
                      <a:r>
                        <a:rPr lang="be-BY" sz="1800" b="1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ыце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49117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i="1" dirty="0">
                          <a:solidFill>
                            <a:srgbClr val="FFC000"/>
                          </a:solidFill>
                          <a:effectLst/>
                          <a:latin typeface="Times New Roman"/>
                          <a:ea typeface="Times New Roman"/>
                        </a:rPr>
                        <a:t>у </a:t>
                      </a:r>
                      <a:r>
                        <a:rPr lang="be-BY" sz="1800" i="1" dirty="0" smtClean="0">
                          <a:solidFill>
                            <a:srgbClr val="FFC000"/>
                          </a:solidFill>
                          <a:effectLst/>
                          <a:latin typeface="Times New Roman"/>
                          <a:ea typeface="Times New Roman"/>
                        </a:rPr>
                        <a:t>1-ай </a:t>
                      </a:r>
                      <a:r>
                        <a:rPr lang="be-BY" sz="1800" i="1" dirty="0">
                          <a:solidFill>
                            <a:srgbClr val="FFC000"/>
                          </a:solidFill>
                          <a:effectLst/>
                          <a:latin typeface="Times New Roman"/>
                          <a:ea typeface="Times New Roman"/>
                        </a:rPr>
                        <a:t>асобе множнага ліку </a:t>
                      </a:r>
                      <a:r>
                        <a:rPr lang="be-BY" sz="1800" dirty="0">
                          <a:solidFill>
                            <a:srgbClr val="FFC000"/>
                          </a:solidFill>
                          <a:effectLst/>
                          <a:latin typeface="Times New Roman"/>
                          <a:ea typeface="Times New Roman"/>
                        </a:rPr>
                        <a:t>(МЫ)</a:t>
                      </a:r>
                      <a:endParaRPr lang="ru-RU" sz="1800" dirty="0">
                        <a:solidFill>
                          <a:srgbClr val="FFC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298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be-BY" sz="2400" b="1" i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ім</a:t>
                      </a:r>
                      <a:r>
                        <a:rPr lang="be-BY" sz="18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(пасля мяккіх зычных)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be-BY" sz="2400" b="1" i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ым</a:t>
                      </a:r>
                      <a:r>
                        <a:rPr lang="be-BY" sz="18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</a:rPr>
                        <a:t>(пасля зацвярдзелых зычных)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91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мы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ста</a:t>
                      </a:r>
                      <a:r>
                        <a:rPr lang="be-BY" sz="1800" b="1" i="1" dirty="0">
                          <a:effectLst/>
                          <a:latin typeface="Times New Roman"/>
                          <a:ea typeface="Times New Roman"/>
                        </a:rPr>
                        <a:t>ім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мы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гон</a:t>
                      </a:r>
                      <a:r>
                        <a:rPr lang="be-BY" sz="1800" b="1" i="1" dirty="0">
                          <a:effectLst/>
                          <a:latin typeface="Times New Roman"/>
                          <a:ea typeface="Times New Roman"/>
                        </a:rPr>
                        <a:t>ім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мы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выхóдз</a:t>
                      </a:r>
                      <a:r>
                        <a:rPr lang="be-BY" sz="1800" b="1" i="1" dirty="0">
                          <a:effectLst/>
                          <a:latin typeface="Times New Roman"/>
                          <a:ea typeface="Times New Roman"/>
                        </a:rPr>
                        <a:t>ім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 smtClean="0">
                          <a:effectLst/>
                          <a:latin typeface="Times New Roman"/>
                          <a:ea typeface="Times New Roman"/>
                        </a:rPr>
                        <a:t>мы </a:t>
                      </a:r>
                      <a:r>
                        <a:rPr lang="be-BY" sz="1800" i="1" dirty="0" smtClean="0">
                          <a:effectLst/>
                          <a:latin typeface="Times New Roman"/>
                          <a:ea typeface="Times New Roman"/>
                        </a:rPr>
                        <a:t>глядзім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905000" algn="l"/>
                        </a:tabLst>
                        <a:defRPr/>
                      </a:pPr>
                      <a:r>
                        <a:rPr lang="be-BY" sz="1800" dirty="0" smtClean="0">
                          <a:effectLst/>
                          <a:latin typeface="Times New Roman"/>
                          <a:ea typeface="Times New Roman"/>
                        </a:rPr>
                        <a:t>мы </a:t>
                      </a:r>
                      <a:r>
                        <a:rPr lang="be-BY" sz="1800" i="1" dirty="0" smtClean="0">
                          <a:effectLst/>
                          <a:latin typeface="Times New Roman"/>
                          <a:ea typeface="Times New Roman"/>
                        </a:rPr>
                        <a:t>спім</a:t>
                      </a:r>
                      <a:endParaRPr lang="ru-RU" sz="1800" i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905000" algn="l"/>
                        </a:tabLst>
                        <a:defRPr/>
                      </a:pPr>
                      <a:r>
                        <a:rPr lang="be-BY" sz="1800" dirty="0" smtClean="0">
                          <a:effectLst/>
                          <a:latin typeface="Times New Roman"/>
                          <a:ea typeface="Times New Roman"/>
                        </a:rPr>
                        <a:t>мы </a:t>
                      </a:r>
                      <a:r>
                        <a:rPr lang="be-BY" sz="1800" i="1" dirty="0" smtClean="0">
                          <a:effectLst/>
                          <a:latin typeface="Times New Roman"/>
                          <a:ea typeface="Times New Roman"/>
                        </a:rPr>
                        <a:t>вісім</a:t>
                      </a:r>
                      <a:endParaRPr lang="ru-RU" sz="18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мы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гавор</a:t>
                      </a:r>
                      <a:r>
                        <a:rPr lang="be-BY" sz="1800" b="1" i="1" dirty="0">
                          <a:effectLst/>
                          <a:latin typeface="Times New Roman"/>
                          <a:ea typeface="Times New Roman"/>
                        </a:rPr>
                        <a:t>ым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мы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дрыж</a:t>
                      </a:r>
                      <a:r>
                        <a:rPr lang="be-BY" sz="1800" b="1" i="1" dirty="0">
                          <a:effectLst/>
                          <a:latin typeface="Times New Roman"/>
                          <a:ea typeface="Times New Roman"/>
                        </a:rPr>
                        <a:t>ым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мы </a:t>
                      </a:r>
                      <a:r>
                        <a:rPr lang="be-BY" sz="1800" i="1" dirty="0">
                          <a:effectLst/>
                          <a:latin typeface="Times New Roman"/>
                          <a:ea typeface="Times New Roman"/>
                        </a:rPr>
                        <a:t>маўч</a:t>
                      </a:r>
                      <a:r>
                        <a:rPr lang="be-BY" sz="1800" b="1" i="1" dirty="0">
                          <a:effectLst/>
                          <a:latin typeface="Times New Roman"/>
                          <a:ea typeface="Times New Roman"/>
                        </a:rPr>
                        <a:t>ым</a:t>
                      </a:r>
                      <a:r>
                        <a:rPr lang="be-BY" sz="180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905000" algn="l"/>
                        </a:tabLst>
                        <a:defRPr/>
                      </a:pPr>
                      <a:r>
                        <a:rPr lang="be-BY" sz="1800" dirty="0" smtClean="0">
                          <a:effectLst/>
                          <a:latin typeface="Times New Roman"/>
                          <a:ea typeface="Times New Roman"/>
                        </a:rPr>
                        <a:t>мы </a:t>
                      </a:r>
                      <a:r>
                        <a:rPr lang="be-BY" sz="1800" i="1" dirty="0" smtClean="0">
                          <a:effectLst/>
                          <a:latin typeface="Times New Roman"/>
                          <a:ea typeface="Times New Roman"/>
                        </a:rPr>
                        <a:t>крычым</a:t>
                      </a:r>
                      <a:endParaRPr lang="ru-RU" sz="1800" i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905000" algn="l"/>
                        </a:tabLst>
                        <a:defRPr/>
                      </a:pPr>
                      <a:r>
                        <a:rPr lang="be-BY" sz="1800" dirty="0" smtClean="0">
                          <a:effectLst/>
                          <a:latin typeface="Times New Roman"/>
                          <a:ea typeface="Times New Roman"/>
                        </a:rPr>
                        <a:t>мы </a:t>
                      </a:r>
                      <a:r>
                        <a:rPr lang="be-BY" sz="1800" i="1" dirty="0" smtClean="0">
                          <a:effectLst/>
                          <a:latin typeface="Times New Roman"/>
                          <a:ea typeface="Times New Roman"/>
                        </a:rPr>
                        <a:t>абветрым</a:t>
                      </a:r>
                      <a:endParaRPr lang="ru-RU" sz="1800" i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905000" algn="l"/>
                        </a:tabLst>
                        <a:defRPr/>
                      </a:pPr>
                      <a:r>
                        <a:rPr lang="be-BY" sz="1800" dirty="0" smtClean="0">
                          <a:effectLst/>
                          <a:latin typeface="Times New Roman"/>
                          <a:ea typeface="Times New Roman"/>
                        </a:rPr>
                        <a:t>мы </a:t>
                      </a:r>
                      <a:r>
                        <a:rPr lang="be-BY" sz="1800" i="1" dirty="0" smtClean="0">
                          <a:effectLst/>
                          <a:latin typeface="Times New Roman"/>
                          <a:ea typeface="Times New Roman"/>
                        </a:rPr>
                        <a:t>залежым</a:t>
                      </a:r>
                      <a:endParaRPr lang="ru-RU" sz="18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34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80920" cy="648072"/>
          </a:xfrm>
        </p:spPr>
        <p:txBody>
          <a:bodyPr>
            <a:noAutofit/>
          </a:bodyPr>
          <a:lstStyle/>
          <a:p>
            <a:pPr algn="ctr"/>
            <a:r>
              <a:rPr lang="be-BY" sz="2000" dirty="0"/>
              <a:t>ПРАВАПІС НЕКАТОРЫХ СУФІКСАЎ ДЗЕЯСЛОВАЎ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8423708"/>
              </p:ext>
            </p:extLst>
          </p:nvPr>
        </p:nvGraphicFramePr>
        <p:xfrm>
          <a:off x="539552" y="1124744"/>
          <a:ext cx="8136904" cy="481544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176464"/>
                <a:gridCol w="3960440"/>
              </a:tblGrid>
              <a:tr h="432048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  <a:tab pos="1905000" algn="l"/>
                        </a:tabLst>
                      </a:pPr>
                      <a:r>
                        <a:rPr lang="be-BY" sz="2400" b="1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-ава- /-ява-</a:t>
                      </a:r>
                      <a:endParaRPr lang="ru-RU" sz="24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  <a:tab pos="1905000" algn="l"/>
                        </a:tabLst>
                      </a:pPr>
                      <a:r>
                        <a:rPr lang="be-BY" sz="2400" b="1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-ва-</a:t>
                      </a:r>
                      <a:endParaRPr lang="ru-RU" sz="24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6004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2000" i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Калі ў форме 1-й асобы адзіночнага ліку дзеяслоў заканчваецца </a:t>
                      </a:r>
                      <a:r>
                        <a:rPr lang="be-BY" sz="2000" i="1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на:</a:t>
                      </a:r>
                      <a:endParaRPr lang="ru-RU" sz="2000" i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0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2000" b="1" i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-ую (-юю)</a:t>
                      </a:r>
                      <a:r>
                        <a:rPr lang="be-BY" sz="2000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:</a:t>
                      </a:r>
                      <a:endParaRPr lang="ru-RU" sz="20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2000" i="1" dirty="0">
                          <a:effectLst/>
                          <a:latin typeface="Times New Roman"/>
                          <a:ea typeface="Times New Roman"/>
                        </a:rPr>
                        <a:t>святк</a:t>
                      </a:r>
                      <a:r>
                        <a:rPr lang="be-BY" sz="2000" i="1" u="sng" dirty="0">
                          <a:effectLst/>
                          <a:latin typeface="Times New Roman"/>
                          <a:ea typeface="Times New Roman"/>
                        </a:rPr>
                        <a:t>ую</a:t>
                      </a:r>
                      <a:r>
                        <a:rPr lang="be-BY" sz="2000" i="1" dirty="0">
                          <a:effectLst/>
                          <a:latin typeface="Times New Roman"/>
                          <a:ea typeface="Times New Roman"/>
                        </a:rPr>
                        <a:t> – святк</a:t>
                      </a:r>
                      <a:r>
                        <a:rPr lang="be-BY" sz="2000" b="1" i="1" dirty="0">
                          <a:effectLst/>
                          <a:latin typeface="Times New Roman"/>
                          <a:ea typeface="Times New Roman"/>
                        </a:rPr>
                        <a:t>ава</a:t>
                      </a:r>
                      <a:r>
                        <a:rPr lang="be-BY" sz="2000" i="1" dirty="0">
                          <a:effectLst/>
                          <a:latin typeface="Times New Roman"/>
                          <a:ea typeface="Times New Roman"/>
                        </a:rPr>
                        <a:t>ць, святк</a:t>
                      </a:r>
                      <a:r>
                        <a:rPr lang="be-BY" sz="2000" b="1" i="1" dirty="0">
                          <a:effectLst/>
                          <a:latin typeface="Times New Roman"/>
                          <a:ea typeface="Times New Roman"/>
                        </a:rPr>
                        <a:t>ава</a:t>
                      </a:r>
                      <a:r>
                        <a:rPr lang="be-BY" sz="2000" i="1" dirty="0">
                          <a:effectLst/>
                          <a:latin typeface="Times New Roman"/>
                          <a:ea typeface="Times New Roman"/>
                        </a:rPr>
                        <a:t>ў;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2000" i="1" dirty="0">
                          <a:effectLst/>
                          <a:latin typeface="Times New Roman"/>
                          <a:ea typeface="Times New Roman"/>
                        </a:rPr>
                        <a:t>мал</a:t>
                      </a:r>
                      <a:r>
                        <a:rPr lang="be-BY" sz="2000" i="1" u="sng" dirty="0">
                          <a:effectLst/>
                          <a:latin typeface="Times New Roman"/>
                          <a:ea typeface="Times New Roman"/>
                        </a:rPr>
                        <a:t>юю</a:t>
                      </a:r>
                      <a:r>
                        <a:rPr lang="be-BY" sz="2000" i="1" dirty="0">
                          <a:effectLst/>
                          <a:latin typeface="Times New Roman"/>
                          <a:ea typeface="Times New Roman"/>
                        </a:rPr>
                        <a:t> – мал</a:t>
                      </a:r>
                      <a:r>
                        <a:rPr lang="be-BY" sz="2000" b="1" i="1" dirty="0">
                          <a:effectLst/>
                          <a:latin typeface="Times New Roman"/>
                          <a:ea typeface="Times New Roman"/>
                        </a:rPr>
                        <a:t>ява</a:t>
                      </a:r>
                      <a:r>
                        <a:rPr lang="be-BY" sz="2000" i="1" dirty="0">
                          <a:effectLst/>
                          <a:latin typeface="Times New Roman"/>
                          <a:ea typeface="Times New Roman"/>
                        </a:rPr>
                        <a:t>ць, мал</a:t>
                      </a:r>
                      <a:r>
                        <a:rPr lang="be-BY" sz="2000" b="1" i="1" dirty="0">
                          <a:effectLst/>
                          <a:latin typeface="Times New Roman"/>
                          <a:ea typeface="Times New Roman"/>
                        </a:rPr>
                        <a:t>ява</a:t>
                      </a:r>
                      <a:r>
                        <a:rPr lang="be-BY" sz="2000" i="1" dirty="0">
                          <a:effectLst/>
                          <a:latin typeface="Times New Roman"/>
                          <a:ea typeface="Times New Roman"/>
                        </a:rPr>
                        <a:t>ў;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2000" b="1" i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-ваю</a:t>
                      </a:r>
                      <a:r>
                        <a:rPr lang="be-BY" sz="2000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:</a:t>
                      </a:r>
                      <a:endParaRPr lang="ru-RU" sz="20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2000" i="1" dirty="0">
                          <a:effectLst/>
                          <a:latin typeface="Times New Roman"/>
                          <a:ea typeface="Times New Roman"/>
                        </a:rPr>
                        <a:t>загад</a:t>
                      </a:r>
                      <a:r>
                        <a:rPr lang="be-BY" sz="2000" i="1" u="sng" dirty="0">
                          <a:effectLst/>
                          <a:latin typeface="Times New Roman"/>
                          <a:ea typeface="Times New Roman"/>
                        </a:rPr>
                        <a:t>ваю</a:t>
                      </a:r>
                      <a:r>
                        <a:rPr lang="be-BY" sz="2000" i="1" dirty="0">
                          <a:effectLst/>
                          <a:latin typeface="Times New Roman"/>
                          <a:ea typeface="Times New Roman"/>
                        </a:rPr>
                        <a:t> – загад</a:t>
                      </a:r>
                      <a:r>
                        <a:rPr lang="be-BY" sz="2000" b="1" i="1" dirty="0">
                          <a:effectLst/>
                          <a:latin typeface="Times New Roman"/>
                          <a:ea typeface="Times New Roman"/>
                        </a:rPr>
                        <a:t>ва</a:t>
                      </a:r>
                      <a:r>
                        <a:rPr lang="be-BY" sz="2000" i="1" dirty="0">
                          <a:effectLst/>
                          <a:latin typeface="Times New Roman"/>
                          <a:ea typeface="Times New Roman"/>
                        </a:rPr>
                        <a:t>ць, загад</a:t>
                      </a:r>
                      <a:r>
                        <a:rPr lang="be-BY" sz="2000" b="1" i="1" dirty="0">
                          <a:effectLst/>
                          <a:latin typeface="Times New Roman"/>
                          <a:ea typeface="Times New Roman"/>
                        </a:rPr>
                        <a:t>ва</a:t>
                      </a:r>
                      <a:r>
                        <a:rPr lang="be-BY" sz="2000" i="1" dirty="0">
                          <a:effectLst/>
                          <a:latin typeface="Times New Roman"/>
                          <a:ea typeface="Times New Roman"/>
                        </a:rPr>
                        <a:t>ў;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2000" i="1" dirty="0">
                          <a:effectLst/>
                          <a:latin typeface="Times New Roman"/>
                          <a:ea typeface="Times New Roman"/>
                        </a:rPr>
                        <a:t>расказ</a:t>
                      </a:r>
                      <a:r>
                        <a:rPr lang="be-BY" sz="2000" i="1" u="sng" dirty="0">
                          <a:effectLst/>
                          <a:latin typeface="Times New Roman"/>
                          <a:ea typeface="Times New Roman"/>
                        </a:rPr>
                        <a:t>ваю</a:t>
                      </a:r>
                      <a:r>
                        <a:rPr lang="be-BY" sz="2000" i="1" dirty="0">
                          <a:effectLst/>
                          <a:latin typeface="Times New Roman"/>
                          <a:ea typeface="Times New Roman"/>
                        </a:rPr>
                        <a:t> – расказ</a:t>
                      </a:r>
                      <a:r>
                        <a:rPr lang="be-BY" sz="2000" b="1" i="1" dirty="0">
                          <a:effectLst/>
                          <a:latin typeface="Times New Roman"/>
                          <a:ea typeface="Times New Roman"/>
                        </a:rPr>
                        <a:t>ва</a:t>
                      </a:r>
                      <a:r>
                        <a:rPr lang="be-BY" sz="2000" i="1" dirty="0">
                          <a:effectLst/>
                          <a:latin typeface="Times New Roman"/>
                          <a:ea typeface="Times New Roman"/>
                        </a:rPr>
                        <a:t>ць, расказ</a:t>
                      </a:r>
                      <a:r>
                        <a:rPr lang="be-BY" sz="2000" b="1" i="1" dirty="0">
                          <a:effectLst/>
                          <a:latin typeface="Times New Roman"/>
                          <a:ea typeface="Times New Roman"/>
                        </a:rPr>
                        <a:t>ва</a:t>
                      </a:r>
                      <a:r>
                        <a:rPr lang="be-BY" sz="2000" i="1" dirty="0">
                          <a:effectLst/>
                          <a:latin typeface="Times New Roman"/>
                          <a:ea typeface="Times New Roman"/>
                        </a:rPr>
                        <a:t>ў;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16024">
                <a:tc gridSpan="2"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76250" algn="l"/>
                          <a:tab pos="1905000" algn="l"/>
                        </a:tabLst>
                      </a:pPr>
                      <a:r>
                        <a:rPr lang="be-BY" sz="2400" b="1" i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-іва- /-ыва-</a:t>
                      </a:r>
                      <a:endParaRPr lang="ru-RU" sz="24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4056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2000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Пішацца пасля збегу зычных, апошнімі з якіх з’яўляюцца </a:t>
                      </a:r>
                      <a:r>
                        <a:rPr lang="be-BY" sz="2000" b="1" i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л, н, р</a:t>
                      </a:r>
                      <a:r>
                        <a:rPr lang="be-BY" sz="2000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: </a:t>
                      </a:r>
                      <a:r>
                        <a:rPr lang="be-BY" sz="2000" i="1" dirty="0">
                          <a:effectLst/>
                          <a:latin typeface="Times New Roman"/>
                          <a:ea typeface="Times New Roman"/>
                        </a:rPr>
                        <a:t>падтры</a:t>
                      </a:r>
                      <a:r>
                        <a:rPr lang="be-BY" sz="2000" i="1" u="sng" dirty="0">
                          <a:effectLst/>
                          <a:latin typeface="Times New Roman"/>
                          <a:ea typeface="Times New Roman"/>
                        </a:rPr>
                        <a:t>мл</a:t>
                      </a:r>
                      <a:r>
                        <a:rPr lang="be-BY" sz="2000" b="1" i="1" dirty="0">
                          <a:effectLst/>
                          <a:latin typeface="Times New Roman"/>
                          <a:ea typeface="Times New Roman"/>
                        </a:rPr>
                        <a:t>іва</a:t>
                      </a:r>
                      <a:r>
                        <a:rPr lang="be-BY" sz="2000" i="1" dirty="0">
                          <a:effectLst/>
                          <a:latin typeface="Times New Roman"/>
                          <a:ea typeface="Times New Roman"/>
                        </a:rPr>
                        <a:t>ць, праве</a:t>
                      </a:r>
                      <a:r>
                        <a:rPr lang="be-BY" sz="2000" i="1" u="sng" dirty="0">
                          <a:effectLst/>
                          <a:latin typeface="Times New Roman"/>
                          <a:ea typeface="Times New Roman"/>
                        </a:rPr>
                        <a:t>тр</a:t>
                      </a:r>
                      <a:r>
                        <a:rPr lang="be-BY" sz="2000" b="1" i="1" dirty="0">
                          <a:effectLst/>
                          <a:latin typeface="Times New Roman"/>
                          <a:ea typeface="Times New Roman"/>
                        </a:rPr>
                        <a:t>ыва</a:t>
                      </a:r>
                      <a:r>
                        <a:rPr lang="be-BY" sz="2000" i="1" dirty="0">
                          <a:effectLst/>
                          <a:latin typeface="Times New Roman"/>
                          <a:ea typeface="Times New Roman"/>
                        </a:rPr>
                        <a:t>ць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080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2000" b="1" i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Заўвагі!</a:t>
                      </a:r>
                      <a:r>
                        <a:rPr lang="be-BY" sz="2000" dirty="0">
                          <a:effectLst/>
                          <a:latin typeface="Times New Roman"/>
                          <a:ea typeface="Times New Roman"/>
                        </a:rPr>
                        <a:t> 1. Калі інфінітыў закончанага трывання на </a:t>
                      </a:r>
                      <a:r>
                        <a:rPr lang="be-BY" sz="2000" b="1" i="1" dirty="0">
                          <a:effectLst/>
                          <a:latin typeface="Times New Roman"/>
                          <a:ea typeface="Times New Roman"/>
                        </a:rPr>
                        <a:t>-іць</a:t>
                      </a:r>
                      <a:r>
                        <a:rPr lang="be-BY" sz="2000" dirty="0">
                          <a:effectLst/>
                          <a:latin typeface="Times New Roman"/>
                          <a:ea typeface="Times New Roman"/>
                        </a:rPr>
                        <a:t> мае папярэдні галосны, то ў незакончаным трыванні перад суфіксам </a:t>
                      </a:r>
                      <a:r>
                        <a:rPr lang="be-BY" sz="2000" b="1" i="1" dirty="0">
                          <a:effectLst/>
                          <a:latin typeface="Times New Roman"/>
                          <a:ea typeface="Times New Roman"/>
                        </a:rPr>
                        <a:t>–ва-</a:t>
                      </a:r>
                      <a:r>
                        <a:rPr lang="be-BY" sz="2000" dirty="0">
                          <a:effectLst/>
                          <a:latin typeface="Times New Roman"/>
                          <a:ea typeface="Times New Roman"/>
                        </a:rPr>
                        <a:t> замест </a:t>
                      </a:r>
                      <a:r>
                        <a:rPr lang="be-BY" sz="2000" b="1" i="1" dirty="0">
                          <a:effectLst/>
                          <a:latin typeface="Times New Roman"/>
                          <a:ea typeface="Times New Roman"/>
                        </a:rPr>
                        <a:t>і</a:t>
                      </a:r>
                      <a:r>
                        <a:rPr lang="be-BY" sz="2000" dirty="0">
                          <a:effectLst/>
                          <a:latin typeface="Times New Roman"/>
                          <a:ea typeface="Times New Roman"/>
                        </a:rPr>
                        <a:t> вымаўляецца і пішацца </a:t>
                      </a:r>
                      <a:r>
                        <a:rPr lang="be-BY" sz="2000" b="1" i="1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й</a:t>
                      </a:r>
                      <a:r>
                        <a:rPr lang="be-BY" sz="2000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:</a:t>
                      </a:r>
                      <a:r>
                        <a:rPr lang="be-BY" sz="200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2000" i="1" dirty="0">
                          <a:effectLst/>
                          <a:latin typeface="Times New Roman"/>
                          <a:ea typeface="Times New Roman"/>
                        </a:rPr>
                        <a:t>супако</a:t>
                      </a:r>
                      <a:r>
                        <a:rPr lang="be-BY" sz="2000" i="1" u="sng" dirty="0">
                          <a:effectLst/>
                          <a:latin typeface="Times New Roman"/>
                          <a:ea typeface="Times New Roman"/>
                        </a:rPr>
                        <a:t>іць</a:t>
                      </a:r>
                      <a:r>
                        <a:rPr lang="be-BY" sz="2000" i="1" dirty="0">
                          <a:effectLst/>
                          <a:latin typeface="Times New Roman"/>
                          <a:ea typeface="Times New Roman"/>
                        </a:rPr>
                        <a:t> – супако</a:t>
                      </a:r>
                      <a:r>
                        <a:rPr lang="be-BY" sz="2000" b="1" i="1" dirty="0">
                          <a:effectLst/>
                          <a:latin typeface="Times New Roman"/>
                          <a:ea typeface="Times New Roman"/>
                        </a:rPr>
                        <a:t>й</a:t>
                      </a:r>
                      <a:r>
                        <a:rPr lang="be-BY" sz="2000" i="1" dirty="0">
                          <a:effectLst/>
                          <a:latin typeface="Times New Roman"/>
                          <a:ea typeface="Times New Roman"/>
                        </a:rPr>
                        <a:t>ваць.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indent="-49530" algn="just">
                        <a:spcAft>
                          <a:spcPts val="0"/>
                        </a:spcAft>
                        <a:tabLst>
                          <a:tab pos="1905000" algn="l"/>
                        </a:tabLst>
                      </a:pPr>
                      <a:r>
                        <a:rPr lang="be-BY" sz="2000" dirty="0">
                          <a:effectLst/>
                          <a:latin typeface="Times New Roman"/>
                          <a:ea typeface="Times New Roman"/>
                        </a:rPr>
                        <a:t>                2. Перад суфіксамі прошлага часу </a:t>
                      </a:r>
                      <a:r>
                        <a:rPr lang="be-BY" sz="2000" b="1" i="1" dirty="0">
                          <a:effectLst/>
                          <a:latin typeface="Times New Roman"/>
                          <a:ea typeface="Times New Roman"/>
                        </a:rPr>
                        <a:t>-л-(-ў-)</a:t>
                      </a:r>
                      <a:r>
                        <a:rPr lang="be-BY" sz="2000" dirty="0">
                          <a:effectLst/>
                          <a:latin typeface="Times New Roman"/>
                          <a:ea typeface="Times New Roman"/>
                        </a:rPr>
                        <a:t> захоўваюцца галосныя, якія ўжываюцца перад </a:t>
                      </a:r>
                      <a:r>
                        <a:rPr lang="be-BY" sz="2000" b="1" i="1" dirty="0">
                          <a:effectLst/>
                          <a:latin typeface="Times New Roman"/>
                          <a:ea typeface="Times New Roman"/>
                        </a:rPr>
                        <a:t>-ць</a:t>
                      </a:r>
                      <a:r>
                        <a:rPr lang="be-BY" sz="2000" dirty="0">
                          <a:effectLst/>
                          <a:latin typeface="Times New Roman"/>
                          <a:ea typeface="Times New Roman"/>
                        </a:rPr>
                        <a:t> у інфінітыве: </a:t>
                      </a:r>
                      <a:r>
                        <a:rPr lang="be-BY" sz="2000" i="1" dirty="0">
                          <a:effectLst/>
                          <a:latin typeface="Times New Roman"/>
                          <a:ea typeface="Times New Roman"/>
                        </a:rPr>
                        <a:t>належ</a:t>
                      </a:r>
                      <a:r>
                        <a:rPr lang="be-BY" sz="2000" b="1" i="1" dirty="0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2000" i="1" dirty="0">
                          <a:effectLst/>
                          <a:latin typeface="Times New Roman"/>
                          <a:ea typeface="Times New Roman"/>
                        </a:rPr>
                        <a:t>ць </a:t>
                      </a:r>
                      <a:r>
                        <a:rPr lang="be-BY" sz="2000" dirty="0">
                          <a:effectLst/>
                          <a:latin typeface="Times New Roman"/>
                          <a:ea typeface="Times New Roman"/>
                        </a:rPr>
                        <a:t>– </a:t>
                      </a:r>
                      <a:r>
                        <a:rPr lang="be-BY" sz="2000" i="1" dirty="0">
                          <a:effectLst/>
                          <a:latin typeface="Times New Roman"/>
                          <a:ea typeface="Times New Roman"/>
                        </a:rPr>
                        <a:t>належ</a:t>
                      </a:r>
                      <a:r>
                        <a:rPr lang="be-BY" sz="2000" b="1" i="1" dirty="0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2000" i="1" dirty="0">
                          <a:effectLst/>
                          <a:latin typeface="Times New Roman"/>
                          <a:ea typeface="Times New Roman"/>
                        </a:rPr>
                        <a:t>ў, належ</a:t>
                      </a:r>
                      <a:r>
                        <a:rPr lang="be-BY" sz="2000" b="1" i="1" dirty="0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2000" i="1" dirty="0">
                          <a:effectLst/>
                          <a:latin typeface="Times New Roman"/>
                          <a:ea typeface="Times New Roman"/>
                        </a:rPr>
                        <a:t>ла; дагледз</a:t>
                      </a:r>
                      <a:r>
                        <a:rPr lang="be-BY" sz="2000" b="1" i="1" dirty="0"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r>
                        <a:rPr lang="be-BY" sz="2000" i="1" dirty="0">
                          <a:effectLst/>
                          <a:latin typeface="Times New Roman"/>
                          <a:ea typeface="Times New Roman"/>
                        </a:rPr>
                        <a:t>ць </a:t>
                      </a:r>
                      <a:r>
                        <a:rPr lang="be-BY" sz="2000" dirty="0">
                          <a:effectLst/>
                          <a:latin typeface="Times New Roman"/>
                          <a:ea typeface="Times New Roman"/>
                        </a:rPr>
                        <a:t>– </a:t>
                      </a:r>
                      <a:r>
                        <a:rPr lang="be-BY" sz="2000" i="1" dirty="0">
                          <a:effectLst/>
                          <a:latin typeface="Times New Roman"/>
                          <a:ea typeface="Times New Roman"/>
                        </a:rPr>
                        <a:t>дагледз</a:t>
                      </a:r>
                      <a:r>
                        <a:rPr lang="be-BY" sz="2000" b="1" i="1" dirty="0"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r>
                        <a:rPr lang="be-BY" sz="2000" i="1" dirty="0">
                          <a:effectLst/>
                          <a:latin typeface="Times New Roman"/>
                          <a:ea typeface="Times New Roman"/>
                        </a:rPr>
                        <a:t>ў, дагледз</a:t>
                      </a:r>
                      <a:r>
                        <a:rPr lang="be-BY" sz="2000" b="1" i="1" dirty="0"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r>
                        <a:rPr lang="be-BY" sz="2000" i="1" dirty="0">
                          <a:effectLst/>
                          <a:latin typeface="Times New Roman"/>
                          <a:ea typeface="Times New Roman"/>
                        </a:rPr>
                        <a:t>ла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0119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рек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449</TotalTime>
  <Words>970</Words>
  <Application>Microsoft Office PowerPoint</Application>
  <PresentationFormat>Экран (4:3)</PresentationFormat>
  <Paragraphs>249</Paragraphs>
  <Slides>10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Открытая</vt:lpstr>
      <vt:lpstr>Трек</vt:lpstr>
      <vt:lpstr>Аспект</vt:lpstr>
      <vt:lpstr>Прэзентацыя па беларускай мове   па тэме  «Дзеяслоў»   для слухачоў  падрыхтоўчага  аддзялення,  падрыхтоўчых курсаў,  абітурыентаў   Складальнік –                      дацэнт  Чайкова С.В. </vt:lpstr>
      <vt:lpstr>Презентация PowerPoint</vt:lpstr>
      <vt:lpstr>.   </vt:lpstr>
      <vt:lpstr>                                  ПРАВАПІС АСАБОВЫХ КАНЧАТКАЎ ДЗЕЯСЛОВАЎ у цяперашнім і будучым простым часе </vt:lpstr>
      <vt:lpstr>Правапіс канчаткаў рознаспрагальных дзеясловаў БЕГЧЫ, ЕСЦІ, ДАЦЬ</vt:lpstr>
      <vt:lpstr>ПРАВАПІС НЕКАТОРЫХ АСАБОВЫХ КАНЧАТКАЎ ДЗЕЯСЛОВАЎ </vt:lpstr>
      <vt:lpstr>У 2-ой асобе множнага ліку дзеясловы І спражэння  маюць канчаткі:</vt:lpstr>
      <vt:lpstr>   Дзеясловы ІІ спражэння ўжываюцца з канчаткамі: </vt:lpstr>
      <vt:lpstr>ПРАВАПІС НЕКАТОРЫХ СУФІКСАЎ ДЗЕЯСЛОВАЎ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Правописание наречий: слитно, раздельно, через дефис</dc:title>
  <dc:creator>alina</dc:creator>
  <cp:lastModifiedBy>Светлана</cp:lastModifiedBy>
  <cp:revision>49</cp:revision>
  <dcterms:created xsi:type="dcterms:W3CDTF">2014-03-31T15:33:18Z</dcterms:created>
  <dcterms:modified xsi:type="dcterms:W3CDTF">2014-05-27T20:30:39Z</dcterms:modified>
</cp:coreProperties>
</file>