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68" r:id="rId3"/>
    <p:sldId id="258" r:id="rId4"/>
    <p:sldId id="267" r:id="rId5"/>
    <p:sldId id="259" r:id="rId6"/>
    <p:sldId id="261" r:id="rId7"/>
    <p:sldId id="271" r:id="rId8"/>
    <p:sldId id="263" r:id="rId9"/>
    <p:sldId id="272" r:id="rId10"/>
    <p:sldId id="274" r:id="rId11"/>
    <p:sldId id="273" r:id="rId12"/>
    <p:sldId id="262" r:id="rId13"/>
    <p:sldId id="275" r:id="rId14"/>
    <p:sldId id="269" r:id="rId15"/>
    <p:sldId id="270" r:id="rId16"/>
    <p:sldId id="26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8571" autoAdjust="0"/>
  </p:normalViewPr>
  <p:slideViewPr>
    <p:cSldViewPr>
      <p:cViewPr varScale="1">
        <p:scale>
          <a:sx n="73" d="100"/>
          <a:sy n="73" d="100"/>
        </p:scale>
        <p:origin x="-42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062541-C730-4EB1-B61F-B3F2C1DF9A4F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AA8567-085F-4F92-83BA-98E6006CAA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423343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AA8567-085F-4F92-83BA-98E6006CAA8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AA8567-085F-4F92-83BA-98E6006CAA86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469229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3571876"/>
            <a:ext cx="4929222" cy="2786082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be-BY" sz="1600" b="1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ЛЕКЦЫЯ-ПРЭЗЕНТАЦЫЯ </a:t>
            </a:r>
          </a:p>
          <a:p>
            <a:pPr>
              <a:spcBef>
                <a:spcPts val="0"/>
              </a:spcBef>
            </a:pPr>
            <a:r>
              <a:rPr lang="be-BY" sz="1600" b="1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па БЕЛАРУСКАЙ МОВЕ</a:t>
            </a:r>
          </a:p>
          <a:p>
            <a:pPr>
              <a:spcBef>
                <a:spcPts val="0"/>
              </a:spcBef>
            </a:pPr>
            <a:r>
              <a:rPr lang="be-BY" sz="1600" b="1" i="1" dirty="0" smtClean="0">
                <a:solidFill>
                  <a:srgbClr val="92D050"/>
                </a:solidFill>
              </a:rPr>
              <a:t>для слухачоў </a:t>
            </a:r>
          </a:p>
          <a:p>
            <a:pPr>
              <a:spcBef>
                <a:spcPts val="0"/>
              </a:spcBef>
            </a:pPr>
            <a:r>
              <a:rPr lang="be-BY" sz="1600" b="1" i="1" dirty="0" smtClean="0">
                <a:solidFill>
                  <a:srgbClr val="92D050"/>
                </a:solidFill>
              </a:rPr>
              <a:t>падрыхтоўчага аддзялення </a:t>
            </a:r>
          </a:p>
          <a:p>
            <a:pPr>
              <a:spcBef>
                <a:spcPts val="0"/>
              </a:spcBef>
            </a:pPr>
            <a:r>
              <a:rPr lang="be-BY" sz="1600" b="1" i="1" dirty="0" smtClean="0">
                <a:solidFill>
                  <a:srgbClr val="92D050"/>
                </a:solidFill>
              </a:rPr>
              <a:t>і падрыхтоўчых курсаў</a:t>
            </a:r>
            <a:endParaRPr lang="be-BY" altLang="ru-RU" sz="1600" b="1" dirty="0" smtClean="0">
              <a:solidFill>
                <a:srgbClr val="92D050"/>
              </a:solidFill>
            </a:endParaRPr>
          </a:p>
          <a:p>
            <a:pPr>
              <a:spcBef>
                <a:spcPts val="0"/>
              </a:spcBef>
              <a:buClrTx/>
            </a:pPr>
            <a:endParaRPr lang="be-BY" altLang="ru-RU" sz="1600" b="1" dirty="0" smtClean="0">
              <a:solidFill>
                <a:srgbClr val="FFFF00"/>
              </a:solidFill>
            </a:endParaRPr>
          </a:p>
          <a:p>
            <a:pPr>
              <a:spcBef>
                <a:spcPts val="0"/>
              </a:spcBef>
              <a:buClrTx/>
            </a:pPr>
            <a:r>
              <a:rPr lang="be-BY" altLang="ru-RU" sz="1600" b="1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Складальнік  </a:t>
            </a:r>
            <a:r>
              <a:rPr lang="be-BY" altLang="ru-RU" sz="1600" b="1" i="1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pPr>
              <a:spcBef>
                <a:spcPts val="0"/>
              </a:spcBef>
              <a:buClrTx/>
            </a:pPr>
            <a:r>
              <a:rPr lang="be-BY" altLang="ru-RU" sz="1600" b="1" dirty="0" smtClean="0">
                <a:solidFill>
                  <a:srgbClr val="92D050"/>
                </a:solidFill>
              </a:rPr>
              <a:t>дацэнт </a:t>
            </a:r>
            <a:r>
              <a:rPr lang="be-BY" altLang="ru-RU" sz="1600" b="1" dirty="0">
                <a:solidFill>
                  <a:srgbClr val="92D050"/>
                </a:solidFill>
              </a:rPr>
              <a:t>кафедры давузаўскай падрыхтоўкі і прафарыентацыі </a:t>
            </a:r>
            <a:endParaRPr lang="be-BY" altLang="ru-RU" sz="1600" b="1" dirty="0" smtClean="0">
              <a:solidFill>
                <a:srgbClr val="92D050"/>
              </a:solidFill>
            </a:endParaRPr>
          </a:p>
          <a:p>
            <a:pPr>
              <a:spcBef>
                <a:spcPts val="0"/>
              </a:spcBef>
              <a:buClrTx/>
            </a:pPr>
            <a:r>
              <a:rPr lang="be-BY" altLang="ru-RU" sz="1600" b="1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С.В</a:t>
            </a:r>
            <a:r>
              <a:rPr lang="be-BY" altLang="ru-RU" sz="1600" b="1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Чайкова</a:t>
            </a:r>
            <a:endParaRPr lang="ru-RU" altLang="ru-RU" sz="1600" b="1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285728"/>
            <a:ext cx="4574175" cy="3143272"/>
          </a:xfrm>
        </p:spPr>
        <p:txBody>
          <a:bodyPr/>
          <a:lstStyle/>
          <a:p>
            <a:r>
              <a:rPr lang="ru-RU" sz="4000" b="1" dirty="0" smtClean="0">
                <a:solidFill>
                  <a:srgbClr val="00B050"/>
                </a:solidFill>
              </a:rPr>
              <a:t/>
            </a:r>
            <a:br>
              <a:rPr lang="ru-RU" sz="4000" b="1" dirty="0" smtClean="0">
                <a:solidFill>
                  <a:srgbClr val="00B050"/>
                </a:solidFill>
              </a:rPr>
            </a:br>
            <a:r>
              <a:rPr lang="ru-RU" sz="4000" b="1" dirty="0" smtClean="0">
                <a:solidFill>
                  <a:srgbClr val="00B050"/>
                </a:solidFill>
              </a:rPr>
              <a:t/>
            </a:r>
            <a:br>
              <a:rPr lang="ru-RU" sz="4000" b="1" dirty="0" smtClean="0">
                <a:solidFill>
                  <a:srgbClr val="00B050"/>
                </a:solidFill>
              </a:rPr>
            </a:br>
            <a:r>
              <a:rPr lang="ru-RU" sz="3600" b="1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СЛУЖБОВЫЯ ЧАСЦІНЫ МОВЫ </a:t>
            </a:r>
            <a:br>
              <a:rPr lang="ru-RU" sz="3600" b="1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3600" b="1" spc="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і</a:t>
            </a:r>
            <a:r>
              <a:rPr lang="ru-RU" sz="3600" b="1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br>
              <a:rPr lang="ru-RU" sz="3600" b="1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3600" b="1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ВЫКЛІЧНІК</a:t>
            </a:r>
            <a:br>
              <a:rPr lang="ru-RU" sz="3600" b="1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endParaRPr lang="ru-RU" sz="3600" b="1" dirty="0">
              <a:solidFill>
                <a:srgbClr val="00B050"/>
              </a:solidFill>
            </a:endParaRPr>
          </a:p>
        </p:txBody>
      </p:sp>
      <p:pic>
        <p:nvPicPr>
          <p:cNvPr id="1026" name="Picture 2" descr="D:\СВЕТЛАНА-ВСЕ ПЕЧАТНОЕ\ПРЕЗЕНТАЦИИ\Презентации МОИ 2016-2017\Фото Берёзка\birch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285728"/>
            <a:ext cx="3929090" cy="62865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30251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be-BY" sz="3200" b="1" dirty="0" smtClean="0">
                <a:solidFill>
                  <a:srgbClr val="FFFF00"/>
                </a:solidFill>
              </a:rPr>
              <a:t>1 г) НЕКАТОРЫЯ АСАБЛІВАСЦІ ЎЖЫВАННЯ ПРЫНАЗОЎНІКАЎ (працяг)</a:t>
            </a:r>
            <a:endParaRPr lang="ru-RU" sz="32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1" y="1421184"/>
          <a:ext cx="4714908" cy="5079650"/>
        </p:xfrm>
        <a:graphic>
          <a:graphicData uri="http://schemas.openxmlformats.org/drawingml/2006/table">
            <a:tbl>
              <a:tblPr/>
              <a:tblGrid>
                <a:gridCol w="1071569"/>
                <a:gridCol w="1785950"/>
                <a:gridCol w="1857389"/>
              </a:tblGrid>
              <a:tr h="6775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i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Дзеясловы</a:t>
                      </a: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Пытанні/ прыназоўнікі</a:t>
                      </a:r>
                      <a:r>
                        <a:rPr lang="be-BY" sz="1400" b="1" i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i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склон</a:t>
                      </a:r>
                      <a:endParaRPr lang="ru-RU" sz="1400" b="1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Прыклады </a:t>
                      </a:r>
                      <a:endParaRPr lang="ru-RU" sz="1400" b="1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022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дакрануцца 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да чаго?да каго?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Р.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склон 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дакрануцца да шчакі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24451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гаварыць 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каму? 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гаварыць самому сабе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67751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знаходзіцца 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выкарыстоўваецца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 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Р.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скл. і 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Т.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скл.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знаходзіцца між дрэў,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паміж полем і вёскай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69033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прабівацца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пранікаць 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праходзіць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праз што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?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В.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скл.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прабівацца праз гушчар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пранікаць праз шчыліны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праходзіць праз раку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</a:schemeClr>
                    </a:solidFill>
                  </a:tcPr>
                </a:tc>
              </a:tr>
              <a:tr h="67751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прабівацца 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пранікаць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праходзіць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праз што?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В.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склон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прабівацца праз зараслі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пранікаць праз сцяну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праходзіць праз лес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571249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1400" i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вызначыць</a:t>
                      </a:r>
                      <a:endParaRPr lang="ru-RU" sz="1400" i="0" dirty="0" smtClean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 што?</a:t>
                      </a:r>
                      <a:endParaRPr lang="ru-RU" sz="1400" i="1" dirty="0" smtClean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i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В.</a:t>
                      </a:r>
                      <a:r>
                        <a:rPr lang="be-BY" sz="1400" i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склон</a:t>
                      </a:r>
                      <a:endParaRPr lang="ru-RU" sz="1400" i="0" dirty="0" smtClean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14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вызначыць на смак</a:t>
                      </a:r>
                      <a:endParaRPr lang="ru-RU" sz="1400" i="1" dirty="0" smtClean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0721" name="Picture 1" descr="D:\СВЕТЛАНА-ВСЕ ПЕЧАТНОЕ\ПРЕЗЕНТАЦИИ\Презентации МОИ 2016-2017\Фото Берёзка\1422130_59230-700x5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1428736"/>
            <a:ext cx="3929090" cy="50720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be-BY" sz="2800" b="1" dirty="0" smtClean="0">
                <a:solidFill>
                  <a:srgbClr val="FFFF00"/>
                </a:solidFill>
              </a:rPr>
              <a:t>1 г) НЕКАТОРЫЯ АСАБЛІВАСЦІ ЎЖЫВАННЯ ПРЫНАЗОЎНІКАЎ (працяг)</a:t>
            </a:r>
            <a:endParaRPr lang="ru-RU" sz="2800" dirty="0"/>
          </a:p>
        </p:txBody>
      </p:sp>
      <p:pic>
        <p:nvPicPr>
          <p:cNvPr id="29698" name="Picture 2" descr="D:\СВЕТЛАНА-ВСЕ ПЕЧАТНОЕ\ПРЕЗЕНТАЦИИ\Презентации МОИ 2016-2017\Фото Берёзка\берёзовые-серёжки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1357298"/>
            <a:ext cx="3286148" cy="5286412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14281" y="1357297"/>
          <a:ext cx="5357851" cy="5321618"/>
        </p:xfrm>
        <a:graphic>
          <a:graphicData uri="http://schemas.openxmlformats.org/drawingml/2006/table">
            <a:tbl>
              <a:tblPr/>
              <a:tblGrid>
                <a:gridCol w="1394729"/>
                <a:gridCol w="1430720"/>
                <a:gridCol w="2532402"/>
              </a:tblGrid>
              <a:tr h="8492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i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Прыметнікі/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i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лічэбнікі</a:t>
                      </a:r>
                      <a:endParaRPr lang="ru-RU" sz="1400" b="1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Пытанні/ прыназоўнікі</a:t>
                      </a:r>
                      <a:r>
                        <a:rPr lang="be-BY" sz="1400" b="1" i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i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склон</a:t>
                      </a:r>
                      <a:endParaRPr lang="ru-RU" sz="1400" b="1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Прыклады </a:t>
                      </a:r>
                      <a:endParaRPr lang="ru-RU" sz="1400" b="1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397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вышэйшы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старэйшы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малодшы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меншы 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размнейшы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прыгажэйшы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дужэйшы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 каго? за што?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+ 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прыназоўнік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 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Р. 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скл.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вышэйшы за бацьку</a:t>
                      </a:r>
                      <a:endParaRPr lang="ru-RU" sz="1400" i="1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разумнейшы за мяне</a:t>
                      </a:r>
                      <a:endParaRPr lang="ru-RU" sz="1400" i="1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дужэйшы за ўсіх</a:t>
                      </a:r>
                      <a:endParaRPr lang="ru-RU" sz="1400" i="1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прыгажэйшая за ружу</a:t>
                      </a:r>
                      <a:endParaRPr lang="ru-RU" sz="1400" i="1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старэйшы за сястру</a:t>
                      </a:r>
                      <a:endParaRPr lang="ru-RU" sz="1400" i="1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85480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падобны/ая/ыя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да каго? + 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прыназоўнік 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да</a:t>
                      </a:r>
                      <a:endParaRPr lang="ru-RU" sz="1400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падобны</a:t>
                      </a:r>
                      <a:r>
                        <a:rPr lang="ru-RU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да </a:t>
                      </a:r>
                      <a:r>
                        <a:rPr lang="ru-RU" sz="1400" i="1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бацькi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endParaRPr lang="be-BY" sz="1400" i="1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падобная</a:t>
                      </a:r>
                      <a:r>
                        <a:rPr lang="ru-RU" sz="1400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да </a:t>
                      </a:r>
                      <a:r>
                        <a:rPr lang="ru-RU" sz="1400" i="1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сястры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endParaRPr lang="be-BY" sz="1400" i="1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падобныя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адна да адной</a:t>
                      </a:r>
                      <a:endParaRPr lang="ru-RU" sz="1400" i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7782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багаты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бедны</a:t>
                      </a:r>
                      <a:endParaRPr lang="ru-RU" sz="1400" i="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  што?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прыназоўнік</a:t>
                      </a:r>
                      <a:r>
                        <a:rPr lang="be-BY" sz="14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4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</a:t>
                      </a:r>
                      <a:endParaRPr lang="ru-RU" sz="1400" b="1" i="1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багаты на песні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бедны на выкапні</a:t>
                      </a:r>
                      <a:endParaRPr lang="ru-RU" sz="1400" i="1" dirty="0" smtClean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i="1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1045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адзін раз </a:t>
                      </a:r>
                      <a:endParaRPr lang="ru-RU" sz="1400" i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два разы</a:t>
                      </a:r>
                      <a:endParaRPr lang="ru-RU" sz="1400" i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некалькі разоў </a:t>
                      </a:r>
                      <a:endParaRPr lang="ru-RU" sz="1400" i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 што?</a:t>
                      </a:r>
                      <a:endParaRPr lang="ru-RU" sz="1400" i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В.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склон</a:t>
                      </a:r>
                      <a:endParaRPr lang="ru-RU" sz="1400" i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два разы на </a:t>
                      </a:r>
                      <a:r>
                        <a:rPr lang="ru-RU" sz="1400" i="1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тыдзень</a:t>
                      </a:r>
                      <a:endParaRPr lang="ru-RU" sz="1400" i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85725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2 а) З</a:t>
            </a:r>
            <a:r>
              <a:rPr lang="be-BY" sz="2800" b="1" dirty="0" smtClean="0">
                <a:solidFill>
                  <a:schemeClr val="accent2">
                    <a:lumMod val="75000"/>
                  </a:schemeClr>
                </a:solidFill>
              </a:rPr>
              <a:t>ЛУЧНІКІ  (паводле значэння)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57158" y="785794"/>
          <a:ext cx="8429683" cy="5756265"/>
        </p:xfrm>
        <a:graphic>
          <a:graphicData uri="http://schemas.openxmlformats.org/drawingml/2006/table">
            <a:tbl>
              <a:tblPr/>
              <a:tblGrid>
                <a:gridCol w="1571636"/>
                <a:gridCol w="350923"/>
                <a:gridCol w="6507124"/>
              </a:tblGrid>
              <a:tr h="375017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Злучальныя</a:t>
                      </a:r>
                      <a:endParaRPr lang="ru-RU" sz="1600" b="1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(ужываюцца паміж аднароднымі членамі і часткамі складазлучанага сказа)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6758" marR="667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1550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спалучальныя</a:t>
                      </a:r>
                      <a:endParaRPr lang="ru-RU" sz="16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758" marR="667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і, ды (=і), ні –– ні, як ––</a:t>
                      </a:r>
                      <a:r>
                        <a:rPr lang="be-BY" sz="16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600" b="1" i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так і, таксама </a:t>
                      </a:r>
                      <a:endParaRPr lang="ru-RU" sz="16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758" marR="667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100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супраціўныя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(супастаўляльныя)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758" marR="667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а, ж(жа), але, ды (=але), затое, аднак, толькі, хоць (хоць і) ––</a:t>
                      </a:r>
                      <a:r>
                        <a:rPr lang="be-BY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але, толькі, не толькі ––</a:t>
                      </a:r>
                      <a:r>
                        <a:rPr lang="be-BY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але і, а то, а не то, не то што –– </a:t>
                      </a:r>
                      <a:r>
                        <a:rPr lang="be-BY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а(але)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758" marR="667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100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размеркавальныя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758" marR="667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то –– то, ці, ці –– ці, або, або ––</a:t>
                      </a:r>
                      <a:r>
                        <a:rPr lang="be-BY" sz="16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6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або, альбо, ці то ––</a:t>
                      </a:r>
                      <a:r>
                        <a:rPr lang="be-BY" sz="16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6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ці то, не то –– не то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758" marR="667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550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dirty="0">
                          <a:solidFill>
                            <a:schemeClr val="accent5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далучальныя</a:t>
                      </a:r>
                      <a:endParaRPr lang="ru-RU" sz="1600" b="1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758" marR="667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solidFill>
                            <a:schemeClr val="accent5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ды і (дый), і то, ды і то</a:t>
                      </a:r>
                      <a:endParaRPr lang="ru-RU" sz="1600" b="1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758" marR="667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100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Падпарадкавальныя </a:t>
                      </a:r>
                      <a:endParaRPr lang="ru-RU" sz="16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(ужываюцца як сродак сузязі паміж галоўнай і даданай часткай складаназалежнага сказа)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6758" marR="667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608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тлумачальныя</a:t>
                      </a:r>
                      <a:endParaRPr lang="ru-RU" sz="16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758" marR="667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што, як, чым, нібы</a:t>
                      </a:r>
                      <a:endParaRPr lang="ru-RU" sz="16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758" marR="667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31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прычынныя</a:t>
                      </a:r>
                      <a:endParaRPr lang="ru-RU" sz="1600" b="1" dirty="0">
                        <a:solidFill>
                          <a:schemeClr val="accent4">
                            <a:lumMod val="60000"/>
                            <a:lumOff val="4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758" marR="667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бо, таму што, з прычыны таго што, па прычыне таго што, паколькі, а то, з-за таго што, затым што</a:t>
                      </a:r>
                      <a:endParaRPr lang="ru-RU" sz="1600" b="1" dirty="0">
                        <a:solidFill>
                          <a:schemeClr val="accent4">
                            <a:lumMod val="60000"/>
                            <a:lumOff val="4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758" marR="667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31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часавыя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758" marR="667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калі, як, пакуль, з таго часу як, ледзь, чуць, толькі, чуць што, тым часам як, пасля таго як, перш чым, як толькі, чуць толькі, абы толькі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758" marR="667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31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</a:rPr>
                        <a:t>умоўныя</a:t>
                      </a:r>
                      <a:endParaRPr lang="ru-RU" sz="1600" b="1" dirty="0">
                        <a:solidFill>
                          <a:schemeClr val="bg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758" marR="667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</a:rPr>
                        <a:t>калі, калі б, каб, як, як бы, абы, раз, толькі, калі ––</a:t>
                      </a:r>
                      <a:r>
                        <a:rPr lang="be-BY" sz="1600" b="1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600" b="1" i="1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</a:rPr>
                        <a:t>то, калі дык, калі ––</a:t>
                      </a:r>
                      <a:r>
                        <a:rPr lang="be-BY" sz="1600" b="1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600" b="1" i="1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</a:rPr>
                        <a:t>тады, як то, раз то</a:t>
                      </a:r>
                      <a:endParaRPr lang="ru-RU" sz="1600" b="1" dirty="0">
                        <a:solidFill>
                          <a:schemeClr val="bg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758" marR="667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15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мэтавыя</a:t>
                      </a:r>
                      <a:endParaRPr lang="ru-RU" sz="16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758" marR="667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каб, для (дзеля) таго каб, з тым каб, абы</a:t>
                      </a:r>
                      <a:endParaRPr lang="ru-RU" sz="16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758" marR="667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15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dirty="0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уступальныя</a:t>
                      </a:r>
                      <a:endParaRPr lang="ru-RU" sz="1600" b="1" dirty="0">
                        <a:solidFill>
                          <a:schemeClr val="accent3">
                            <a:lumMod val="60000"/>
                            <a:lumOff val="4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758" marR="667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хоць, хоць бы, хоць ––</a:t>
                      </a:r>
                      <a:r>
                        <a:rPr lang="be-BY" sz="1600" b="1" dirty="0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600" b="1" i="1" dirty="0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ды, нягледзячы на тое што, няхай, хай, хіба</a:t>
                      </a:r>
                      <a:endParaRPr lang="ru-RU" sz="1600" b="1" dirty="0">
                        <a:solidFill>
                          <a:schemeClr val="accent3">
                            <a:lumMod val="60000"/>
                            <a:lumOff val="4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758" marR="667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608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параўнальныя</a:t>
                      </a:r>
                      <a:endParaRPr lang="ru-RU" sz="16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758" marR="667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як, як бы, чым, што, нібы, нібыта, бы, быццам, як быццам, чым –– тым</a:t>
                      </a:r>
                      <a:endParaRPr lang="ru-RU" sz="16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758" marR="667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49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выніковыя</a:t>
                      </a:r>
                      <a:endParaRPr lang="ru-RU" sz="1600" b="1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758" marR="667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так што, то, дык</a:t>
                      </a:r>
                      <a:endParaRPr lang="ru-RU" sz="1400" b="1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758" marR="667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811889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D:\СВЕТЛАНА-ВСЕ ПЕЧАТНОЕ\ПРЕЗЕНТАЦИИ\Презентации МОИ 2016-2017\Фото Берёзка\10469749-Филиал-берез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786874" cy="6429420"/>
          </a:xfrm>
          <a:prstGeom prst="rect">
            <a:avLst/>
          </a:prstGeom>
          <a:noFill/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643306" y="3000372"/>
          <a:ext cx="5286412" cy="3571900"/>
        </p:xfrm>
        <a:graphic>
          <a:graphicData uri="http://schemas.openxmlformats.org/drawingml/2006/table">
            <a:tbl>
              <a:tblPr/>
              <a:tblGrid>
                <a:gridCol w="2741103"/>
                <a:gridCol w="2545309"/>
              </a:tblGrid>
              <a:tr h="459267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be-BY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Правапіс з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лучнік</a:t>
                      </a:r>
                      <a:r>
                        <a:rPr kumimoji="0" lang="be-BY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аў</a:t>
                      </a:r>
                      <a:endParaRPr lang="ru-RU" sz="2400" b="1" i="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 i="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5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b="1" i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Разам</a:t>
                      </a:r>
                      <a:endParaRPr lang="ru-RU" sz="2400" b="1" i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b="1" i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Асобна</a:t>
                      </a:r>
                      <a:endParaRPr lang="ru-RU" sz="2400" b="1" i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0129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99060" algn="l"/>
                        </a:tabLst>
                      </a:pPr>
                      <a:r>
                        <a:rPr lang="be-BY" sz="24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простыя</a:t>
                      </a: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99060" algn="l"/>
                        </a:tabLst>
                      </a:pPr>
                      <a:r>
                        <a:rPr lang="be-BY" sz="24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вытворныя</a:t>
                      </a: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99060" algn="l"/>
                        </a:tabLst>
                      </a:pPr>
                      <a:r>
                        <a:rPr lang="be-BY" sz="24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злучнікі: </a:t>
                      </a: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99060" algn="l"/>
                        </a:tabLst>
                      </a:pPr>
                      <a:r>
                        <a:rPr lang="be-BY" sz="24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альбо</a:t>
                      </a: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затое</a:t>
                      </a: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прычым</a:t>
                      </a: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нібы</a:t>
                      </a:r>
                      <a:endParaRPr lang="ru-RU" sz="2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-1905" algn="l"/>
                          <a:tab pos="150495" algn="l"/>
                        </a:tabLst>
                      </a:pPr>
                      <a:r>
                        <a:rPr lang="be-BY" sz="2400" dirty="0" smtClean="0">
                          <a:latin typeface="Times New Roman"/>
                          <a:ea typeface="Times New Roman"/>
                        </a:rPr>
                        <a:t>парныя 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злучнікі: </a:t>
                      </a:r>
                      <a:endParaRPr lang="be-BY" sz="2400" dirty="0" smtClean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-1905" algn="l"/>
                          <a:tab pos="150495" algn="l"/>
                        </a:tabLst>
                      </a:pPr>
                      <a:r>
                        <a:rPr lang="be-BY" sz="2400" i="1" dirty="0" smtClean="0">
                          <a:latin typeface="Times New Roman"/>
                          <a:ea typeface="Times New Roman"/>
                        </a:rPr>
                        <a:t>так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… як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, </a:t>
                      </a:r>
                      <a:endParaRPr lang="be-BY" sz="2400" dirty="0" smtClean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-1905" algn="l"/>
                          <a:tab pos="150495" algn="l"/>
                        </a:tabLst>
                      </a:pPr>
                      <a:r>
                        <a:rPr lang="be-BY" sz="2400" i="1" dirty="0" smtClean="0">
                          <a:latin typeface="Times New Roman"/>
                          <a:ea typeface="Times New Roman"/>
                        </a:rPr>
                        <a:t>не 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толькі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 … 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але і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071570"/>
          </a:xfrm>
        </p:spPr>
        <p:txBody>
          <a:bodyPr>
            <a:noAutofit/>
          </a:bodyPr>
          <a:lstStyle/>
          <a:p>
            <a:pPr algn="ctr"/>
            <a:r>
              <a:rPr lang="be-BY" sz="2400" b="1" dirty="0" smtClean="0"/>
              <a:t/>
            </a:r>
            <a:br>
              <a:rPr lang="be-BY" sz="2400" b="1" dirty="0" smtClean="0"/>
            </a:br>
            <a:r>
              <a:rPr lang="be-BY" sz="2400" b="1" dirty="0" smtClean="0"/>
              <a:t/>
            </a:r>
            <a:br>
              <a:rPr lang="be-BY" sz="2400" b="1" dirty="0" smtClean="0"/>
            </a:br>
            <a:r>
              <a:rPr lang="be-BY" sz="2400" b="1" dirty="0" smtClean="0"/>
              <a:t/>
            </a:r>
            <a:br>
              <a:rPr lang="be-BY" sz="2400" b="1" dirty="0" smtClean="0"/>
            </a:br>
            <a:r>
              <a:rPr lang="be-BY" sz="2400" b="1" dirty="0" smtClean="0"/>
              <a:t/>
            </a:r>
            <a:br>
              <a:rPr lang="be-BY" sz="2400" b="1" dirty="0" smtClean="0"/>
            </a:br>
            <a:r>
              <a:rPr lang="be-BY" sz="2400" b="1" dirty="0" smtClean="0"/>
              <a:t/>
            </a:r>
            <a:br>
              <a:rPr lang="be-BY" sz="2400" b="1" dirty="0" smtClean="0"/>
            </a:br>
            <a:r>
              <a:rPr lang="be-BY" sz="2400" b="1" dirty="0" smtClean="0"/>
              <a:t/>
            </a:r>
            <a:br>
              <a:rPr lang="be-BY" sz="2400" b="1" dirty="0" smtClean="0"/>
            </a:br>
            <a:r>
              <a:rPr lang="be-BY" sz="2400" b="1" dirty="0" smtClean="0"/>
              <a:t/>
            </a:r>
            <a:br>
              <a:rPr lang="be-BY" sz="2400" b="1" dirty="0" smtClean="0"/>
            </a:br>
            <a:r>
              <a:rPr lang="be-BY" sz="2400" b="1" dirty="0" smtClean="0"/>
              <a:t/>
            </a:r>
            <a:br>
              <a:rPr lang="be-BY" sz="2400" b="1" dirty="0" smtClean="0"/>
            </a:br>
            <a:r>
              <a:rPr lang="be-BY" sz="2400" b="1" dirty="0" smtClean="0"/>
              <a:t/>
            </a:r>
            <a:br>
              <a:rPr lang="be-BY" sz="2400" b="1" dirty="0" smtClean="0"/>
            </a:br>
            <a:r>
              <a:rPr lang="be-BY" sz="2400" b="1" dirty="0" smtClean="0"/>
              <a:t/>
            </a:r>
            <a:br>
              <a:rPr lang="be-BY" sz="2400" b="1" dirty="0" smtClean="0"/>
            </a:br>
            <a:r>
              <a:rPr lang="be-BY" sz="2400" b="1" dirty="0" smtClean="0"/>
              <a:t/>
            </a:r>
            <a:br>
              <a:rPr lang="be-BY" sz="2400" b="1" dirty="0" smtClean="0"/>
            </a:br>
            <a:r>
              <a:rPr lang="be-BY" sz="2400" b="1" dirty="0" smtClean="0"/>
              <a:t/>
            </a:r>
            <a:br>
              <a:rPr lang="be-BY" sz="2400" b="1" dirty="0" smtClean="0"/>
            </a:br>
            <a:r>
              <a:rPr lang="be-BY" sz="2400" b="1" dirty="0" smtClean="0"/>
              <a:t/>
            </a:r>
            <a:br>
              <a:rPr lang="be-BY" sz="2400" b="1" dirty="0" smtClean="0"/>
            </a:br>
            <a:r>
              <a:rPr lang="be-BY" sz="3600" b="1" dirty="0" smtClean="0">
                <a:solidFill>
                  <a:srgbClr val="00B050"/>
                </a:solidFill>
              </a:rPr>
              <a:t>3 . </a:t>
            </a:r>
            <a:r>
              <a:rPr lang="be-BY" sz="4000" b="1" dirty="0" smtClean="0">
                <a:solidFill>
                  <a:srgbClr val="00B050"/>
                </a:solidFill>
              </a:rPr>
              <a:t>П р а в а п і с   ч </a:t>
            </a:r>
            <a:r>
              <a:rPr lang="ru-RU" sz="4000" b="1" dirty="0" smtClean="0">
                <a:solidFill>
                  <a:srgbClr val="00B050"/>
                </a:solidFill>
              </a:rPr>
              <a:t>а с </a:t>
            </a:r>
            <a:r>
              <a:rPr lang="ru-RU" sz="4000" b="1" dirty="0" err="1" smtClean="0">
                <a:solidFill>
                  <a:srgbClr val="00B050"/>
                </a:solidFill>
              </a:rPr>
              <a:t>ц</a:t>
            </a:r>
            <a:r>
              <a:rPr lang="ru-RU" sz="4000" b="1" dirty="0" smtClean="0">
                <a:solidFill>
                  <a:srgbClr val="00B050"/>
                </a:solidFill>
              </a:rPr>
              <a:t> </a:t>
            </a:r>
            <a:r>
              <a:rPr lang="ru-RU" sz="4000" b="1" dirty="0" err="1" smtClean="0">
                <a:solidFill>
                  <a:srgbClr val="00B050"/>
                </a:solidFill>
              </a:rPr>
              <a:t>і</a:t>
            </a:r>
            <a:r>
              <a:rPr lang="ru-RU" sz="4000" b="1" dirty="0" smtClean="0">
                <a:solidFill>
                  <a:srgbClr val="00B050"/>
                </a:solidFill>
              </a:rPr>
              <a:t> </a:t>
            </a:r>
            <a:r>
              <a:rPr lang="ru-RU" sz="4000" b="1" dirty="0" err="1" smtClean="0">
                <a:solidFill>
                  <a:srgbClr val="00B050"/>
                </a:solidFill>
              </a:rPr>
              <a:t>ц</a:t>
            </a:r>
            <a:r>
              <a:rPr lang="ru-RU" sz="4000" b="1" dirty="0" smtClean="0">
                <a:solidFill>
                  <a:srgbClr val="00B050"/>
                </a:solidFill>
              </a:rPr>
              <a:t/>
            </a:r>
            <a:br>
              <a:rPr lang="ru-RU" sz="4000" b="1" dirty="0" smtClean="0">
                <a:solidFill>
                  <a:srgbClr val="00B050"/>
                </a:solidFill>
              </a:rPr>
            </a:br>
            <a:endParaRPr lang="ru-RU" sz="4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58" y="785794"/>
          <a:ext cx="5214974" cy="3770950"/>
        </p:xfrm>
        <a:graphic>
          <a:graphicData uri="http://schemas.openxmlformats.org/drawingml/2006/table">
            <a:tbl>
              <a:tblPr/>
              <a:tblGrid>
                <a:gridCol w="1714512"/>
                <a:gridCol w="1357322"/>
                <a:gridCol w="2143140"/>
              </a:tblGrid>
              <a:tr h="3571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Праз злучок</a:t>
                      </a:r>
                      <a:endParaRPr lang="ru-RU" sz="1600" b="1" i="1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Разам</a:t>
                      </a:r>
                      <a:endParaRPr lang="ru-RU" sz="1600" b="1" i="1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Асобна</a:t>
                      </a:r>
                      <a:endParaRPr lang="ru-RU" sz="1600" b="1" i="1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7083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76200" algn="l"/>
                          <a:tab pos="228600" algn="l"/>
                        </a:tabLst>
                      </a:pPr>
                      <a:r>
                        <a:rPr lang="be-BY" sz="16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*часціца </a:t>
                      </a:r>
                      <a:r>
                        <a:rPr lang="be-BY" sz="16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-такі</a:t>
                      </a:r>
                      <a:r>
                        <a:rPr lang="be-BY" sz="16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76200" algn="l"/>
                          <a:tab pos="228600" algn="l"/>
                        </a:tabLst>
                      </a:pPr>
                      <a:r>
                        <a:rPr lang="be-BY" sz="16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пасля</a:t>
                      </a: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76200" algn="l"/>
                          <a:tab pos="228600" algn="l"/>
                        </a:tabLst>
                      </a:pPr>
                      <a:r>
                        <a:rPr lang="be-BY" sz="16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дзеясловаў </a:t>
                      </a: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76200" algn="l"/>
                          <a:tab pos="228600" algn="l"/>
                        </a:tabLst>
                      </a:pPr>
                      <a:r>
                        <a:rPr lang="be-BY" sz="16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і 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прыслоўяў: </a:t>
                      </a:r>
                      <a:endParaRPr lang="be-BY" sz="1600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76200" algn="l"/>
                          <a:tab pos="228600" algn="l"/>
                        </a:tabLs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зрабіў-такі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напісаў-такі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 </a:t>
                      </a:r>
                      <a:endParaRPr lang="be-BY" sz="1600" dirty="0" smtClean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76200" algn="l"/>
                          <a:tab pos="228600" algn="l"/>
                        </a:tabLs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усе-такі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 </a:t>
                      </a:r>
                      <a:endParaRPr lang="be-BY" sz="1600" dirty="0" smtClean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76200" algn="l"/>
                          <a:tab pos="228600" algn="l"/>
                        </a:tabLs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зноў-такі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 </a:t>
                      </a:r>
                      <a:endParaRPr lang="be-BY" sz="1600" dirty="0" smtClean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76200" algn="l"/>
                          <a:tab pos="228600" algn="l"/>
                        </a:tabLs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так-такі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 </a:t>
                      </a:r>
                      <a:endParaRPr lang="be-BY" sz="1600" dirty="0" smtClean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76200" algn="l"/>
                          <a:tab pos="228600" algn="l"/>
                        </a:tabLs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даволі-такі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</a:rPr>
                        <a:t>;</a:t>
                      </a: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76200" algn="l"/>
                          <a:tab pos="228600" algn="l"/>
                        </a:tabLs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</a:rPr>
                        <a:t>*часціцы </a:t>
                      </a: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Arial" charset="0"/>
                        <a:buNone/>
                        <a:tabLst>
                          <a:tab pos="76200" algn="l"/>
                          <a:tab pos="228600" algn="l"/>
                        </a:tabLst>
                      </a:pPr>
                      <a:r>
                        <a:rPr lang="be-BY" sz="1600" b="1" i="1" dirty="0" smtClean="0">
                          <a:latin typeface="Times New Roman"/>
                          <a:ea typeface="Times New Roman"/>
                        </a:rPr>
                        <a:t>абы-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 -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</a:rPr>
                        <a:t>небудзь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: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абы-хто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 </a:t>
                      </a:r>
                      <a:endParaRPr lang="be-BY" sz="16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што-небудзь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be-BY" sz="16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*часціца</a:t>
                      </a: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be-BY" sz="16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сьці 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16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сь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)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з займеннікамі </a:t>
                      </a:r>
                      <a:endParaRPr lang="be-BY" sz="1600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і 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прыслоўямі: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хтос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</a:rPr>
                        <a:t>ьці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дзес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</a:rPr>
                        <a:t>ьці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79070" algn="l"/>
                        </a:tabLst>
                      </a:pPr>
                      <a:r>
                        <a:rPr lang="be-BY" sz="16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*часціца </a:t>
                      </a:r>
                      <a:r>
                        <a:rPr lang="be-BY" sz="16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-такі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be-BY" sz="1600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79070" algn="l"/>
                        </a:tabLst>
                      </a:pPr>
                      <a:r>
                        <a:rPr lang="be-BY" sz="16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ад іншых</a:t>
                      </a: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79070" algn="l"/>
                        </a:tabLst>
                      </a:pPr>
                      <a:r>
                        <a:rPr lang="be-BY" sz="16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(акрамя дзеяслова</a:t>
                      </a: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79070" algn="l"/>
                        </a:tabLst>
                      </a:pPr>
                      <a:r>
                        <a:rPr lang="be-BY" sz="16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і прыслоўя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) </a:t>
                      </a:r>
                      <a:endParaRPr lang="be-BY" sz="1600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79070" algn="l"/>
                        </a:tabLst>
                      </a:pPr>
                      <a:r>
                        <a:rPr lang="be-BY" sz="16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часцін 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мовы: </a:t>
                      </a:r>
                      <a:endParaRPr lang="be-BY" sz="1600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79070" algn="l"/>
                        </a:tabLs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ён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такі прыйшоў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</a:rPr>
                        <a:t>;</a:t>
                      </a: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79070" algn="l"/>
                        </a:tabLst>
                      </a:pPr>
                      <a:r>
                        <a:rPr lang="be-BY" sz="16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*часціца </a:t>
                      </a:r>
                      <a:r>
                        <a:rPr lang="be-BY" sz="16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што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6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пішацца</a:t>
                      </a: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79070" algn="l"/>
                        </a:tabLst>
                      </a:pPr>
                      <a:r>
                        <a:rPr lang="be-BY" sz="16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асобна 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ў </a:t>
                      </a:r>
                      <a:r>
                        <a:rPr lang="be-BY" sz="16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спалучэннях:</a:t>
                      </a: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79070" algn="l"/>
                        </a:tabLs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пакуль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што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 </a:t>
                      </a:r>
                      <a:endParaRPr lang="be-BY" sz="1600" dirty="0" smtClean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79070" algn="l"/>
                        </a:tabLs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ледзь што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</a:rPr>
                        <a:t>,</a:t>
                      </a: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79070" algn="l"/>
                        </a:tabLs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хіба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што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сама што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; </a:t>
                      </a:r>
                      <a:endParaRPr lang="be-BY" sz="1600" dirty="0" smtClean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79070" algn="l"/>
                        </a:tabLst>
                      </a:pPr>
                      <a:r>
                        <a:rPr lang="be-BY" sz="16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*часціцы</a:t>
                      </a: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79070" algn="l"/>
                        </a:tabLst>
                      </a:pPr>
                      <a:r>
                        <a:rPr lang="be-BY" sz="16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6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бы 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16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б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),</a:t>
                      </a:r>
                      <a:r>
                        <a:rPr lang="be-BY" sz="16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жа 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16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ж</a:t>
                      </a:r>
                      <a:r>
                        <a:rPr lang="be-BY" sz="16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):</a:t>
                      </a: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79070" algn="l"/>
                        </a:tabLs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зрабіў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бы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пісала ж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122" name="Picture 2" descr="D:\СВЕТЛАНА-ВСЕ ПЕЧАТНОЕ\ПРЕЗЕНТАЦИИ\Презентации МОИ 2016-2017\Фото Берёзка\berez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785794"/>
            <a:ext cx="3357586" cy="57150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be-BY" sz="2800" b="1" dirty="0" smtClean="0">
                <a:solidFill>
                  <a:srgbClr val="FFFF00"/>
                </a:solidFill>
              </a:rPr>
              <a:t>4.  П р а в а п і с   в </a:t>
            </a:r>
            <a:r>
              <a:rPr lang="ru-RU" sz="2800" b="1" dirty="0" err="1" smtClean="0">
                <a:solidFill>
                  <a:srgbClr val="FFFF00"/>
                </a:solidFill>
              </a:rPr>
              <a:t>ы</a:t>
            </a:r>
            <a:r>
              <a:rPr lang="ru-RU" sz="2800" b="1" dirty="0" smtClean="0">
                <a:solidFill>
                  <a:srgbClr val="FFFF00"/>
                </a:solidFill>
              </a:rPr>
              <a:t> к л </a:t>
            </a:r>
            <a:r>
              <a:rPr lang="ru-RU" sz="2800" b="1" dirty="0" err="1" smtClean="0">
                <a:solidFill>
                  <a:srgbClr val="FFFF00"/>
                </a:solidFill>
              </a:rPr>
              <a:t>і</a:t>
            </a:r>
            <a:r>
              <a:rPr lang="ru-RU" sz="2800" b="1" dirty="0" smtClean="0">
                <a:solidFill>
                  <a:srgbClr val="FFFF00"/>
                </a:solidFill>
              </a:rPr>
              <a:t> ч </a:t>
            </a:r>
            <a:r>
              <a:rPr lang="ru-RU" sz="2800" b="1" dirty="0" err="1" smtClean="0">
                <a:solidFill>
                  <a:srgbClr val="FFFF00"/>
                </a:solidFill>
              </a:rPr>
              <a:t>н</a:t>
            </a:r>
            <a:r>
              <a:rPr lang="ru-RU" sz="2800" b="1" dirty="0" smtClean="0">
                <a:solidFill>
                  <a:srgbClr val="FFFF00"/>
                </a:solidFill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</a:rPr>
              <a:t>і</a:t>
            </a:r>
            <a:r>
              <a:rPr lang="ru-RU" sz="2800" b="1" dirty="0" smtClean="0">
                <a:solidFill>
                  <a:srgbClr val="FFFF00"/>
                </a:solidFill>
              </a:rPr>
              <a:t> к </a:t>
            </a:r>
            <a:r>
              <a:rPr lang="be-BY" sz="2800" b="1" dirty="0" smtClean="0">
                <a:solidFill>
                  <a:srgbClr val="FFFF00"/>
                </a:solidFill>
              </a:rPr>
              <a:t>а ў</a:t>
            </a:r>
            <a:r>
              <a:rPr lang="ru-RU" sz="2800" b="1" dirty="0" smtClean="0">
                <a:solidFill>
                  <a:srgbClr val="FFFF00"/>
                </a:solidFill>
              </a:rPr>
              <a:t> </a:t>
            </a:r>
            <a:br>
              <a:rPr lang="ru-RU" sz="2800" b="1" dirty="0" smtClean="0">
                <a:solidFill>
                  <a:srgbClr val="FFFF00"/>
                </a:solidFill>
              </a:rPr>
            </a:br>
            <a:r>
              <a:rPr lang="ru-RU" sz="2800" b="1" dirty="0" err="1" smtClean="0">
                <a:solidFill>
                  <a:srgbClr val="FFFF00"/>
                </a:solidFill>
              </a:rPr>
              <a:t>і</a:t>
            </a:r>
            <a:r>
              <a:rPr lang="ru-RU" sz="2800" b="1" dirty="0" smtClean="0">
                <a:solidFill>
                  <a:srgbClr val="FFFF00"/>
                </a:solidFill>
              </a:rPr>
              <a:t>  г у к а </a:t>
            </a:r>
            <a:r>
              <a:rPr lang="ru-RU" sz="2800" b="1" dirty="0" err="1" smtClean="0">
                <a:solidFill>
                  <a:srgbClr val="FFFF00"/>
                </a:solidFill>
              </a:rPr>
              <a:t>п</a:t>
            </a:r>
            <a:r>
              <a:rPr lang="ru-RU" sz="2800" b="1" dirty="0" smtClean="0">
                <a:solidFill>
                  <a:srgbClr val="FFFF00"/>
                </a:solidFill>
              </a:rPr>
              <a:t> е </a:t>
            </a:r>
            <a:r>
              <a:rPr lang="ru-RU" sz="2800" b="1" dirty="0" err="1" smtClean="0">
                <a:solidFill>
                  <a:srgbClr val="FFFF00"/>
                </a:solidFill>
              </a:rPr>
              <a:t>р</a:t>
            </a:r>
            <a:r>
              <a:rPr lang="ru-RU" sz="2800" b="1" dirty="0" smtClean="0">
                <a:solidFill>
                  <a:srgbClr val="FFFF00"/>
                </a:solidFill>
              </a:rPr>
              <a:t> а </a:t>
            </a:r>
            <a:r>
              <a:rPr lang="ru-RU" sz="2800" b="1" dirty="0" err="1" smtClean="0">
                <a:solidFill>
                  <a:srgbClr val="FFFF00"/>
                </a:solidFill>
              </a:rPr>
              <a:t>й</a:t>
            </a:r>
            <a:r>
              <a:rPr lang="ru-RU" sz="2800" b="1" dirty="0" smtClean="0">
                <a:solidFill>
                  <a:srgbClr val="FFFF00"/>
                </a:solidFill>
              </a:rPr>
              <a:t> м а л </a:t>
            </a:r>
            <a:r>
              <a:rPr lang="ru-RU" sz="2800" b="1" dirty="0" err="1" smtClean="0">
                <a:solidFill>
                  <a:srgbClr val="FFFF00"/>
                </a:solidFill>
              </a:rPr>
              <a:t>ь</a:t>
            </a:r>
            <a:r>
              <a:rPr lang="ru-RU" sz="2800" b="1" dirty="0" smtClean="0">
                <a:solidFill>
                  <a:srgbClr val="FFFF00"/>
                </a:solidFill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</a:rPr>
              <a:t>н</a:t>
            </a:r>
            <a:r>
              <a:rPr lang="ru-RU" sz="2800" b="1" dirty="0" smtClean="0">
                <a:solidFill>
                  <a:srgbClr val="FFFF00"/>
                </a:solidFill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</a:rPr>
              <a:t>ы</a:t>
            </a:r>
            <a:r>
              <a:rPr lang="ru-RU" sz="2800" b="1" dirty="0" smtClean="0">
                <a:solidFill>
                  <a:srgbClr val="FFFF00"/>
                </a:solidFill>
              </a:rPr>
              <a:t> </a:t>
            </a:r>
            <a:r>
              <a:rPr lang="be-BY" sz="2800" b="1" dirty="0" smtClean="0">
                <a:solidFill>
                  <a:srgbClr val="FFFF00"/>
                </a:solidFill>
              </a:rPr>
              <a:t>х </a:t>
            </a:r>
            <a:r>
              <a:rPr lang="ru-RU" sz="2800" b="1" dirty="0" smtClean="0">
                <a:solidFill>
                  <a:srgbClr val="FFFF00"/>
                </a:solidFill>
              </a:rPr>
              <a:t> с л о </a:t>
            </a:r>
            <a:r>
              <a:rPr lang="be-BY" sz="2800" b="1" dirty="0" smtClean="0">
                <a:solidFill>
                  <a:srgbClr val="FFFF00"/>
                </a:solidFill>
              </a:rPr>
              <a:t>ў </a:t>
            </a:r>
            <a:r>
              <a:rPr lang="ru-RU" sz="2800" b="1" dirty="0" smtClean="0">
                <a:solidFill>
                  <a:srgbClr val="FFFF00"/>
                </a:solidFill>
              </a:rPr>
              <a:t/>
            </a:r>
            <a:br>
              <a:rPr lang="ru-RU" sz="2800" b="1" dirty="0" smtClean="0">
                <a:solidFill>
                  <a:srgbClr val="FFFF00"/>
                </a:solidFill>
              </a:rPr>
            </a:br>
            <a:endParaRPr lang="ru-RU" sz="2800" dirty="0">
              <a:solidFill>
                <a:srgbClr val="FFFF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1142984"/>
          <a:ext cx="8501121" cy="1463040"/>
        </p:xfrm>
        <a:graphic>
          <a:graphicData uri="http://schemas.openxmlformats.org/drawingml/2006/table">
            <a:tbl>
              <a:tblPr/>
              <a:tblGrid>
                <a:gridCol w="3202383"/>
                <a:gridCol w="2028177"/>
                <a:gridCol w="3270561"/>
              </a:tblGrid>
              <a:tr h="2206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Праз злучок</a:t>
                      </a:r>
                      <a:endParaRPr lang="ru-RU" sz="1600" b="1" i="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Разам</a:t>
                      </a:r>
                      <a:endParaRPr lang="ru-RU" sz="1600" b="1" i="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Асобна</a:t>
                      </a:r>
                      <a:endParaRPr lang="ru-RU" sz="1600" b="1" i="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</a:tr>
              <a:tr h="1168203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33350" algn="l"/>
                        </a:tabLst>
                      </a:pPr>
                      <a:r>
                        <a:rPr lang="be-BY" sz="16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складаныя выклічнікі </a:t>
                      </a: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33350" algn="l"/>
                        </a:tabLst>
                      </a:pPr>
                      <a:r>
                        <a:rPr lang="be-BY" sz="16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і  гукапераймальныя </a:t>
                      </a:r>
                      <a:r>
                        <a:rPr lang="be-BY" sz="16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словы: </a:t>
                      </a:r>
                      <a:endParaRPr lang="be-BY" sz="1600" b="1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33350" algn="l"/>
                        </a:tabLst>
                      </a:pPr>
                      <a:r>
                        <a:rPr lang="be-BY" sz="16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ха-ха-ха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го-го-го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endParaRPr lang="be-BY" sz="1600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33350" algn="l"/>
                        </a:tabLst>
                      </a:pPr>
                      <a:r>
                        <a:rPr lang="be-BY" sz="16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ку-ку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ку-ка-рэ-ку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57480" algn="l"/>
                        </a:tabLst>
                      </a:pPr>
                      <a:r>
                        <a:rPr lang="be-BY" sz="1600" b="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куку</a:t>
                      </a:r>
                      <a:r>
                        <a:rPr lang="be-BY" sz="1600" b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endParaRPr lang="be-BY" sz="1600" b="0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57480" algn="l"/>
                        </a:tabLst>
                      </a:pPr>
                      <a:r>
                        <a:rPr lang="be-BY" sz="1600" b="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кукарэку</a:t>
                      </a:r>
                      <a:r>
                        <a:rPr lang="be-BY" sz="1600" b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57480" algn="l"/>
                        </a:tabLst>
                      </a:pPr>
                      <a:r>
                        <a:rPr lang="be-BY" sz="16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могуць</a:t>
                      </a: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57480" algn="l"/>
                        </a:tabLst>
                      </a:pPr>
                      <a:r>
                        <a:rPr lang="be-BY" sz="16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6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пісацца </a:t>
                      </a:r>
                      <a:endParaRPr lang="be-BY" sz="1600" b="1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57480" algn="l"/>
                        </a:tabLst>
                      </a:pPr>
                      <a:r>
                        <a:rPr lang="be-BY" sz="16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разам</a:t>
                      </a:r>
                      <a:r>
                        <a:rPr lang="be-BY" sz="16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68275" algn="l"/>
                        </a:tabLst>
                      </a:pPr>
                      <a:r>
                        <a:rPr lang="be-BY" sz="16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састаўныя </a:t>
                      </a:r>
                      <a:endParaRPr lang="be-BY" sz="1600" b="1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68275" algn="l"/>
                        </a:tabLst>
                      </a:pPr>
                      <a:r>
                        <a:rPr lang="be-BY" sz="16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выклічнікі</a:t>
                      </a:r>
                      <a:r>
                        <a:rPr lang="be-BY" sz="16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: </a:t>
                      </a:r>
                      <a:endParaRPr lang="be-BY" sz="1600" b="1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68275" algn="l"/>
                        </a:tabLst>
                      </a:pPr>
                      <a:r>
                        <a:rPr lang="be-BY" sz="16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дзень 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добры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endParaRPr lang="be-BY" sz="1600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68275" algn="l"/>
                        </a:tabLst>
                      </a:pPr>
                      <a:r>
                        <a:rPr lang="be-BY" sz="16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Божа 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мой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6146" name="Picture 2" descr="D:\СВЕТЛАНА-ВСЕ ПЕЧАТНОЕ\ПРЕЗЕНТАЦИИ\Презентации МОИ 2016-2017\Фото Берёзка\берез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643182"/>
            <a:ext cx="8501122" cy="4000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 descr="D:\СВЕТЛАНА-ВСЕ ПЕЧАТНОЕ\ПРЕЗЕНТАЦИИ\Презентации МОИ 2016-2017\Фото Берёзка\bereza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8643998" cy="6357981"/>
          </a:xfrm>
          <a:prstGeom prst="rect">
            <a:avLst/>
          </a:prstGeom>
          <a:noFill/>
        </p:spPr>
      </p:pic>
      <p:sp>
        <p:nvSpPr>
          <p:cNvPr id="9218" name="WordArt 2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6400800" cy="19939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TopLeft">
                <a:rot lat="0" lon="20519999" rev="0"/>
              </a:camera>
              <a:lightRig rig="legacyHarsh3" dir="r"/>
            </a:scene3d>
            <a:sp3d extrusionH="430200" prstMaterial="legacyMatte">
              <a:extrusionClr>
                <a:srgbClr val="006600"/>
              </a:extrusionClr>
            </a:sp3d>
          </a:bodyPr>
          <a:lstStyle/>
          <a:p>
            <a:pPr algn="ctr" rtl="0"/>
            <a:r>
              <a:rPr lang="ru-RU" sz="7200" kern="10" spc="0" dirty="0" err="1" smtClean="0">
                <a:ln w="9525">
                  <a:round/>
                  <a:headEnd/>
                  <a:tailEnd/>
                </a:ln>
                <a:solidFill>
                  <a:srgbClr val="FFFF00"/>
                </a:solidFill>
                <a:effectLst/>
                <a:latin typeface="Arial Black"/>
              </a:rPr>
              <a:t>Дзякуй</a:t>
            </a:r>
            <a:r>
              <a:rPr lang="ru-RU" sz="7200" kern="10" spc="0" dirty="0" smtClean="0">
                <a:ln w="9525">
                  <a:round/>
                  <a:headEnd/>
                  <a:tailEnd/>
                </a:ln>
                <a:solidFill>
                  <a:srgbClr val="FFFF00"/>
                </a:solidFill>
                <a:effectLst/>
                <a:latin typeface="Arial Black"/>
              </a:rPr>
              <a:t> за </a:t>
            </a:r>
            <a:r>
              <a:rPr lang="ru-RU" sz="7200" kern="10" spc="0" dirty="0" err="1" smtClean="0">
                <a:ln w="9525">
                  <a:round/>
                  <a:headEnd/>
                  <a:tailEnd/>
                </a:ln>
                <a:solidFill>
                  <a:srgbClr val="FFFF00"/>
                </a:solidFill>
                <a:effectLst/>
                <a:latin typeface="Arial Black"/>
              </a:rPr>
              <a:t>ўвагу</a:t>
            </a:r>
            <a:endParaRPr lang="ru-RU" sz="7200" kern="10" spc="0" dirty="0">
              <a:ln w="9525">
                <a:round/>
                <a:headEnd/>
                <a:tailEnd/>
              </a:ln>
              <a:solidFill>
                <a:srgbClr val="FFFF00"/>
              </a:solidFill>
              <a:effectLst/>
              <a:latin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9547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714380"/>
          </a:xfrm>
        </p:spPr>
        <p:txBody>
          <a:bodyPr>
            <a:noAutofit/>
          </a:bodyPr>
          <a:lstStyle/>
          <a:p>
            <a:pPr algn="ctr"/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600" dirty="0" smtClean="0"/>
              <a:t/>
            </a:r>
            <a:br>
              <a:rPr lang="be-BY" sz="3600" dirty="0" smtClean="0"/>
            </a:br>
            <a:r>
              <a:rPr lang="be-BY" sz="3200" dirty="0" smtClean="0"/>
              <a:t/>
            </a:r>
            <a:br>
              <a:rPr lang="be-BY" sz="3200" dirty="0" smtClean="0"/>
            </a:br>
            <a:endParaRPr lang="ru-RU" sz="2000" dirty="0">
              <a:solidFill>
                <a:srgbClr val="FFC000"/>
              </a:solidFill>
            </a:endParaRPr>
          </a:p>
        </p:txBody>
      </p:sp>
      <p:pic>
        <p:nvPicPr>
          <p:cNvPr id="7170" name="Picture 2" descr="D:\СВЕТЛАНА-ВСЕ ПЕЧАТНОЕ\ПРЕЗЕНТАЦИИ\Презентации МОИ 2016-2017\Фото Берёзка\beryozy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8358246" cy="64294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188640"/>
            <a:ext cx="8678768" cy="6312194"/>
          </a:xfrm>
        </p:spPr>
        <p:txBody>
          <a:bodyPr>
            <a:noAutofit/>
          </a:bodyPr>
          <a:lstStyle/>
          <a:p>
            <a:r>
              <a:rPr lang="be-BY" sz="4800" b="1" dirty="0" smtClean="0">
                <a:solidFill>
                  <a:srgbClr val="00B050"/>
                </a:solidFill>
              </a:rPr>
              <a:t>  </a:t>
            </a:r>
            <a:br>
              <a:rPr lang="be-BY" sz="4800" b="1" dirty="0" smtClean="0">
                <a:solidFill>
                  <a:srgbClr val="00B050"/>
                </a:solidFill>
              </a:rPr>
            </a:br>
            <a:r>
              <a:rPr lang="be-BY" sz="4800" b="1" dirty="0" smtClean="0">
                <a:solidFill>
                  <a:srgbClr val="00B050"/>
                </a:solidFill>
              </a:rPr>
              <a:t>П    л   а   н </a:t>
            </a:r>
            <a:r>
              <a:rPr lang="be-BY" sz="2400" dirty="0" smtClean="0">
                <a:solidFill>
                  <a:srgbClr val="FFC000"/>
                </a:solidFill>
              </a:rPr>
              <a:t/>
            </a:r>
            <a:br>
              <a:rPr lang="be-BY" sz="2400" dirty="0" smtClean="0">
                <a:solidFill>
                  <a:srgbClr val="FFC000"/>
                </a:solidFill>
              </a:rPr>
            </a:br>
            <a:r>
              <a:rPr lang="be-BY" sz="3200" b="1" dirty="0" smtClean="0">
                <a:solidFill>
                  <a:schemeClr val="accent4">
                    <a:lumMod val="75000"/>
                  </a:schemeClr>
                </a:solidFill>
              </a:rPr>
              <a:t>1.   </a:t>
            </a:r>
            <a:r>
              <a:rPr lang="be-BY" sz="3600" b="1" dirty="0" smtClean="0">
                <a:solidFill>
                  <a:schemeClr val="accent4">
                    <a:lumMod val="75000"/>
                  </a:schemeClr>
                </a:solidFill>
              </a:rPr>
              <a:t>Прыназоўнік</a:t>
            </a:r>
            <a:r>
              <a:rPr lang="be-BY" sz="36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be-BY" sz="36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be-BY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ужыванне прыназоўнікаў </a:t>
            </a:r>
            <a:br>
              <a:rPr lang="be-BY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be-BY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 склонамі; </a:t>
            </a:r>
            <a:br>
              <a:rPr lang="be-BY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be-BY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б) правапіс прыназоўнікаў;</a:t>
            </a:r>
            <a:br>
              <a:rPr lang="be-BY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be-BY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в) некаторыя асаблівасці </a:t>
            </a:r>
            <a:br>
              <a:rPr lang="be-BY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be-BY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правапісу прыназоўнікаў;</a:t>
            </a:r>
            <a:br>
              <a:rPr lang="be-BY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be-BY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г) некаторыя асаблівасці </a:t>
            </a:r>
            <a:br>
              <a:rPr lang="be-BY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be-BY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ўжывання прыназоўнікаў.</a:t>
            </a:r>
            <a:br>
              <a:rPr lang="be-BY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be-BY" sz="32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be-BY" sz="32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be-BY" sz="32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e-BY" sz="36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Злучнік. </a:t>
            </a:r>
            <a:br>
              <a:rPr lang="be-BY" sz="36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be-BY" sz="36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3. Часціцы.</a:t>
            </a:r>
            <a:r>
              <a:rPr lang="be-BY" sz="36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be-BY" sz="36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be-BY" sz="36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4. Выклічнік </a:t>
            </a:r>
            <a:br>
              <a:rPr lang="be-BY" sz="36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be-BY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і гукапераймальныя словы.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D:\СВЕТЛАНА-ВСЕ ПЕЧАТНОЕ\ПРЕЗЕНТАЦИИ\Презентации МОИ 2016-2017\Фото Берёзка\5a7b6b6df9f51e079fd72feacelb--kartiny-panno-bereza-nad-rekoj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3" y="285728"/>
            <a:ext cx="4429157" cy="63579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902486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8595" y="74276"/>
          <a:ext cx="8429685" cy="640080"/>
        </p:xfrm>
        <a:graphic>
          <a:graphicData uri="http://schemas.openxmlformats.org/drawingml/2006/table">
            <a:tbl>
              <a:tblPr/>
              <a:tblGrid>
                <a:gridCol w="8429685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e-BY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 а) УЖЫВАННЕ ПРЫНАЗОЎНІКАЎ СА СКЛОНАМІ</a:t>
                      </a:r>
                      <a:endParaRPr kumimoji="0" lang="be-BY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dirty="0"/>
                    </a:p>
                  </a:txBody>
                  <a:tcPr marL="42362" marR="423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58" y="785794"/>
          <a:ext cx="8572560" cy="5715040"/>
        </p:xfrm>
        <a:graphic>
          <a:graphicData uri="http://schemas.openxmlformats.org/drawingml/2006/table">
            <a:tbl>
              <a:tblPr/>
              <a:tblGrid>
                <a:gridCol w="2586548"/>
                <a:gridCol w="2652077"/>
                <a:gridCol w="3333935"/>
              </a:tblGrid>
              <a:tr h="142876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 адным склонам</a:t>
                      </a:r>
                      <a:endParaRPr lang="ru-RU" sz="1400" dirty="0">
                        <a:solidFill>
                          <a:srgbClr val="FFC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52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з Р (родным) склонам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ад</a:t>
                      </a:r>
                      <a:r>
                        <a:rPr lang="be-BY" sz="1400" b="0" i="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да</a:t>
                      </a:r>
                      <a:r>
                        <a:rPr lang="be-BY" sz="1400" b="0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для</a:t>
                      </a:r>
                      <a:r>
                        <a:rPr lang="be-BY" sz="1400" b="0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дзеля</a:t>
                      </a:r>
                      <a:r>
                        <a:rPr lang="be-BY" sz="1400" b="0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без</a:t>
                      </a:r>
                      <a:r>
                        <a:rPr lang="be-BY" sz="1400" b="0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з-за, </a:t>
                      </a:r>
                      <a:r>
                        <a:rPr lang="be-BY" sz="1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з-пад</a:t>
                      </a:r>
                      <a:r>
                        <a:rPr lang="be-BY" sz="1400" b="0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каля</a:t>
                      </a:r>
                      <a:r>
                        <a:rPr lang="be-BY" sz="1400" b="0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сярод</a:t>
                      </a:r>
                      <a:r>
                        <a:rPr lang="be-BY" sz="1400" b="0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апрача</a:t>
                      </a:r>
                      <a:r>
                        <a:rPr lang="be-BY" sz="1400" b="0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акрамя</a:t>
                      </a:r>
                      <a:r>
                        <a:rPr lang="be-BY" sz="1400" b="0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замест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907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з В (вінавальным) склонам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пра</a:t>
                      </a:r>
                      <a:r>
                        <a:rPr lang="be-BY" sz="1400" b="0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праз</a:t>
                      </a:r>
                      <a:r>
                        <a:rPr lang="be-BY" sz="1400" b="0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скрозь</a:t>
                      </a:r>
                      <a:r>
                        <a:rPr lang="be-BY" sz="1400" b="0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цераз</a:t>
                      </a:r>
                      <a:r>
                        <a:rPr lang="be-BY" sz="1400" b="0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паўз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907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з  Д (давальным) склонам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r>
                        <a:rPr lang="be-BY" sz="1400" b="0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насуперак</a:t>
                      </a:r>
                      <a:r>
                        <a:rPr lang="be-BY" sz="1400" b="0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адпаведна </a:t>
                      </a:r>
                      <a:r>
                        <a:rPr lang="be-BY" sz="1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з</a:t>
                      </a:r>
                      <a:r>
                        <a:rPr lang="be-BY" sz="1400" b="0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дзякуючы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907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з  Т(творным) склонам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над</a:t>
                      </a:r>
                      <a:r>
                        <a:rPr lang="be-BY" sz="1400" b="0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перад</a:t>
                      </a:r>
                      <a:r>
                        <a:rPr lang="be-BY" sz="1400" b="0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па-за</a:t>
                      </a:r>
                      <a:r>
                        <a:rPr lang="be-BY" sz="1400" b="0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па-над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0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03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>
                          <a:latin typeface="Times New Roman"/>
                          <a:ea typeface="Times New Roman"/>
                          <a:cs typeface="Times New Roman"/>
                        </a:rPr>
                        <a:t>з  М (месным) склонам</a:t>
                      </a:r>
                      <a:endParaRPr lang="ru-RU" sz="14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з</a:t>
                      </a:r>
                      <a:r>
                        <a:rPr lang="be-BY" sz="1400" b="0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пры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274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 двума склонамі</a:t>
                      </a:r>
                      <a:endParaRPr lang="ru-RU" sz="1400" b="1" dirty="0">
                        <a:solidFill>
                          <a:srgbClr val="FFC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FFC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815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з В (вінавальным),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  М (месным) склонамі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аб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зямлю, 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на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стол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аб 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зямлі, 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на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стале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815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з В (вінавальным),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  Т(творным) склонамі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за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хату, 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пад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столь,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за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хатай, 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пад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столлю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815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з Р(родным),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  Т (творным) склонамі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між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(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паміж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) дрэў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між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(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паміж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) дрэвамі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67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 трыма склонамі</a:t>
                      </a:r>
                      <a:endParaRPr lang="ru-RU" sz="1400" b="1" dirty="0">
                        <a:solidFill>
                          <a:srgbClr val="FFC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FFC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723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з Р (родным),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  В ( вінавальным) і 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  Т (творным) склонамі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з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раніцы, 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са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школы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з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месяц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з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сястрой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723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з Р (родным),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  В (вінавальным) і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  М( месным) склонамі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сябра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нядзелю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сакавіку, 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ва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ўніверсітэце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91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з Д (давальным),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  В(вінавальным) і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  М(месным) склонамі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па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кілаграму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па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доктара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па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дарозе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074" name="Picture 2" descr="D:\СВЕТЛАНА-ВСЕ ПЕЧАТНОЕ\ПРЕЗЕНТАЦИИ\Презентации МОИ 2016-2017\Фото Берёзка\берёзовые-серёжки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1928802"/>
            <a:ext cx="3714776" cy="45720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3748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571504"/>
          </a:xfrm>
        </p:spPr>
        <p:txBody>
          <a:bodyPr>
            <a:normAutofit fontScale="90000"/>
          </a:bodyPr>
          <a:lstStyle/>
          <a:p>
            <a:pPr algn="ctr"/>
            <a:r>
              <a:rPr lang="be-BY" sz="2700" b="1" dirty="0" smtClean="0"/>
              <a:t/>
            </a:r>
            <a:br>
              <a:rPr lang="be-BY" sz="2700" b="1" dirty="0" smtClean="0"/>
            </a:br>
            <a:r>
              <a:rPr lang="be-BY" sz="2700" b="1" dirty="0" smtClean="0"/>
              <a:t/>
            </a:r>
            <a:br>
              <a:rPr lang="be-BY" sz="2700" b="1" dirty="0" smtClean="0"/>
            </a:br>
            <a:r>
              <a:rPr lang="be-BY" sz="2700" b="1" dirty="0" smtClean="0"/>
              <a:t/>
            </a:r>
            <a:br>
              <a:rPr lang="be-BY" sz="2700" b="1" dirty="0" smtClean="0"/>
            </a:br>
            <a:r>
              <a:rPr lang="be-BY" sz="2700" b="1" dirty="0" smtClean="0"/>
              <a:t/>
            </a:r>
            <a:br>
              <a:rPr lang="be-BY" sz="2700" b="1" dirty="0" smtClean="0"/>
            </a:br>
            <a:r>
              <a:rPr lang="be-BY" sz="2700" b="1" dirty="0" smtClean="0"/>
              <a:t/>
            </a:r>
            <a:br>
              <a:rPr lang="be-BY" sz="2700" b="1" dirty="0" smtClean="0"/>
            </a:br>
            <a:r>
              <a:rPr lang="be-BY" sz="2700" b="1" dirty="0" smtClean="0"/>
              <a:t/>
            </a:r>
            <a:br>
              <a:rPr lang="be-BY" sz="2700" b="1" dirty="0" smtClean="0"/>
            </a:br>
            <a:r>
              <a:rPr lang="be-BY" sz="2700" b="1" dirty="0" smtClean="0"/>
              <a:t/>
            </a:r>
            <a:br>
              <a:rPr lang="be-BY" sz="2700" b="1" dirty="0" smtClean="0"/>
            </a:br>
            <a:r>
              <a:rPr lang="be-BY" sz="2700" b="1" dirty="0" smtClean="0"/>
              <a:t/>
            </a:r>
            <a:br>
              <a:rPr lang="be-BY" sz="2700" b="1" dirty="0" smtClean="0"/>
            </a:br>
            <a:r>
              <a:rPr lang="be-BY" sz="2700" b="1" dirty="0" smtClean="0"/>
              <a:t/>
            </a:r>
            <a:br>
              <a:rPr lang="be-BY" sz="2700" b="1" dirty="0" smtClean="0"/>
            </a:br>
            <a:r>
              <a:rPr lang="be-BY" sz="2700" b="1" dirty="0" smtClean="0"/>
              <a:t/>
            </a:r>
            <a:br>
              <a:rPr lang="be-BY" sz="2700" b="1" dirty="0" smtClean="0"/>
            </a:br>
            <a:r>
              <a:rPr lang="be-BY" sz="2700" b="1" dirty="0" smtClean="0"/>
              <a:t/>
            </a:r>
            <a:br>
              <a:rPr lang="be-BY" sz="2700" b="1" dirty="0" smtClean="0"/>
            </a:br>
            <a:r>
              <a:rPr lang="be-BY" sz="2700" b="1" dirty="0" smtClean="0"/>
              <a:t/>
            </a:r>
            <a:br>
              <a:rPr lang="be-BY" sz="2700" b="1" dirty="0" smtClean="0"/>
            </a:br>
            <a:r>
              <a:rPr lang="be-BY" sz="2700" b="1" dirty="0" smtClean="0"/>
              <a:t/>
            </a:r>
            <a:br>
              <a:rPr lang="be-BY" sz="2700" b="1" dirty="0" smtClean="0"/>
            </a:br>
            <a:r>
              <a:rPr lang="be-BY" sz="2700" b="1" dirty="0" smtClean="0"/>
              <a:t/>
            </a:r>
            <a:br>
              <a:rPr lang="be-BY" sz="2700" b="1" dirty="0" smtClean="0"/>
            </a:br>
            <a:r>
              <a:rPr lang="be-BY" sz="2700" b="1" dirty="0" smtClean="0"/>
              <a:t/>
            </a:r>
            <a:br>
              <a:rPr lang="be-BY" sz="2700" b="1" dirty="0" smtClean="0"/>
            </a:br>
            <a:r>
              <a:rPr lang="be-BY" sz="2700" b="1" dirty="0" smtClean="0"/>
              <a:t/>
            </a:r>
            <a:br>
              <a:rPr lang="be-BY" sz="2700" b="1" dirty="0" smtClean="0"/>
            </a:br>
            <a:r>
              <a:rPr lang="be-BY" sz="2700" b="1" dirty="0" smtClean="0"/>
              <a:t/>
            </a:r>
            <a:br>
              <a:rPr lang="be-BY" sz="2700" b="1" dirty="0" smtClean="0"/>
            </a:br>
            <a:r>
              <a:rPr lang="be-BY" sz="2700" b="1" dirty="0" smtClean="0"/>
              <a:t/>
            </a:r>
            <a:br>
              <a:rPr lang="be-BY" sz="2700" b="1" dirty="0" smtClean="0"/>
            </a:br>
            <a:r>
              <a:rPr lang="be-BY" sz="2700" b="1" dirty="0" smtClean="0"/>
              <a:t/>
            </a:r>
            <a:br>
              <a:rPr lang="be-BY" sz="2700" b="1" dirty="0" smtClean="0"/>
            </a:br>
            <a:r>
              <a:rPr lang="be-BY" sz="2700" b="1" dirty="0" smtClean="0"/>
              <a:t/>
            </a:r>
            <a:br>
              <a:rPr lang="be-BY" sz="2700" b="1" dirty="0" smtClean="0"/>
            </a:br>
            <a:r>
              <a:rPr lang="be-BY" sz="2700" b="1" dirty="0" smtClean="0"/>
              <a:t/>
            </a:r>
            <a:br>
              <a:rPr lang="be-BY" sz="2700" b="1" dirty="0" smtClean="0"/>
            </a:br>
            <a:r>
              <a:rPr lang="be-BY" sz="2700" b="1" dirty="0" smtClean="0"/>
              <a:t/>
            </a:r>
            <a:br>
              <a:rPr lang="be-BY" sz="2700" b="1" dirty="0" smtClean="0"/>
            </a:br>
            <a:r>
              <a:rPr lang="be-BY" sz="2700" b="1" dirty="0" smtClean="0"/>
              <a:t/>
            </a:r>
            <a:br>
              <a:rPr lang="be-BY" sz="2700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1 б) </a:t>
            </a:r>
            <a:r>
              <a:rPr lang="be-BY" sz="44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Правапіс прыназоўнікаў </a:t>
            </a:r>
            <a:endParaRPr lang="ru-RU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71472" y="642919"/>
          <a:ext cx="8072494" cy="3846417"/>
        </p:xfrm>
        <a:graphic>
          <a:graphicData uri="http://schemas.openxmlformats.org/drawingml/2006/table">
            <a:tbl>
              <a:tblPr/>
              <a:tblGrid>
                <a:gridCol w="2535165"/>
                <a:gridCol w="3653748"/>
                <a:gridCol w="1883581"/>
              </a:tblGrid>
              <a:tr h="2802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Разам</a:t>
                      </a:r>
                      <a:endParaRPr lang="ru-RU" sz="1800" b="1" i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Асобна</a:t>
                      </a:r>
                      <a:endParaRPr lang="ru-RU" sz="1800" b="1" i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Праз </a:t>
                      </a:r>
                      <a:r>
                        <a:rPr lang="be-BY" sz="1800" b="1" i="1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злучок</a:t>
                      </a:r>
                      <a:endParaRPr lang="ru-RU" sz="1800" b="1" i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3081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76200" algn="l"/>
                        </a:tabLst>
                      </a:pPr>
                      <a:r>
                        <a:rPr lang="be-BY" sz="1800" b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прыназоўнікі, утвораныя шляхам зліцця прыназоўніка </a:t>
                      </a:r>
                      <a:endParaRPr lang="be-BY" sz="1800" b="0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76200" algn="l"/>
                        </a:tabLst>
                      </a:pPr>
                      <a:r>
                        <a:rPr lang="be-BY" sz="1800" b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з </a:t>
                      </a:r>
                      <a:r>
                        <a:rPr lang="be-BY" sz="1800" b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назоўнікам </a:t>
                      </a:r>
                      <a:endParaRPr lang="be-BY" sz="1800" b="0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76200" algn="l"/>
                        </a:tabLst>
                      </a:pPr>
                      <a:r>
                        <a:rPr lang="be-BY" sz="1800" b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1800" b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могуць ужывацца </a:t>
                      </a:r>
                      <a:endParaRPr lang="be-BY" sz="1800" b="0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76200" algn="l"/>
                        </a:tabLst>
                      </a:pPr>
                      <a:r>
                        <a:rPr lang="be-BY" sz="1800" b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і </a:t>
                      </a:r>
                      <a:r>
                        <a:rPr lang="be-BY" sz="1800" b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як прыслоўі): </a:t>
                      </a:r>
                      <a:endParaRPr lang="be-BY" sz="1800" b="0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76200" algn="l"/>
                        </a:tabLst>
                      </a:pPr>
                      <a:r>
                        <a:rPr lang="be-BY" sz="1800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абапал</a:t>
                      </a:r>
                      <a:r>
                        <a:rPr lang="be-BY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8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замест</a:t>
                      </a:r>
                      <a:r>
                        <a:rPr lang="be-BY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збоку</a:t>
                      </a:r>
                      <a:r>
                        <a:rPr lang="be-BY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8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звыш</a:t>
                      </a:r>
                      <a:r>
                        <a:rPr lang="be-BY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8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накшталт</a:t>
                      </a:r>
                      <a:r>
                        <a:rPr lang="be-BY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8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пасярод</a:t>
                      </a:r>
                      <a:r>
                        <a:rPr lang="be-BY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8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сзаду</a:t>
                      </a:r>
                      <a:r>
                        <a:rPr lang="be-BY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8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скраю</a:t>
                      </a:r>
                      <a:r>
                        <a:rPr lang="be-BY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8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спераду</a:t>
                      </a:r>
                      <a:r>
                        <a:rPr lang="be-BY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8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уздоўж</a:t>
                      </a:r>
                      <a:r>
                        <a:rPr lang="be-BY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8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упоперак</a:t>
                      </a:r>
                      <a:r>
                        <a:rPr lang="be-BY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8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услед 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30175" algn="l"/>
                        </a:tabLst>
                      </a:pP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састаўныя прыназоўнікі, утвораныя ад прыназоўніка з прыназоўнікам або дзеясловаў з прыназоўнікамі: 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30175" algn="l"/>
                        </a:tabLst>
                      </a:pPr>
                      <a:r>
                        <a:rPr lang="be-BY" sz="18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*</a:t>
                      </a:r>
                      <a:r>
                        <a:rPr lang="be-BY" sz="1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у 2 словы: </a:t>
                      </a:r>
                      <a:endParaRPr lang="be-BY" sz="18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30175" algn="l"/>
                        </a:tabLst>
                      </a:pPr>
                      <a:r>
                        <a:rPr lang="be-BY" sz="1800" i="1" dirty="0" smtClean="0">
                          <a:latin typeface="Times New Roman"/>
                          <a:ea typeface="Times New Roman"/>
                        </a:rPr>
                        <a:t>з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выпадку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з мэтай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,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за выключэннем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на працягу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нягледзячы на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 па меры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у ролі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,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у час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у імя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у гонар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у выніку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, 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у адрозненне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у параўнанні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;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30175" algn="l"/>
                        </a:tabLst>
                      </a:pPr>
                      <a:r>
                        <a:rPr lang="be-BY" sz="18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*</a:t>
                      </a:r>
                      <a:r>
                        <a:rPr lang="be-BY" sz="1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у 3 словы: </a:t>
                      </a:r>
                      <a:endParaRPr lang="be-BY" sz="18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30175" algn="l"/>
                        </a:tabLst>
                      </a:pPr>
                      <a:r>
                        <a:rPr lang="be-BY" sz="1800" i="1" dirty="0" smtClean="0">
                          <a:latin typeface="Times New Roman"/>
                          <a:ea typeface="Times New Roman"/>
                        </a:rPr>
                        <a:t>у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напрамку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да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800" i="1" dirty="0" smtClean="0">
                          <a:latin typeface="Times New Roman"/>
                          <a:ea typeface="Times New Roman"/>
                        </a:rPr>
                        <a:t>у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параўнанні з</a:t>
                      </a:r>
                      <a:r>
                        <a:rPr lang="be-BY" sz="1800" dirty="0" smtClean="0">
                          <a:latin typeface="Times New Roman"/>
                          <a:ea typeface="Times New Roman"/>
                        </a:rPr>
                        <a:t>,</a:t>
                      </a: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30175" algn="l"/>
                        </a:tabLst>
                      </a:pPr>
                      <a:r>
                        <a:rPr lang="be-BY" sz="1800" i="1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у адпаведнасці з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800" i="1" dirty="0" smtClean="0">
                          <a:latin typeface="Times New Roman"/>
                          <a:ea typeface="Times New Roman"/>
                        </a:rPr>
                        <a:t>у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адносінах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да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76200" algn="l"/>
                        </a:tabLst>
                      </a:pPr>
                      <a:r>
                        <a:rPr lang="be-BY" sz="18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складаныя</a:t>
                      </a:r>
                      <a:r>
                        <a:rPr lang="be-BY" sz="1800" baseline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76200" algn="l"/>
                        </a:tabLst>
                      </a:pPr>
                      <a:r>
                        <a:rPr lang="be-BY" sz="1800" baseline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п</a:t>
                      </a:r>
                      <a:r>
                        <a:rPr lang="be-BY" sz="18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рыназоўнікі: 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800" b="0" i="1" dirty="0">
                          <a:latin typeface="Times New Roman"/>
                          <a:ea typeface="Times New Roman"/>
                        </a:rPr>
                        <a:t>з-за</a:t>
                      </a:r>
                      <a:r>
                        <a:rPr lang="be-BY" sz="1800" b="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b="0" i="1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800" b="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0" i="1" dirty="0">
                          <a:latin typeface="Times New Roman"/>
                          <a:ea typeface="Times New Roman"/>
                        </a:rPr>
                        <a:t> па-за</a:t>
                      </a:r>
                      <a:r>
                        <a:rPr lang="be-BY" sz="1800" b="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b="0" i="1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800" b="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0" i="1" dirty="0">
                          <a:latin typeface="Times New Roman"/>
                          <a:ea typeface="Times New Roman"/>
                        </a:rPr>
                        <a:t>з-пад</a:t>
                      </a:r>
                      <a:r>
                        <a:rPr lang="be-BY" sz="1800" b="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b="0" i="1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800" b="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0" i="1" dirty="0">
                          <a:latin typeface="Times New Roman"/>
                          <a:ea typeface="Times New Roman"/>
                        </a:rPr>
                        <a:t>з-над</a:t>
                      </a:r>
                      <a:r>
                        <a:rPr lang="be-BY" sz="1800" b="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b="0" i="1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800" b="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0" i="1" dirty="0">
                          <a:latin typeface="Times New Roman"/>
                          <a:ea typeface="Times New Roman"/>
                        </a:rPr>
                        <a:t>па-над</a:t>
                      </a:r>
                      <a:r>
                        <a:rPr lang="be-BY" sz="1800" b="0" dirty="0">
                          <a:latin typeface="Times New Roman"/>
                          <a:ea typeface="Times New Roman"/>
                        </a:rPr>
                        <a:t>, </a:t>
                      </a:r>
                      <a:endParaRPr lang="ru-RU" sz="1800" b="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0" i="1" dirty="0">
                          <a:latin typeface="Times New Roman"/>
                          <a:ea typeface="Times New Roman"/>
                        </a:rPr>
                        <a:t>з-па-над</a:t>
                      </a:r>
                      <a:r>
                        <a:rPr lang="be-BY" sz="1800" b="0" dirty="0">
                          <a:latin typeface="Times New Roman"/>
                          <a:ea typeface="Times New Roman"/>
                        </a:rPr>
                        <a:t>,</a:t>
                      </a:r>
                      <a:endParaRPr lang="ru-RU" sz="1800" b="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0" i="1" dirty="0">
                          <a:latin typeface="Times New Roman"/>
                          <a:ea typeface="Times New Roman"/>
                        </a:rPr>
                        <a:t>з-па-над</a:t>
                      </a:r>
                      <a:endParaRPr lang="ru-RU" sz="1800" b="0" dirty="0">
                        <a:latin typeface="Times New Roman"/>
                        <a:ea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098" name="Picture 2" descr="D:\СВЕТЛАНА-ВСЕ ПЕЧАТНОЕ\ПРЕЗЕНТАЦИИ\Презентации МОИ 2016-2017\Фото Берёзка\береза 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4500570"/>
            <a:ext cx="4429156" cy="21431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639223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be-BY" sz="2800" b="1" dirty="0" smtClean="0">
                <a:solidFill>
                  <a:srgbClr val="FFC000"/>
                </a:solidFill>
              </a:rPr>
              <a:t>1 в) Некаторыя  асаблівасці </a:t>
            </a:r>
            <a:br>
              <a:rPr lang="be-BY" sz="2800" b="1" dirty="0" smtClean="0">
                <a:solidFill>
                  <a:srgbClr val="FFC000"/>
                </a:solidFill>
              </a:rPr>
            </a:br>
            <a:r>
              <a:rPr lang="be-BY" sz="2800" b="1" dirty="0" smtClean="0">
                <a:solidFill>
                  <a:srgbClr val="FFC000"/>
                </a:solidFill>
              </a:rPr>
              <a:t>ПРАВАПІСУ  ПРЫНАЗОЎНІКАЎ </a:t>
            </a:r>
            <a:r>
              <a:rPr lang="ru-RU" sz="2000" dirty="0" smtClean="0">
                <a:solidFill>
                  <a:srgbClr val="FFC000"/>
                </a:solidFill>
              </a:rPr>
              <a:t/>
            </a:r>
            <a:br>
              <a:rPr lang="ru-RU" sz="2000" dirty="0" smtClean="0">
                <a:solidFill>
                  <a:srgbClr val="FFC000"/>
                </a:solidFill>
              </a:rPr>
            </a:br>
            <a:endParaRPr lang="ru-RU" sz="2000" dirty="0">
              <a:solidFill>
                <a:srgbClr val="FFC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53016"/>
          </a:xfrm>
        </p:spPr>
        <p:txBody>
          <a:bodyPr>
            <a:normAutofit fontScale="92500"/>
          </a:bodyPr>
          <a:lstStyle/>
          <a:p>
            <a:r>
              <a:rPr lang="be-BY" dirty="0" smtClean="0"/>
              <a:t>1) </a:t>
            </a:r>
            <a:r>
              <a:rPr lang="be-BY" b="1" dirty="0" smtClean="0"/>
              <a:t>у</a:t>
            </a:r>
            <a:r>
              <a:rPr lang="be-BY" dirty="0" smtClean="0"/>
              <a:t> + ў...  = </a:t>
            </a:r>
            <a:r>
              <a:rPr lang="be-BY" b="1" i="1" dirty="0" smtClean="0">
                <a:solidFill>
                  <a:schemeClr val="accent2">
                    <a:lumMod val="75000"/>
                  </a:schemeClr>
                </a:solidFill>
              </a:rPr>
              <a:t>ва</a:t>
            </a:r>
            <a:r>
              <a:rPr lang="be-BY" b="1" dirty="0" smtClean="0">
                <a:solidFill>
                  <a:schemeClr val="accent2">
                    <a:lumMod val="75000"/>
                  </a:schemeClr>
                </a:solidFill>
              </a:rPr>
              <a:t> ў</a:t>
            </a:r>
            <a:r>
              <a:rPr lang="be-BY" dirty="0" smtClean="0"/>
              <a:t>...:  </a:t>
            </a:r>
            <a:r>
              <a:rPr lang="be-BY" i="1" dirty="0" smtClean="0"/>
              <a:t>ва ўніверсіцэце, ва ўніверсаме</a:t>
            </a:r>
            <a:r>
              <a:rPr lang="be-BY" dirty="0" smtClean="0"/>
              <a:t>,</a:t>
            </a:r>
            <a:r>
              <a:rPr lang="be-BY" i="1" dirty="0" smtClean="0"/>
              <a:t> ва ўсіх</a:t>
            </a:r>
            <a:endParaRPr lang="ru-RU" dirty="0" smtClean="0"/>
          </a:p>
          <a:p>
            <a:endParaRPr lang="be-BY" dirty="0" smtClean="0"/>
          </a:p>
          <a:p>
            <a:r>
              <a:rPr lang="be-BY" dirty="0" smtClean="0"/>
              <a:t>2)        …</a:t>
            </a:r>
            <a:r>
              <a:rPr lang="be-BY" b="1" dirty="0" smtClean="0">
                <a:solidFill>
                  <a:srgbClr val="92D050"/>
                </a:solidFill>
              </a:rPr>
              <a:t>з</a:t>
            </a:r>
            <a:r>
              <a:rPr lang="be-BY" dirty="0" smtClean="0"/>
              <a:t> + зычны...                          </a:t>
            </a:r>
            <a:r>
              <a:rPr lang="be-BY" i="1" dirty="0" smtClean="0"/>
              <a:t>са збана</a:t>
            </a:r>
            <a:endParaRPr lang="ru-RU" dirty="0" smtClean="0"/>
          </a:p>
          <a:p>
            <a:r>
              <a:rPr lang="be-BY" dirty="0" smtClean="0"/>
              <a:t>      </a:t>
            </a:r>
            <a:r>
              <a:rPr lang="be-BY" b="1" dirty="0" smtClean="0">
                <a:solidFill>
                  <a:srgbClr val="00B0F0"/>
                </a:solidFill>
              </a:rPr>
              <a:t>з</a:t>
            </a:r>
            <a:r>
              <a:rPr lang="be-BY" b="1" dirty="0" smtClean="0"/>
              <a:t> </a:t>
            </a:r>
            <a:r>
              <a:rPr lang="be-BY" dirty="0" smtClean="0"/>
              <a:t>+ …</a:t>
            </a:r>
            <a:r>
              <a:rPr lang="be-BY" b="1" dirty="0" smtClean="0">
                <a:solidFill>
                  <a:schemeClr val="accent2">
                    <a:lumMod val="75000"/>
                  </a:schemeClr>
                </a:solidFill>
              </a:rPr>
              <a:t>с</a:t>
            </a:r>
            <a:r>
              <a:rPr lang="be-BY" dirty="0" smtClean="0"/>
              <a:t> + зычны…      =   </a:t>
            </a:r>
            <a:r>
              <a:rPr lang="be-BY" b="1" i="1" dirty="0" smtClean="0">
                <a:solidFill>
                  <a:srgbClr val="C00000"/>
                </a:solidFill>
              </a:rPr>
              <a:t>са</a:t>
            </a:r>
            <a:r>
              <a:rPr lang="be-BY" dirty="0" smtClean="0">
                <a:solidFill>
                  <a:srgbClr val="C00000"/>
                </a:solidFill>
              </a:rPr>
              <a:t> </a:t>
            </a:r>
            <a:r>
              <a:rPr lang="be-BY" dirty="0" smtClean="0"/>
              <a:t>         </a:t>
            </a:r>
            <a:r>
              <a:rPr lang="be-BY" i="1" dirty="0" smtClean="0"/>
              <a:t>са стога</a:t>
            </a:r>
            <a:endParaRPr lang="ru-RU" dirty="0" smtClean="0"/>
          </a:p>
          <a:p>
            <a:r>
              <a:rPr lang="be-BY" dirty="0" smtClean="0"/>
              <a:t>            …</a:t>
            </a:r>
            <a:r>
              <a:rPr lang="be-BY" b="1" dirty="0" smtClean="0">
                <a:solidFill>
                  <a:schemeClr val="accent4">
                    <a:lumMod val="75000"/>
                  </a:schemeClr>
                </a:solidFill>
              </a:rPr>
              <a:t>ж</a:t>
            </a:r>
            <a:r>
              <a:rPr lang="be-BY" dirty="0" smtClean="0"/>
              <a:t> + зычны...                        </a:t>
            </a:r>
            <a:r>
              <a:rPr lang="be-BY" i="1" dirty="0" smtClean="0"/>
              <a:t>са жменю</a:t>
            </a:r>
            <a:endParaRPr lang="ru-RU" dirty="0" smtClean="0"/>
          </a:p>
          <a:p>
            <a:r>
              <a:rPr lang="be-BY" dirty="0" smtClean="0"/>
              <a:t>            …</a:t>
            </a:r>
            <a:r>
              <a:rPr lang="be-BY" b="1" dirty="0" smtClean="0">
                <a:solidFill>
                  <a:srgbClr val="7030A0"/>
                </a:solidFill>
              </a:rPr>
              <a:t>ш</a:t>
            </a:r>
            <a:r>
              <a:rPr lang="be-BY" dirty="0" smtClean="0"/>
              <a:t> + зычны...                        </a:t>
            </a:r>
            <a:r>
              <a:rPr lang="be-BY" i="1" dirty="0" smtClean="0"/>
              <a:t>са школы</a:t>
            </a:r>
            <a:endParaRPr lang="ru-RU" dirty="0" smtClean="0"/>
          </a:p>
          <a:p>
            <a:endParaRPr lang="be-BY" dirty="0" smtClean="0"/>
          </a:p>
          <a:p>
            <a:r>
              <a:rPr lang="be-BY" dirty="0" smtClean="0"/>
              <a:t>3) аб                                              </a:t>
            </a:r>
            <a:r>
              <a:rPr lang="be-BY" b="1" dirty="0" smtClean="0">
                <a:solidFill>
                  <a:srgbClr val="00B050"/>
                </a:solidFill>
              </a:rPr>
              <a:t>аба</a:t>
            </a:r>
            <a:r>
              <a:rPr lang="be-BY" dirty="0" smtClean="0"/>
              <a:t>:  </a:t>
            </a:r>
            <a:r>
              <a:rPr lang="be-BY" i="1" dirty="0" smtClean="0"/>
              <a:t>аба мне</a:t>
            </a:r>
            <a:endParaRPr lang="ru-RU" dirty="0" smtClean="0"/>
          </a:p>
          <a:p>
            <a:r>
              <a:rPr lang="be-BY" dirty="0" smtClean="0"/>
              <a:t>    перад        + </a:t>
            </a:r>
            <a:r>
              <a:rPr lang="be-BY" b="1" i="1" dirty="0" smtClean="0">
                <a:solidFill>
                  <a:schemeClr val="accent2">
                    <a:lumMod val="50000"/>
                  </a:schemeClr>
                </a:solidFill>
              </a:rPr>
              <a:t>мне</a:t>
            </a:r>
            <a:r>
              <a:rPr lang="be-BY" dirty="0" smtClean="0"/>
              <a:t>     =              </a:t>
            </a:r>
            <a:r>
              <a:rPr lang="be-BY" b="1" dirty="0" smtClean="0">
                <a:solidFill>
                  <a:srgbClr val="0070C0"/>
                </a:solidFill>
              </a:rPr>
              <a:t>перада</a:t>
            </a:r>
            <a:r>
              <a:rPr lang="be-BY" dirty="0" smtClean="0"/>
              <a:t>: </a:t>
            </a:r>
            <a:r>
              <a:rPr lang="be-BY" i="1" dirty="0" smtClean="0"/>
              <a:t>перад мной</a:t>
            </a:r>
            <a:endParaRPr lang="ru-RU" dirty="0" smtClean="0"/>
          </a:p>
          <a:p>
            <a:r>
              <a:rPr lang="be-BY" dirty="0" smtClean="0"/>
              <a:t>    над                                            </a:t>
            </a:r>
            <a:r>
              <a:rPr lang="be-BY" b="1" dirty="0" smtClean="0">
                <a:solidFill>
                  <a:schemeClr val="accent4">
                    <a:lumMod val="75000"/>
                  </a:schemeClr>
                </a:solidFill>
              </a:rPr>
              <a:t>нада</a:t>
            </a:r>
            <a:r>
              <a:rPr lang="be-BY" dirty="0" smtClean="0"/>
              <a:t>: </a:t>
            </a:r>
            <a:r>
              <a:rPr lang="be-BY" i="1" dirty="0" smtClean="0"/>
              <a:t>нада мной</a:t>
            </a:r>
            <a:endParaRPr lang="ru-RU" dirty="0" smtClean="0"/>
          </a:p>
          <a:p>
            <a:r>
              <a:rPr lang="be-BY" dirty="0" smtClean="0"/>
              <a:t>    пад                                            </a:t>
            </a:r>
            <a:r>
              <a:rPr lang="be-BY" b="1" dirty="0" smtClean="0">
                <a:solidFill>
                  <a:schemeClr val="accent2">
                    <a:lumMod val="75000"/>
                  </a:schemeClr>
                </a:solidFill>
              </a:rPr>
              <a:t>пада</a:t>
            </a:r>
            <a:r>
              <a:rPr lang="be-BY" dirty="0" smtClean="0"/>
              <a:t>: </a:t>
            </a:r>
            <a:r>
              <a:rPr lang="be-BY" i="1" dirty="0" smtClean="0"/>
              <a:t>пада мной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17473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be-BY" sz="3600" b="1" dirty="0" smtClean="0">
                <a:solidFill>
                  <a:srgbClr val="FFFF00"/>
                </a:solidFill>
              </a:rPr>
              <a:t>1 г) </a:t>
            </a:r>
            <a:r>
              <a:rPr lang="be-BY" sz="2400" b="1" dirty="0" smtClean="0">
                <a:solidFill>
                  <a:srgbClr val="FFFF00"/>
                </a:solidFill>
              </a:rPr>
              <a:t>НЕКАТОРЫЯ АСАБЛІВАСЦІ ЎЖЫВАННЯ ПРЫНАЗОЎНІКАЎ </a:t>
            </a:r>
            <a:r>
              <a:rPr lang="ru-RU" sz="2400" dirty="0" smtClean="0">
                <a:solidFill>
                  <a:srgbClr val="FFFF00"/>
                </a:solidFill>
              </a:rPr>
              <a:t/>
            </a:r>
            <a:br>
              <a:rPr lang="ru-RU" sz="2400" dirty="0" smtClean="0">
                <a:solidFill>
                  <a:srgbClr val="FFFF00"/>
                </a:solidFill>
              </a:rPr>
            </a:br>
            <a:endParaRPr lang="ru-RU" sz="2400" dirty="0">
              <a:solidFill>
                <a:srgbClr val="FFFF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85721" y="1071546"/>
          <a:ext cx="4071966" cy="5286412"/>
        </p:xfrm>
        <a:graphic>
          <a:graphicData uri="http://schemas.openxmlformats.org/drawingml/2006/table">
            <a:tbl>
              <a:tblPr/>
              <a:tblGrid>
                <a:gridCol w="1152442"/>
                <a:gridCol w="1382932"/>
                <a:gridCol w="1536592"/>
              </a:tblGrid>
              <a:tr h="7575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Дзеясловы</a:t>
                      </a:r>
                      <a:endParaRPr lang="ru-RU" sz="1400" b="1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Пытанні/ прыназоўнікі</a:t>
                      </a:r>
                      <a:r>
                        <a:rPr lang="be-BY" sz="1400" b="1" i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i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склон</a:t>
                      </a:r>
                      <a:endParaRPr lang="ru-RU" sz="1400" b="1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Прыклады </a:t>
                      </a:r>
                      <a:endParaRPr lang="ru-RU" sz="1400" b="1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016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смяяцца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жартаваць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кпіць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здзеквацца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дзівіцца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цешыцца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 каго?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 чаго?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 (са)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+ 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Р.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скл.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назоўніка/ займенніка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 вучняў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са школьніка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 сястры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 сяброў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са старых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 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дзіцяці 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01008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гаварыць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думаць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ведаць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клапаціцца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пра каго?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пра што?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пра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+ 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В.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скл.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пра здарэнне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пра сына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пра ўчынак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пра маці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50504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(а)жаніцца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ажаніць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 кім?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+ 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Т.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скл.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 Кацярынай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 дзяўчынай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147355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сумаваць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тужыць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плакаць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бедаваць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па чым?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па кім?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па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+ 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М.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скл.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па хлопцу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па радзіме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па родных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па </a:t>
                      </a:r>
                      <a:r>
                        <a:rPr lang="be-BY" sz="1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бацьку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8193" name="Picture 1" descr="D:\СВЕТЛАНА-ВСЕ ПЕЧАТНОЕ\ПРЕЗЕНТАЦИИ\Презентации МОИ 2016-2017\Фото Берёзка\1-bereza-fom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1071546"/>
            <a:ext cx="4500594" cy="52864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52128"/>
          </a:xfrm>
        </p:spPr>
        <p:txBody>
          <a:bodyPr>
            <a:normAutofit/>
          </a:bodyPr>
          <a:lstStyle/>
          <a:p>
            <a:pPr algn="ctr"/>
            <a:r>
              <a:rPr lang="be-BY" sz="2800" b="1" dirty="0" smtClean="0">
                <a:solidFill>
                  <a:srgbClr val="FFFF00"/>
                </a:solidFill>
              </a:rPr>
              <a:t>1 г) НЕКАТОРЫЯ АСАБЛІВАСЦІ ЎЖЫВАННЯ ПРЫНАЗОЎНІКАЎ (працяг)</a:t>
            </a:r>
            <a:endParaRPr lang="ru-RU" sz="28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1357298"/>
          <a:ext cx="4643469" cy="4817396"/>
        </p:xfrm>
        <a:graphic>
          <a:graphicData uri="http://schemas.openxmlformats.org/drawingml/2006/table">
            <a:tbl>
              <a:tblPr/>
              <a:tblGrid>
                <a:gridCol w="1000132"/>
                <a:gridCol w="1285883"/>
                <a:gridCol w="2357454"/>
              </a:tblGrid>
              <a:tr h="7143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Дзеясловы</a:t>
                      </a:r>
                      <a:endParaRPr lang="ru-RU" sz="1400" b="1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Пытанні/ прыназоўнікі</a:t>
                      </a:r>
                      <a:r>
                        <a:rPr lang="be-BY" sz="1400" b="1" i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i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склон</a:t>
                      </a:r>
                      <a:endParaRPr lang="ru-RU" sz="1400" b="1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Прыклады </a:t>
                      </a:r>
                      <a:endParaRPr lang="ru-RU" sz="1400" b="1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917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сумаваць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тужыць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плакаць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бедаваць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 чым?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 кім?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+ 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М.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скл.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 хлопцу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 радзіме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 родных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 </a:t>
                      </a:r>
                      <a:r>
                        <a:rPr lang="be-BY" sz="14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бацьку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69952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пайсці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паслаць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схадзіць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па што</a:t>
                      </a:r>
                      <a:r>
                        <a:rPr lang="be-BY" sz="1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?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па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каго?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па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+ 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В.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скл.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па хлеб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па </a:t>
                      </a:r>
                      <a:r>
                        <a:rPr lang="be-BY" sz="1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доктара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94373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пайсці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 што?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+ 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В.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скл.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 ягады </a:t>
                      </a:r>
                      <a:r>
                        <a:rPr lang="be-BY" sz="14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4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 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суніцы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4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 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чарніцы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4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 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маліны</a:t>
                      </a:r>
                      <a:r>
                        <a:rPr lang="be-BY" sz="14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 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 брусніцы</a:t>
                      </a:r>
                      <a:r>
                        <a:rPr lang="be-BY" sz="1400" i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endParaRPr lang="be-BY" sz="1400" i="0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 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журавіны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);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 грыбы (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 баравікі</a:t>
                      </a:r>
                      <a:r>
                        <a:rPr lang="be-BY" sz="1400" i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 апенькі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);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 рыбу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89157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хварэць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на што?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на 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+ 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В.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склон 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на грып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endParaRPr lang="be-BY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запаленне лёгкіх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2289" name="Picture 1" descr="D:\СВЕТЛАНА-ВСЕ ПЕЧАТНОЕ\ПРЕЗЕНТАЦИИ\Презентации МОИ 2016-2017\Фото Берёзка\origin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1428736"/>
            <a:ext cx="4000528" cy="47863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14077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be-BY" sz="2800" b="1" dirty="0" smtClean="0">
                <a:solidFill>
                  <a:srgbClr val="FFFF00"/>
                </a:solidFill>
              </a:rPr>
              <a:t>1 г) НЕКАТОРЫЯ АСАБЛІВАСЦІ ЎЖЫВАННЯ ПРЫНАЗОЎНІКАЎ (працяг)</a:t>
            </a:r>
            <a:endParaRPr lang="ru-RU" sz="28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000496" y="1357298"/>
          <a:ext cx="4857784" cy="5230531"/>
        </p:xfrm>
        <a:graphic>
          <a:graphicData uri="http://schemas.openxmlformats.org/drawingml/2006/table">
            <a:tbl>
              <a:tblPr/>
              <a:tblGrid>
                <a:gridCol w="1385703"/>
                <a:gridCol w="1459570"/>
                <a:gridCol w="2012511"/>
              </a:tblGrid>
              <a:tr h="7143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i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Дзеясловы</a:t>
                      </a: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Пытанні/ прыназоўнікі</a:t>
                      </a:r>
                      <a:r>
                        <a:rPr lang="be-BY" sz="1400" b="1" i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i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склон</a:t>
                      </a:r>
                      <a:endParaRPr lang="ru-RU" sz="1400" b="1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Прыклады </a:t>
                      </a:r>
                      <a:endParaRPr lang="ru-RU" sz="1400" b="1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28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3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дараваць</a:t>
                      </a:r>
                      <a:endParaRPr lang="ru-RU" sz="10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3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выбачайце</a:t>
                      </a:r>
                      <a:endParaRPr lang="ru-RU" sz="10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3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прабачыць</a:t>
                      </a:r>
                      <a:endParaRPr lang="ru-RU" sz="10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3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каму?</a:t>
                      </a:r>
                      <a:endParaRPr lang="ru-RU" sz="10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3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</a:t>
                      </a:r>
                      <a:r>
                        <a:rPr lang="be-BY" sz="13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 скл.</a:t>
                      </a:r>
                      <a:endParaRPr lang="ru-RU" sz="10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3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Выбачайце </a:t>
                      </a:r>
                      <a:r>
                        <a:rPr lang="be-BY" sz="13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нам</a:t>
                      </a:r>
                      <a:r>
                        <a:rPr lang="be-BY" sz="13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3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калі ласка.</a:t>
                      </a:r>
                      <a:endParaRPr lang="ru-RU" sz="10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i="1" dirty="0" err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дараваць</a:t>
                      </a:r>
                      <a:r>
                        <a:rPr lang="ru-RU" sz="13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брат</a:t>
                      </a:r>
                      <a:r>
                        <a:rPr lang="be-BY" sz="13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1000" i="1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6828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300" dirty="0">
                          <a:latin typeface="Times New Roman"/>
                          <a:ea typeface="Times New Roman"/>
                          <a:cs typeface="Times New Roman"/>
                        </a:rPr>
                        <a:t>догляд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300" dirty="0">
                          <a:latin typeface="Times New Roman"/>
                          <a:ea typeface="Times New Roman"/>
                          <a:cs typeface="Times New Roman"/>
                        </a:rPr>
                        <a:t>даглядаць 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300" i="1" dirty="0">
                          <a:latin typeface="Times New Roman"/>
                          <a:ea typeface="Times New Roman"/>
                          <a:cs typeface="Times New Roman"/>
                        </a:rPr>
                        <a:t>каго?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300" b="1" dirty="0">
                          <a:latin typeface="Times New Roman"/>
                          <a:ea typeface="Times New Roman"/>
                          <a:cs typeface="Times New Roman"/>
                        </a:rPr>
                        <a:t>Р.</a:t>
                      </a:r>
                      <a:r>
                        <a:rPr lang="be-BY" sz="1300" dirty="0">
                          <a:latin typeface="Times New Roman"/>
                          <a:ea typeface="Times New Roman"/>
                          <a:cs typeface="Times New Roman"/>
                        </a:rPr>
                        <a:t> склон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300" i="1" dirty="0">
                          <a:latin typeface="Times New Roman"/>
                          <a:ea typeface="Times New Roman"/>
                          <a:cs typeface="Times New Roman"/>
                        </a:rPr>
                        <a:t>даглядаць хворых/ жывёлу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3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даглядаць хворага </a:t>
                      </a:r>
                      <a:endParaRPr lang="ru-RU" sz="1000" i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3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догляд хворага</a:t>
                      </a:r>
                      <a:endParaRPr lang="ru-RU" sz="1000" i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</a:schemeClr>
                    </a:solidFill>
                  </a:tcPr>
                </a:tc>
              </a:tr>
              <a:tr h="24209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3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забыць</a:t>
                      </a:r>
                      <a:endParaRPr lang="ru-RU" sz="10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3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 што? </a:t>
                      </a:r>
                      <a:endParaRPr lang="be-BY" sz="1300" i="1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3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r>
                        <a:rPr lang="be-BY" sz="13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be-BY" sz="13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скл.</a:t>
                      </a:r>
                      <a:endParaRPr lang="ru-RU" sz="10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3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забыць на крыўды</a:t>
                      </a:r>
                      <a:endParaRPr lang="ru-RU" sz="10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45521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300" dirty="0">
                          <a:latin typeface="Times New Roman"/>
                          <a:ea typeface="Times New Roman"/>
                          <a:cs typeface="Times New Roman"/>
                        </a:rPr>
                        <a:t>дзякаваць падзякаваць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300" i="1" dirty="0">
                          <a:latin typeface="Times New Roman"/>
                          <a:ea typeface="Times New Roman"/>
                          <a:cs typeface="Times New Roman"/>
                        </a:rPr>
                        <a:t>каму?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300" b="1" dirty="0">
                          <a:latin typeface="Times New Roman"/>
                          <a:ea typeface="Times New Roman"/>
                          <a:cs typeface="Times New Roman"/>
                        </a:rPr>
                        <a:t>Д.</a:t>
                      </a:r>
                      <a:r>
                        <a:rPr lang="be-BY" sz="1300" dirty="0">
                          <a:latin typeface="Times New Roman"/>
                          <a:ea typeface="Times New Roman"/>
                          <a:cs typeface="Times New Roman"/>
                        </a:rPr>
                        <a:t> скл.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3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падзякаваць сябру</a:t>
                      </a:r>
                      <a:endParaRPr lang="ru-RU" sz="1000" i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i="1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дзякаваць</a:t>
                      </a:r>
                      <a:r>
                        <a:rPr lang="ru-RU" sz="13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300" i="1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сусед</a:t>
                      </a:r>
                      <a:r>
                        <a:rPr lang="be-BY" sz="13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цы</a:t>
                      </a:r>
                      <a:endParaRPr lang="ru-RU" sz="1000" i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</a:schemeClr>
                    </a:solidFill>
                  </a:tcPr>
                </a:tc>
              </a:tr>
              <a:tr h="22760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3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ісці ў напрамку </a:t>
                      </a:r>
                      <a:endParaRPr lang="ru-RU" sz="10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3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да чаго</a:t>
                      </a:r>
                      <a:r>
                        <a:rPr lang="be-BY" sz="13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?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3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Р.склон</a:t>
                      </a:r>
                      <a:endParaRPr lang="ru-RU" sz="10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3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ісці ў напрамку да горада</a:t>
                      </a:r>
                      <a:endParaRPr lang="ru-RU" sz="1000" i="1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176038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гаварыць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думаць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ведаць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расказаць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марыць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пра што? пра каго?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+ 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прыназоўнік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пра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В. 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скл.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гаварыць пра будучыню,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марыць пра свабоду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думаць пра дзіця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8673" name="Picture 1" descr="D:\СВЕТЛАНА-ВСЕ ПЕЧАТНОЕ\ПРЕЗЕНТАЦИИ\Презентации МОИ 2016-2017\Фото Берёзка\images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357298"/>
            <a:ext cx="3786214" cy="52864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341</TotalTime>
  <Words>1521</Words>
  <Application>Microsoft Office PowerPoint</Application>
  <PresentationFormat>Экран (4:3)</PresentationFormat>
  <Paragraphs>397</Paragraphs>
  <Slides>16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Бумажная</vt:lpstr>
      <vt:lpstr>  СЛУЖБОВЫЯ ЧАСЦІНЫ МОВЫ  і  ВЫКЛІЧНІК </vt:lpstr>
      <vt:lpstr>                              </vt:lpstr>
      <vt:lpstr>   П    л   а   н  1.   Прыназоўнік: а) ужыванне прыназоўнікаў  са склонамі;  б) правапіс прыназоўнікаў; в) некаторыя асаблівасці  правапісу прыназоўнікаў; г) некаторыя асаблівасці  ўжывання прыназоўнікаў. 2.  Злучнік.  3. Часціцы. 4. Выклічнік  і гукапераймальныя словы.</vt:lpstr>
      <vt:lpstr>Слайд 4</vt:lpstr>
      <vt:lpstr>                        1 б) Правапіс прыназоўнікаў </vt:lpstr>
      <vt:lpstr>1 в) Некаторыя  асаблівасці  ПРАВАПІСУ  ПРЫНАЗОЎНІКАЎ  </vt:lpstr>
      <vt:lpstr>1 г) НЕКАТОРЫЯ АСАБЛІВАСЦІ ЎЖЫВАННЯ ПРЫНАЗОЎНІКАЎ  </vt:lpstr>
      <vt:lpstr>1 г) НЕКАТОРЫЯ АСАБЛІВАСЦІ ЎЖЫВАННЯ ПРЫНАЗОЎНІКАЎ (працяг)</vt:lpstr>
      <vt:lpstr>1 г) НЕКАТОРЫЯ АСАБЛІВАСЦІ ЎЖЫВАННЯ ПРЫНАЗОЎНІКАЎ (працяг)</vt:lpstr>
      <vt:lpstr>1 г) НЕКАТОРЫЯ АСАБЛІВАСЦІ ЎЖЫВАННЯ ПРЫНАЗОЎНІКАЎ (працяг)</vt:lpstr>
      <vt:lpstr>1 г) НЕКАТОРЫЯ АСАБЛІВАСЦІ ЎЖЫВАННЯ ПРЫНАЗОЎНІКАЎ (працяг)</vt:lpstr>
      <vt:lpstr>   2 а) ЗЛУЧНІКІ  (паводле значэння) </vt:lpstr>
      <vt:lpstr>Слайд 13</vt:lpstr>
      <vt:lpstr>             3 . П р а в а п і с   ч а с ц і ц </vt:lpstr>
      <vt:lpstr>4.  П р а в а п і с   в ы к л і ч н і к а ў  і  г у к а п е р а й м а л ь н ы х  с л о ў  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Правапіс суфіксаў</dc:title>
  <dc:creator>Светлана</dc:creator>
  <cp:lastModifiedBy>GSU</cp:lastModifiedBy>
  <cp:revision>48</cp:revision>
  <dcterms:created xsi:type="dcterms:W3CDTF">2015-05-03T15:40:06Z</dcterms:created>
  <dcterms:modified xsi:type="dcterms:W3CDTF">2016-11-29T10:32:15Z</dcterms:modified>
</cp:coreProperties>
</file>