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56" r:id="rId2"/>
    <p:sldMasterId id="2147483768" r:id="rId3"/>
    <p:sldMasterId id="2147483780" r:id="rId4"/>
  </p:sldMasterIdLst>
  <p:sldIdLst>
    <p:sldId id="25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81" r:id="rId14"/>
    <p:sldId id="283" r:id="rId15"/>
    <p:sldId id="284" r:id="rId16"/>
    <p:sldId id="286" r:id="rId17"/>
    <p:sldId id="287" r:id="rId18"/>
    <p:sldId id="291" r:id="rId19"/>
    <p:sldId id="285" r:id="rId20"/>
    <p:sldId id="292" r:id="rId21"/>
    <p:sldId id="288" r:id="rId22"/>
    <p:sldId id="289" r:id="rId23"/>
    <p:sldId id="290" r:id="rId24"/>
    <p:sldId id="293" r:id="rId25"/>
    <p:sldId id="294" r:id="rId26"/>
    <p:sldId id="295" r:id="rId27"/>
    <p:sldId id="296" r:id="rId28"/>
    <p:sldId id="297" r:id="rId29"/>
    <p:sldId id="298" r:id="rId30"/>
    <p:sldId id="305" r:id="rId31"/>
    <p:sldId id="299" r:id="rId32"/>
    <p:sldId id="301" r:id="rId33"/>
    <p:sldId id="302" r:id="rId34"/>
    <p:sldId id="304" r:id="rId35"/>
    <p:sldId id="306" r:id="rId36"/>
    <p:sldId id="275" r:id="rId37"/>
    <p:sldId id="276" r:id="rId38"/>
    <p:sldId id="277" r:id="rId39"/>
    <p:sldId id="265" r:id="rId40"/>
    <p:sldId id="266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980728"/>
            <a:ext cx="7772400" cy="1800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Тема «Однородные члены предложения»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3501008"/>
            <a:ext cx="7772400" cy="115212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i="1" dirty="0">
                <a:solidFill>
                  <a:srgbClr val="00B0F0"/>
                </a:solidFill>
              </a:rPr>
              <a:t>Для слушателей </a:t>
            </a:r>
            <a:r>
              <a:rPr lang="ru-RU" i="1" dirty="0" smtClean="0">
                <a:solidFill>
                  <a:srgbClr val="00B0F0"/>
                </a:solidFill>
              </a:rPr>
              <a:t>подготовительного отделения, </a:t>
            </a:r>
            <a:endParaRPr lang="ru-RU" i="1" dirty="0">
              <a:solidFill>
                <a:srgbClr val="00B0F0"/>
              </a:solidFill>
            </a:endParaRPr>
          </a:p>
          <a:p>
            <a:pPr>
              <a:spcBef>
                <a:spcPts val="0"/>
              </a:spcBef>
            </a:pPr>
            <a:r>
              <a:rPr lang="ru-RU" i="1" dirty="0">
                <a:solidFill>
                  <a:srgbClr val="00B0F0"/>
                </a:solidFill>
              </a:rPr>
              <a:t>подготовительных курсов, </a:t>
            </a:r>
            <a:endParaRPr lang="ru-RU" i="1" dirty="0" smtClean="0">
              <a:solidFill>
                <a:srgbClr val="00B0F0"/>
              </a:solidFill>
            </a:endParaRPr>
          </a:p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rgbClr val="00B0F0"/>
                </a:solidFill>
              </a:rPr>
              <a:t>абитуриентов</a:t>
            </a:r>
            <a:endParaRPr lang="ru-RU" i="1" dirty="0">
              <a:solidFill>
                <a:srgbClr val="00B0F0"/>
              </a:solidFill>
            </a:endParaRPr>
          </a:p>
          <a:p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013176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Составила </a:t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старший кафедры преподаватель</a:t>
            </a:r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кафедры </a:t>
            </a:r>
            <a:r>
              <a:rPr lang="ru-RU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довузовской</a:t>
            </a:r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подготовки и профориентации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Королёва Е.А. 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908720"/>
            <a:ext cx="80648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7030A0"/>
                </a:solidFill>
              </a:rPr>
              <a:t>Рассмотрим  употребление однородных членов </a:t>
            </a:r>
          </a:p>
          <a:p>
            <a:pPr algn="ctr"/>
            <a:r>
              <a:rPr lang="ru-RU" sz="5400" b="1" i="1" dirty="0" smtClean="0">
                <a:solidFill>
                  <a:srgbClr val="7030A0"/>
                </a:solidFill>
              </a:rPr>
              <a:t>в предложениях</a:t>
            </a:r>
            <a:endParaRPr lang="ru-RU" sz="54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332656"/>
          <a:ext cx="8352928" cy="5486400"/>
        </p:xfrm>
        <a:graphic>
          <a:graphicData uri="http://schemas.openxmlformats.org/drawingml/2006/table">
            <a:tbl>
              <a:tblPr/>
              <a:tblGrid>
                <a:gridCol w="8352928"/>
              </a:tblGrid>
              <a:tr h="9361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Предложения с однородными членами и </a:t>
                      </a:r>
                      <a:r>
                        <a:rPr lang="x-none" sz="2400" b="1" i="1" smtClean="0">
                          <a:latin typeface="Times New Roman"/>
                          <a:ea typeface="Times New Roman"/>
                          <a:cs typeface="Times New Roman"/>
                        </a:rPr>
                        <a:t>повторяющимися </a:t>
                      </a:r>
                      <a:r>
                        <a:rPr lang="x-none" sz="2400" i="1" smtClean="0">
                          <a:latin typeface="Times New Roman"/>
                          <a:ea typeface="Times New Roman"/>
                          <a:cs typeface="Times New Roman"/>
                        </a:rPr>
                        <a:t>союзами:</a:t>
                      </a:r>
                      <a:r>
                        <a:rPr lang="ru-RU" sz="24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x-none" sz="2400" b="1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 …, то…;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x-none" sz="2400" b="1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то …, не то…; то ли …, то ли…; ни …, ни…; или…, или</a:t>
                      </a:r>
                      <a:r>
                        <a:rPr lang="x-none" sz="2400" b="1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; либо …, </a:t>
                      </a:r>
                      <a:r>
                        <a:rPr lang="ru-RU" sz="2400" b="1" dirty="0" err="1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либо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…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866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Густая 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пыль </a:t>
                      </a: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то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уносилась, </a:t>
                      </a: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то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опускалась, </a:t>
                      </a: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то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стояла 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за плетнём.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Прикрыв губы перчаткой, капитан </a:t>
                      </a: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не то 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засмеялся,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не то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закашлялся.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 всех присутствующих нет </a:t>
                      </a:r>
                      <a:r>
                        <a:rPr lang="ru-RU" sz="3200" b="1" i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</a:t>
                      </a: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вялости,</a:t>
                      </a: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b="1" i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</a:t>
                      </a: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скуки,</a:t>
                      </a: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b="1" i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</a:t>
                      </a:r>
                      <a:r>
                        <a:rPr lang="ru-RU" sz="32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равнодушия. </a:t>
                      </a:r>
                    </a:p>
                    <a:p>
                      <a:pPr algn="just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Не всё в жизни измеряется </a:t>
                      </a: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либо</a:t>
                      </a: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деньгами, </a:t>
                      </a: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либо</a:t>
                      </a: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бесконечными 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удовольствиями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332656"/>
          <a:ext cx="8424936" cy="6156176"/>
        </p:xfrm>
        <a:graphic>
          <a:graphicData uri="http://schemas.openxmlformats.org/drawingml/2006/table">
            <a:tbl>
              <a:tblPr/>
              <a:tblGrid>
                <a:gridCol w="8424936"/>
              </a:tblGrid>
              <a:tr h="15841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Предложения с однородными членами и </a:t>
                      </a:r>
                      <a:r>
                        <a:rPr lang="x-none" sz="2400" b="1" i="1" smtClean="0">
                          <a:latin typeface="Times New Roman"/>
                          <a:ea typeface="Times New Roman"/>
                          <a:cs typeface="Times New Roman"/>
                        </a:rPr>
                        <a:t>двойными</a:t>
                      </a:r>
                      <a:r>
                        <a:rPr lang="x-none" sz="2400" i="1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x-none" sz="2400" b="1" i="1" smtClean="0">
                          <a:latin typeface="Times New Roman"/>
                          <a:ea typeface="Times New Roman"/>
                          <a:cs typeface="Times New Roman"/>
                        </a:rPr>
                        <a:t>союзами:</a:t>
                      </a:r>
                      <a:r>
                        <a:rPr lang="ru-RU" sz="2400" b="1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x-none" sz="2400" b="1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как…, так и..; не так…, как…;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x-none" sz="2400" b="1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только…, но и…;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x-none" sz="2400" b="1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столько…,  сколько…;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x-none" sz="2400" b="1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настолько…, насколько…;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x-none" sz="2400" b="1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хотя и…, но…; если не…, то…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9380">
                <a:tc>
                  <a:txBody>
                    <a:bodyPr/>
                    <a:lstStyle/>
                    <a:p>
                      <a:pPr marL="0" indent="355600" algn="just">
                        <a:spcAft>
                          <a:spcPts val="0"/>
                        </a:spcAft>
                      </a:pPr>
                      <a:endParaRPr kumimoji="0" lang="ru-RU" sz="240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355600" algn="just">
                        <a:spcAft>
                          <a:spcPts val="0"/>
                        </a:spcAft>
                      </a:pPr>
                      <a:r>
                        <a:rPr kumimoji="0" lang="ru-RU" sz="28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Я </a:t>
                      </a:r>
                      <a:r>
                        <a:rPr kumimoji="0" lang="ru-RU" sz="28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непрерывно искал новое </a:t>
                      </a:r>
                      <a:r>
                        <a:rPr kumimoji="0" lang="ru-RU" sz="2800" b="1" i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как</a:t>
                      </a:r>
                      <a:r>
                        <a:rPr kumimoji="0" lang="ru-RU" sz="28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8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 внутренней актёрской работе, </a:t>
                      </a:r>
                      <a:r>
                        <a:rPr kumimoji="0" lang="ru-RU" sz="2800" b="1" i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так и</a:t>
                      </a:r>
                      <a:r>
                        <a:rPr kumimoji="0" lang="ru-RU" sz="28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в режиссёрском деле. </a:t>
                      </a:r>
                    </a:p>
                    <a:p>
                      <a:pPr marL="0" indent="355600" algn="just">
                        <a:spcAft>
                          <a:spcPts val="0"/>
                        </a:spcAft>
                      </a:pPr>
                      <a:r>
                        <a:rPr kumimoji="0" lang="ru-RU" sz="28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Онегин отвечает Татьяне </a:t>
                      </a:r>
                      <a:r>
                        <a:rPr kumimoji="0" lang="ru-RU" sz="2800" b="1" i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не только </a:t>
                      </a:r>
                      <a:r>
                        <a:rPr kumimoji="0" lang="ru-RU" sz="28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отповедью, </a:t>
                      </a:r>
                      <a:r>
                        <a:rPr kumimoji="0" lang="ru-RU" sz="2800" b="1" i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но и </a:t>
                      </a:r>
                      <a:r>
                        <a:rPr kumimoji="0" lang="ru-RU" sz="28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исповедью.</a:t>
                      </a:r>
                      <a:r>
                        <a:rPr lang="ru-RU" sz="2800" dirty="0" smtClean="0"/>
                        <a:t> </a:t>
                      </a:r>
                      <a:endParaRPr kumimoji="0" lang="ru-RU" sz="280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355600" algn="just">
                        <a:spcAft>
                          <a:spcPts val="0"/>
                        </a:spcAft>
                      </a:pPr>
                      <a:r>
                        <a:rPr kumimoji="0" lang="ru-RU" sz="28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Ночь была </a:t>
                      </a:r>
                      <a:r>
                        <a:rPr kumimoji="0" lang="ru-RU" sz="2800" b="1" i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не столько </a:t>
                      </a:r>
                      <a:r>
                        <a:rPr kumimoji="0" lang="ru-RU" sz="28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холодной, </a:t>
                      </a:r>
                      <a:r>
                        <a:rPr kumimoji="0" lang="ru-RU" sz="2800" b="1" i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сколько</a:t>
                      </a:r>
                      <a:r>
                        <a:rPr kumimoji="0" lang="ru-RU" sz="28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сырой и туманной. </a:t>
                      </a:r>
                    </a:p>
                    <a:p>
                      <a:pPr marL="0" marR="0" indent="355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Мысли </a:t>
                      </a:r>
                      <a:r>
                        <a:rPr lang="ru-RU" sz="2800" b="1" i="1" dirty="0" smtClean="0">
                          <a:solidFill>
                            <a:srgbClr val="C00000"/>
                          </a:solidFill>
                        </a:rPr>
                        <a:t>хотя и</a:t>
                      </a:r>
                      <a:r>
                        <a:rPr lang="ru-RU" sz="2800" dirty="0" smtClean="0"/>
                        <a:t> не новые, </a:t>
                      </a:r>
                      <a:r>
                        <a:rPr lang="ru-RU" sz="2800" b="1" i="1" dirty="0" smtClean="0">
                          <a:solidFill>
                            <a:srgbClr val="C00000"/>
                          </a:solidFill>
                        </a:rPr>
                        <a:t>но</a:t>
                      </a:r>
                      <a:r>
                        <a:rPr lang="ru-RU" sz="2800" dirty="0" smtClean="0"/>
                        <a:t> интересные. </a:t>
                      </a:r>
                      <a:endParaRPr lang="ru-RU" sz="2800" dirty="0" smtClean="0"/>
                    </a:p>
                    <a:p>
                      <a:pPr marL="0" marR="0" indent="355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/>
                        <a:t>На большей части их лиц выражалась </a:t>
                      </a:r>
                      <a:r>
                        <a:rPr lang="ru-RU" sz="2800" b="1" i="1" dirty="0" smtClean="0">
                          <a:solidFill>
                            <a:srgbClr val="C00000"/>
                          </a:solidFill>
                        </a:rPr>
                        <a:t>если</a:t>
                      </a:r>
                      <a:r>
                        <a:rPr lang="ru-RU" sz="2800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800" dirty="0" smtClean="0"/>
                        <a:t>не боязнь, </a:t>
                      </a:r>
                      <a:r>
                        <a:rPr lang="ru-RU" sz="2800" b="1" i="1" dirty="0" smtClean="0">
                          <a:solidFill>
                            <a:srgbClr val="C00000"/>
                          </a:solidFill>
                        </a:rPr>
                        <a:t>то</a:t>
                      </a:r>
                      <a:r>
                        <a:rPr lang="ru-RU" sz="2800" dirty="0" smtClean="0"/>
                        <a:t> беспокойство. </a:t>
                      </a:r>
                    </a:p>
                    <a:p>
                      <a:pPr marL="0" marR="0" indent="3556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400" i="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1"/>
          <p:cNvSpPr>
            <a:spLocks noChangeArrowheads="1"/>
          </p:cNvSpPr>
          <p:nvPr/>
        </p:nvSpPr>
        <p:spPr bwMode="auto">
          <a:xfrm>
            <a:off x="251520" y="1122464"/>
            <a:ext cx="842493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Основные схемы расположения однородных членов предложения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764704"/>
          <a:ext cx="8424936" cy="792088"/>
        </p:xfrm>
        <a:graphic>
          <a:graphicData uri="http://schemas.openxmlformats.org/drawingml/2006/table">
            <a:tbl>
              <a:tblPr/>
              <a:tblGrid>
                <a:gridCol w="4088108"/>
                <a:gridCol w="4336828"/>
              </a:tblGrid>
              <a:tr h="7920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x-none" sz="3200" b="1" i="1">
                          <a:latin typeface="Times New Roman"/>
                          <a:ea typeface="Times New Roman"/>
                          <a:cs typeface="Times New Roman"/>
                        </a:rPr>
                        <a:t>Бессоюзная</a:t>
                      </a:r>
                      <a:r>
                        <a:rPr lang="x-none" sz="3200" i="1">
                          <a:latin typeface="Times New Roman"/>
                          <a:ea typeface="Times New Roman"/>
                          <a:cs typeface="Times New Roman"/>
                        </a:rPr>
                        <a:t> связь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3200" b="1">
                          <a:latin typeface="Times New Roman"/>
                          <a:ea typeface="Times New Roman"/>
                          <a:cs typeface="Times New Roman"/>
                        </a:rPr>
                        <a:t>O, O, </a:t>
                      </a:r>
                      <a:r>
                        <a:rPr lang="x-none" sz="3200" b="1" smtClean="0"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r>
                        <a:rPr lang="ru-RU" sz="3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, О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2060849"/>
            <a:ext cx="835292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sz="4400" dirty="0" smtClean="0"/>
              <a:t>Вода пузырьками садится </a:t>
            </a:r>
            <a:r>
              <a:rPr lang="ru-RU" sz="4400" b="1" dirty="0" smtClean="0">
                <a:solidFill>
                  <a:srgbClr val="7030A0"/>
                </a:solidFill>
              </a:rPr>
              <a:t>на листья</a:t>
            </a:r>
            <a:r>
              <a:rPr lang="ru-RU" sz="4400" dirty="0" smtClean="0"/>
              <a:t>, </a:t>
            </a:r>
            <a:r>
              <a:rPr lang="ru-RU" sz="4400" b="1" dirty="0" smtClean="0">
                <a:solidFill>
                  <a:srgbClr val="7030A0"/>
                </a:solidFill>
              </a:rPr>
              <a:t>на хвоинки </a:t>
            </a:r>
            <a:r>
              <a:rPr lang="ru-RU" sz="4400" dirty="0" smtClean="0"/>
              <a:t>ёлок, </a:t>
            </a:r>
            <a:r>
              <a:rPr lang="ru-RU" sz="4400" b="1" dirty="0" smtClean="0">
                <a:solidFill>
                  <a:srgbClr val="7030A0"/>
                </a:solidFill>
              </a:rPr>
              <a:t>на</a:t>
            </a:r>
            <a:r>
              <a:rPr lang="ru-RU" sz="4400" dirty="0" smtClean="0"/>
              <a:t> паутинные </a:t>
            </a:r>
            <a:r>
              <a:rPr lang="ru-RU" sz="4400" b="1" dirty="0" smtClean="0">
                <a:solidFill>
                  <a:srgbClr val="7030A0"/>
                </a:solidFill>
              </a:rPr>
              <a:t>сети</a:t>
            </a:r>
            <a:r>
              <a:rPr lang="ru-RU" sz="4400" dirty="0" smtClean="0"/>
              <a:t>, </a:t>
            </a:r>
            <a:r>
              <a:rPr lang="ru-RU" sz="4400" b="1" dirty="0" smtClean="0">
                <a:solidFill>
                  <a:srgbClr val="7030A0"/>
                </a:solidFill>
              </a:rPr>
              <a:t>на</a:t>
            </a:r>
            <a:r>
              <a:rPr lang="ru-RU" sz="4400" dirty="0" smtClean="0"/>
              <a:t> телеграфную </a:t>
            </a:r>
            <a:r>
              <a:rPr lang="ru-RU" sz="4400" b="1" dirty="0" smtClean="0">
                <a:solidFill>
                  <a:srgbClr val="7030A0"/>
                </a:solidFill>
              </a:rPr>
              <a:t>проволоку</a:t>
            </a:r>
            <a:r>
              <a:rPr lang="ru-RU" sz="4400" dirty="0" smtClean="0"/>
              <a:t>. </a:t>
            </a:r>
            <a:endParaRPr lang="ru-RU" sz="4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Связаны </a:t>
            </a:r>
            <a:r>
              <a:rPr lang="ru-RU" sz="2800" dirty="0" smtClean="0"/>
              <a:t>между собой бессоюзной связью </a:t>
            </a:r>
            <a:r>
              <a:rPr lang="ru-RU" sz="2800" dirty="0" smtClean="0"/>
              <a:t>и/или </a:t>
            </a:r>
            <a:r>
              <a:rPr lang="ru-RU" sz="2800" dirty="0" smtClean="0"/>
              <a:t>сочинительными </a:t>
            </a:r>
            <a:r>
              <a:rPr lang="ru-RU" sz="2800" dirty="0" smtClean="0"/>
              <a:t>союзами: </a:t>
            </a:r>
          </a:p>
          <a:p>
            <a:pPr algn="ctr"/>
            <a:r>
              <a:rPr lang="it-IT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O</a:t>
            </a:r>
            <a:r>
              <a:rPr lang="it-IT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it-IT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O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</a:t>
            </a:r>
            <a:r>
              <a:rPr lang="it-IT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O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и</a:t>
            </a:r>
            <a:r>
              <a:rPr lang="it-IT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it-IT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O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132856"/>
            <a:ext cx="7848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sz="3200" dirty="0" smtClean="0"/>
              <a:t>Живость характера постоянно кидала его в разные концы </a:t>
            </a:r>
            <a:r>
              <a:rPr lang="ru-RU" sz="3200" dirty="0" smtClean="0"/>
              <a:t>страны </a:t>
            </a:r>
            <a:r>
              <a:rPr lang="ru-RU" sz="3200" dirty="0" smtClean="0"/>
              <a:t>и теперь привела в </a:t>
            </a:r>
            <a:r>
              <a:rPr lang="ru-RU" sz="3200" dirty="0" err="1" smtClean="0"/>
              <a:t>Старгород</a:t>
            </a: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без </a:t>
            </a:r>
            <a:r>
              <a:rPr lang="ru-RU" sz="3200" b="1" dirty="0" smtClean="0">
                <a:solidFill>
                  <a:srgbClr val="7030A0"/>
                </a:solidFill>
              </a:rPr>
              <a:t>носков, </a:t>
            </a:r>
            <a:r>
              <a:rPr lang="ru-RU" sz="3200" b="1" dirty="0" smtClean="0">
                <a:solidFill>
                  <a:srgbClr val="7030A0"/>
                </a:solidFill>
              </a:rPr>
              <a:t>без </a:t>
            </a:r>
            <a:r>
              <a:rPr lang="ru-RU" sz="3200" b="1" dirty="0" smtClean="0">
                <a:solidFill>
                  <a:srgbClr val="7030A0"/>
                </a:solidFill>
              </a:rPr>
              <a:t>ключа, </a:t>
            </a:r>
            <a:r>
              <a:rPr lang="ru-RU" sz="3200" b="1" dirty="0" smtClean="0">
                <a:solidFill>
                  <a:srgbClr val="7030A0"/>
                </a:solidFill>
              </a:rPr>
              <a:t>без </a:t>
            </a:r>
            <a:r>
              <a:rPr lang="ru-RU" sz="3200" b="1" dirty="0" smtClean="0">
                <a:solidFill>
                  <a:srgbClr val="7030A0"/>
                </a:solidFill>
              </a:rPr>
              <a:t>квартиры</a:t>
            </a:r>
            <a:r>
              <a:rPr lang="ru-RU" sz="3200" dirty="0" smtClean="0"/>
              <a:t> </a:t>
            </a:r>
            <a:r>
              <a:rPr lang="ru-RU" sz="3200" b="1" i="1" dirty="0" smtClean="0">
                <a:solidFill>
                  <a:srgbClr val="C00000"/>
                </a:solidFill>
              </a:rPr>
              <a:t>и</a:t>
            </a: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7030A0"/>
                </a:solidFill>
              </a:rPr>
              <a:t>без денег</a:t>
            </a:r>
            <a:r>
              <a:rPr lang="ru-RU" sz="3200" dirty="0" smtClean="0"/>
              <a:t>. </a:t>
            </a:r>
            <a:endParaRPr lang="ru-RU" sz="3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1520" y="404664"/>
          <a:ext cx="8352928" cy="864096"/>
        </p:xfrm>
        <a:graphic>
          <a:graphicData uri="http://schemas.openxmlformats.org/drawingml/2006/table">
            <a:tbl>
              <a:tblPr/>
              <a:tblGrid>
                <a:gridCol w="8190368"/>
                <a:gridCol w="162560"/>
              </a:tblGrid>
              <a:tr h="8640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x-none" sz="3200" i="1">
                          <a:latin typeface="Times New Roman"/>
                          <a:ea typeface="Times New Roman"/>
                          <a:cs typeface="Times New Roman"/>
                        </a:rPr>
                        <a:t>Связь с помощью </a:t>
                      </a:r>
                      <a:r>
                        <a:rPr lang="x-none" sz="3200" b="1" i="1">
                          <a:latin typeface="Times New Roman"/>
                          <a:ea typeface="Times New Roman"/>
                          <a:cs typeface="Times New Roman"/>
                        </a:rPr>
                        <a:t>повторяющихся </a:t>
                      </a:r>
                      <a:r>
                        <a:rPr lang="x-none" sz="3200" i="1">
                          <a:latin typeface="Times New Roman"/>
                          <a:ea typeface="Times New Roman"/>
                          <a:cs typeface="Times New Roman"/>
                        </a:rPr>
                        <a:t>союзов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2420888"/>
            <a:ext cx="8496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sz="2800" dirty="0" smtClean="0"/>
              <a:t>Из приёмной доносился </a:t>
            </a:r>
            <a:r>
              <a:rPr lang="ru-RU" sz="2800" b="1" i="1" dirty="0" smtClean="0">
                <a:solidFill>
                  <a:srgbClr val="C00000"/>
                </a:solidFill>
              </a:rPr>
              <a:t>то</a:t>
            </a:r>
            <a:r>
              <a:rPr lang="ru-RU" sz="2800" dirty="0" smtClean="0"/>
              <a:t> грозный </a:t>
            </a:r>
            <a:r>
              <a:rPr lang="ru-RU" sz="2800" b="1" dirty="0" smtClean="0">
                <a:solidFill>
                  <a:srgbClr val="7030A0"/>
                </a:solidFill>
              </a:rPr>
              <a:t>баритон</a:t>
            </a:r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 smtClean="0"/>
              <a:t>директора, </a:t>
            </a:r>
            <a:r>
              <a:rPr lang="ru-RU" sz="2800" b="1" i="1" dirty="0" smtClean="0">
                <a:solidFill>
                  <a:srgbClr val="C00000"/>
                </a:solidFill>
              </a:rPr>
              <a:t>то</a:t>
            </a:r>
            <a:r>
              <a:rPr lang="ru-RU" sz="2800" dirty="0" smtClean="0"/>
              <a:t> скрипучий </a:t>
            </a:r>
            <a:r>
              <a:rPr lang="ru-RU" sz="2800" b="1" dirty="0" smtClean="0">
                <a:solidFill>
                  <a:srgbClr val="7030A0"/>
                </a:solidFill>
              </a:rPr>
              <a:t>голос</a:t>
            </a:r>
            <a:r>
              <a:rPr lang="ru-RU" sz="2800" dirty="0" smtClean="0"/>
              <a:t> Любы. </a:t>
            </a:r>
          </a:p>
          <a:p>
            <a:pPr indent="355600" algn="just"/>
            <a:r>
              <a:rPr lang="ru-RU" sz="2800" dirty="0" smtClean="0"/>
              <a:t>В ушах не переставая отзывались звуки </a:t>
            </a:r>
            <a:r>
              <a:rPr lang="ru-RU" sz="2800" b="1" i="1" dirty="0" smtClean="0">
                <a:solidFill>
                  <a:srgbClr val="C00000"/>
                </a:solidFill>
              </a:rPr>
              <a:t>то</a:t>
            </a:r>
            <a:r>
              <a:rPr lang="ru-RU" sz="2800" dirty="0" smtClean="0"/>
              <a:t> занятой делом быстро пролетающей </a:t>
            </a:r>
            <a:r>
              <a:rPr lang="ru-RU" sz="2800" b="1" dirty="0" smtClean="0">
                <a:solidFill>
                  <a:srgbClr val="7030A0"/>
                </a:solidFill>
              </a:rPr>
              <a:t>пчелы</a:t>
            </a:r>
            <a:r>
              <a:rPr lang="ru-RU" sz="2800" dirty="0" smtClean="0"/>
              <a:t>, </a:t>
            </a:r>
            <a:r>
              <a:rPr lang="ru-RU" sz="2800" b="1" i="1" dirty="0" smtClean="0">
                <a:solidFill>
                  <a:srgbClr val="C00000"/>
                </a:solidFill>
              </a:rPr>
              <a:t>то</a:t>
            </a:r>
            <a:r>
              <a:rPr lang="ru-RU" sz="2800" dirty="0" smtClean="0"/>
              <a:t> праздного </a:t>
            </a:r>
            <a:r>
              <a:rPr lang="ru-RU" sz="2800" b="1" dirty="0" smtClean="0">
                <a:solidFill>
                  <a:srgbClr val="7030A0"/>
                </a:solidFill>
              </a:rPr>
              <a:t>трутня</a:t>
            </a:r>
            <a:r>
              <a:rPr lang="ru-RU" sz="2800" dirty="0" smtClean="0"/>
              <a:t>, </a:t>
            </a:r>
            <a:r>
              <a:rPr lang="ru-RU" sz="2800" b="1" i="1" dirty="0" smtClean="0">
                <a:solidFill>
                  <a:srgbClr val="C00000"/>
                </a:solidFill>
              </a:rPr>
              <a:t>то</a:t>
            </a:r>
            <a:r>
              <a:rPr lang="ru-RU" sz="2800" dirty="0" smtClean="0"/>
              <a:t> собирающихся жалить </a:t>
            </a:r>
            <a:r>
              <a:rPr lang="ru-RU" sz="2800" b="1" dirty="0" smtClean="0">
                <a:solidFill>
                  <a:srgbClr val="7030A0"/>
                </a:solidFill>
              </a:rPr>
              <a:t>пчел</a:t>
            </a:r>
            <a:r>
              <a:rPr lang="ru-RU" sz="2800" dirty="0" smtClean="0"/>
              <a:t>. </a:t>
            </a:r>
          </a:p>
          <a:p>
            <a:pPr indent="355600" algn="just"/>
            <a:r>
              <a:rPr lang="ru-RU" sz="2800" dirty="0" smtClean="0"/>
              <a:t>Лодка </a:t>
            </a:r>
            <a:r>
              <a:rPr lang="ru-RU" sz="2800" b="1" i="1" dirty="0" smtClean="0">
                <a:solidFill>
                  <a:srgbClr val="C00000"/>
                </a:solidFill>
              </a:rPr>
              <a:t>то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уплывала</a:t>
            </a:r>
            <a:r>
              <a:rPr lang="ru-RU" sz="2800" b="1" dirty="0" smtClean="0"/>
              <a:t> </a:t>
            </a:r>
            <a:r>
              <a:rPr lang="ru-RU" sz="2800" dirty="0" smtClean="0"/>
              <a:t>далеко в море, </a:t>
            </a:r>
            <a:r>
              <a:rPr lang="ru-RU" sz="2800" b="1" i="1" dirty="0" smtClean="0">
                <a:solidFill>
                  <a:srgbClr val="C00000"/>
                </a:solidFill>
              </a:rPr>
              <a:t>то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возвращалась </a:t>
            </a:r>
            <a:r>
              <a:rPr lang="ru-RU" sz="2800" dirty="0" smtClean="0"/>
              <a:t>назад, </a:t>
            </a:r>
            <a:r>
              <a:rPr lang="ru-RU" sz="2800" b="1" i="1" dirty="0" smtClean="0">
                <a:solidFill>
                  <a:srgbClr val="C00000"/>
                </a:solidFill>
              </a:rPr>
              <a:t>то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ныряла</a:t>
            </a:r>
            <a:r>
              <a:rPr lang="ru-RU" sz="2800" dirty="0" smtClean="0"/>
              <a:t>, </a:t>
            </a:r>
            <a:r>
              <a:rPr lang="ru-RU" sz="2800" b="1" i="1" dirty="0" smtClean="0">
                <a:solidFill>
                  <a:srgbClr val="C00000"/>
                </a:solidFill>
              </a:rPr>
              <a:t>то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барахталась</a:t>
            </a:r>
            <a:r>
              <a:rPr lang="ru-RU" sz="2800" dirty="0" smtClean="0"/>
              <a:t> в воде.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3" y="1412777"/>
            <a:ext cx="58240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x-none" sz="32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то</a:t>
            </a:r>
            <a:r>
              <a:rPr lang="it-IT" sz="32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O, </a:t>
            </a:r>
            <a:r>
              <a:rPr lang="x-none" sz="32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то</a:t>
            </a:r>
            <a:r>
              <a:rPr lang="it-IT" sz="32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O </a:t>
            </a:r>
            <a:endParaRPr lang="ru-RU" sz="3200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052736"/>
            <a:ext cx="4968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не </a:t>
            </a:r>
            <a:r>
              <a:rPr lang="x-none" sz="44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то</a:t>
            </a:r>
            <a:r>
              <a:rPr lang="it-IT" sz="4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it-IT" sz="4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O, </a:t>
            </a:r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не </a:t>
            </a:r>
            <a:r>
              <a:rPr lang="x-none" sz="44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то</a:t>
            </a:r>
            <a:r>
              <a:rPr lang="it-IT" sz="4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it-IT" sz="4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O </a:t>
            </a:r>
            <a:endParaRPr lang="ru-RU" sz="4400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828836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sz="3600" dirty="0" smtClean="0"/>
              <a:t>На загорелом </a:t>
            </a:r>
            <a:r>
              <a:rPr lang="ru-RU" sz="3600" dirty="0" smtClean="0"/>
              <a:t>лице </a:t>
            </a:r>
            <a:r>
              <a:rPr lang="ru-RU" sz="3600" dirty="0" smtClean="0"/>
              <a:t>Лидочки было </a:t>
            </a:r>
            <a:r>
              <a:rPr lang="ru-RU" sz="3600" dirty="0" smtClean="0"/>
              <a:t>выражение </a:t>
            </a:r>
            <a:r>
              <a:rPr lang="ru-RU" sz="3600" b="1" i="1" dirty="0" smtClean="0">
                <a:solidFill>
                  <a:srgbClr val="C00000"/>
                </a:solidFill>
              </a:rPr>
              <a:t>не то</a:t>
            </a:r>
            <a:r>
              <a:rPr lang="ru-RU" sz="3600" dirty="0" smtClean="0"/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растерянност</a:t>
            </a:r>
            <a:r>
              <a:rPr lang="ru-RU" sz="3600" dirty="0" smtClean="0"/>
              <a:t>и, </a:t>
            </a:r>
            <a:r>
              <a:rPr lang="ru-RU" sz="3600" b="1" i="1" dirty="0" smtClean="0">
                <a:solidFill>
                  <a:srgbClr val="C00000"/>
                </a:solidFill>
              </a:rPr>
              <a:t>не </a:t>
            </a:r>
            <a:r>
              <a:rPr lang="ru-RU" sz="3600" b="1" i="1" dirty="0" smtClean="0">
                <a:solidFill>
                  <a:srgbClr val="C00000"/>
                </a:solidFill>
              </a:rPr>
              <a:t>то</a:t>
            </a:r>
            <a:r>
              <a:rPr lang="ru-RU" sz="3600" dirty="0" smtClean="0"/>
              <a:t> </a:t>
            </a:r>
            <a:r>
              <a:rPr lang="ru-RU" sz="3600" b="1" dirty="0" smtClean="0">
                <a:solidFill>
                  <a:srgbClr val="7030A0"/>
                </a:solidFill>
              </a:rPr>
              <a:t>испуга</a:t>
            </a:r>
            <a:r>
              <a:rPr lang="ru-RU" sz="3600" dirty="0" smtClean="0"/>
              <a:t>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3265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x-none" sz="36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</a:t>
            </a:r>
            <a:r>
              <a:rPr lang="it-IT" sz="3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O, </a:t>
            </a:r>
            <a:r>
              <a:rPr lang="x-none" sz="36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</a:t>
            </a:r>
            <a:r>
              <a:rPr lang="it-IT" sz="3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O, </a:t>
            </a:r>
            <a:r>
              <a:rPr lang="x-none" sz="36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</a:t>
            </a:r>
            <a:r>
              <a:rPr lang="it-IT" sz="3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O</a:t>
            </a:r>
            <a:endParaRPr lang="ru-RU" sz="360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412776"/>
            <a:ext cx="84969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sz="2800" dirty="0" smtClean="0"/>
              <a:t>Шуршал, звенел, плескался вокруг дождь, и эти звоны и шорохи были </a:t>
            </a:r>
            <a:r>
              <a:rPr lang="ru-RU" sz="2800" b="1" i="1" dirty="0" smtClean="0">
                <a:solidFill>
                  <a:srgbClr val="C00000"/>
                </a:solidFill>
              </a:rPr>
              <a:t>и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весёлыми</a:t>
            </a:r>
            <a:r>
              <a:rPr lang="ru-RU" sz="2800" dirty="0" smtClean="0"/>
              <a:t>, </a:t>
            </a:r>
            <a:r>
              <a:rPr lang="ru-RU" sz="2800" b="1" i="1" dirty="0" smtClean="0">
                <a:solidFill>
                  <a:srgbClr val="C00000"/>
                </a:solidFill>
              </a:rPr>
              <a:t>и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тревожными</a:t>
            </a:r>
            <a:r>
              <a:rPr lang="ru-RU" sz="2800" dirty="0" smtClean="0"/>
              <a:t>. </a:t>
            </a:r>
          </a:p>
          <a:p>
            <a:pPr indent="355600" algn="just"/>
            <a:r>
              <a:rPr lang="ru-RU" sz="2800" dirty="0" smtClean="0"/>
              <a:t>Пахло </a:t>
            </a:r>
            <a:r>
              <a:rPr lang="ru-RU" sz="2800" b="1" i="1" dirty="0" smtClean="0">
                <a:solidFill>
                  <a:srgbClr val="C00000"/>
                </a:solidFill>
              </a:rPr>
              <a:t>и</a:t>
            </a:r>
            <a:r>
              <a:rPr lang="ru-RU" sz="2800" dirty="0" smtClean="0"/>
              <a:t> потёртым </a:t>
            </a:r>
            <a:r>
              <a:rPr lang="ru-RU" sz="2800" b="1" dirty="0" smtClean="0">
                <a:solidFill>
                  <a:srgbClr val="7030A0"/>
                </a:solidFill>
              </a:rPr>
              <a:t>бархатом</a:t>
            </a:r>
            <a:r>
              <a:rPr lang="ru-RU" sz="2800" dirty="0" smtClean="0"/>
              <a:t> фотографических  альбомов, </a:t>
            </a:r>
            <a:r>
              <a:rPr lang="ru-RU" sz="2800" b="1" i="1" dirty="0" smtClean="0">
                <a:solidFill>
                  <a:srgbClr val="C00000"/>
                </a:solidFill>
              </a:rPr>
              <a:t>и</a:t>
            </a:r>
            <a:r>
              <a:rPr lang="ru-RU" sz="2800" dirty="0" smtClean="0"/>
              <a:t> засушенными </a:t>
            </a:r>
            <a:r>
              <a:rPr lang="ru-RU" sz="2800" b="1" dirty="0" smtClean="0">
                <a:solidFill>
                  <a:srgbClr val="7030A0"/>
                </a:solidFill>
              </a:rPr>
              <a:t>цветами</a:t>
            </a:r>
            <a:r>
              <a:rPr lang="ru-RU" sz="2800" dirty="0" smtClean="0"/>
              <a:t>, </a:t>
            </a:r>
            <a:r>
              <a:rPr lang="ru-RU" sz="2800" b="1" i="1" dirty="0" smtClean="0">
                <a:solidFill>
                  <a:srgbClr val="C00000"/>
                </a:solidFill>
              </a:rPr>
              <a:t>и</a:t>
            </a:r>
            <a:r>
              <a:rPr lang="ru-RU" sz="2800" dirty="0" smtClean="0"/>
              <a:t> давней </a:t>
            </a:r>
            <a:r>
              <a:rPr lang="ru-RU" sz="2800" b="1" dirty="0" smtClean="0">
                <a:solidFill>
                  <a:srgbClr val="7030A0"/>
                </a:solidFill>
              </a:rPr>
              <a:t>побелкой</a:t>
            </a:r>
            <a:r>
              <a:rPr lang="ru-RU" sz="2800" dirty="0" smtClean="0"/>
              <a:t>. </a:t>
            </a:r>
          </a:p>
          <a:p>
            <a:pPr indent="355600" algn="just"/>
            <a:r>
              <a:rPr lang="ru-RU" sz="2800" dirty="0" smtClean="0"/>
              <a:t>Дед </a:t>
            </a:r>
            <a:r>
              <a:rPr lang="ru-RU" sz="2800" dirty="0" err="1" smtClean="0"/>
              <a:t>Прошка</a:t>
            </a:r>
            <a:r>
              <a:rPr lang="ru-RU" sz="2800" dirty="0" smtClean="0"/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и</a:t>
            </a:r>
            <a:r>
              <a:rPr lang="ru-RU" sz="2800" dirty="0" smtClean="0"/>
              <a:t> в горы </a:t>
            </a:r>
            <a:r>
              <a:rPr lang="ru-RU" sz="2800" b="1" dirty="0" smtClean="0">
                <a:solidFill>
                  <a:srgbClr val="7030A0"/>
                </a:solidFill>
              </a:rPr>
              <a:t>ходил</a:t>
            </a:r>
            <a:r>
              <a:rPr lang="ru-RU" sz="2800" dirty="0" smtClean="0"/>
              <a:t>, </a:t>
            </a:r>
            <a:r>
              <a:rPr lang="ru-RU" sz="2800" b="1" i="1" dirty="0" smtClean="0">
                <a:solidFill>
                  <a:srgbClr val="C00000"/>
                </a:solidFill>
              </a:rPr>
              <a:t>и</a:t>
            </a:r>
            <a:r>
              <a:rPr lang="ru-RU" sz="2800" dirty="0" smtClean="0"/>
              <a:t> у русских </a:t>
            </a:r>
            <a:r>
              <a:rPr lang="ru-RU" sz="2800" b="1" dirty="0" smtClean="0">
                <a:solidFill>
                  <a:srgbClr val="7030A0"/>
                </a:solidFill>
              </a:rPr>
              <a:t>воевал</a:t>
            </a:r>
            <a:r>
              <a:rPr lang="ru-RU" sz="2800" dirty="0" smtClean="0"/>
              <a:t>, </a:t>
            </a:r>
            <a:r>
              <a:rPr lang="ru-RU" sz="2800" b="1" i="1" dirty="0" smtClean="0">
                <a:solidFill>
                  <a:srgbClr val="C00000"/>
                </a:solidFill>
              </a:rPr>
              <a:t>и</a:t>
            </a:r>
            <a:r>
              <a:rPr lang="ru-RU" sz="2800" dirty="0" smtClean="0"/>
              <a:t> в остроге два раза </a:t>
            </a:r>
            <a:r>
              <a:rPr lang="ru-RU" sz="2800" b="1" dirty="0" smtClean="0">
                <a:solidFill>
                  <a:srgbClr val="7030A0"/>
                </a:solidFill>
              </a:rPr>
              <a:t>сидел</a:t>
            </a:r>
            <a:r>
              <a:rPr lang="ru-RU" sz="2800" dirty="0" smtClean="0"/>
              <a:t>. </a:t>
            </a:r>
          </a:p>
          <a:p>
            <a:pPr indent="355600" algn="just"/>
            <a:r>
              <a:rPr lang="ru-RU" sz="2800" dirty="0" smtClean="0"/>
              <a:t>Петра </a:t>
            </a:r>
            <a:r>
              <a:rPr lang="ru-RU" sz="2800" dirty="0" smtClean="0"/>
              <a:t>немного раздражали </a:t>
            </a:r>
            <a:r>
              <a:rPr lang="ru-RU" sz="2800" b="1" i="1" dirty="0" smtClean="0">
                <a:solidFill>
                  <a:srgbClr val="C00000"/>
                </a:solidFill>
              </a:rPr>
              <a:t>и</a:t>
            </a:r>
            <a:r>
              <a:rPr lang="ru-RU" sz="2800" dirty="0" smtClean="0"/>
              <a:t> спокойная </a:t>
            </a:r>
            <a:r>
              <a:rPr lang="ru-RU" sz="2800" b="1" dirty="0" smtClean="0">
                <a:solidFill>
                  <a:srgbClr val="7030A0"/>
                </a:solidFill>
              </a:rPr>
              <a:t>тишь</a:t>
            </a:r>
            <a:r>
              <a:rPr lang="ru-RU" sz="2800" dirty="0" smtClean="0"/>
              <a:t> усадьбы, </a:t>
            </a:r>
            <a:r>
              <a:rPr lang="ru-RU" sz="2800" b="1" i="1" dirty="0" smtClean="0">
                <a:solidFill>
                  <a:srgbClr val="C00000"/>
                </a:solidFill>
              </a:rPr>
              <a:t>и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шорох</a:t>
            </a:r>
            <a:r>
              <a:rPr lang="ru-RU" sz="2800" dirty="0" smtClean="0"/>
              <a:t> старого сада, </a:t>
            </a:r>
            <a:r>
              <a:rPr lang="ru-RU" sz="2800" b="1" i="1" dirty="0" smtClean="0">
                <a:solidFill>
                  <a:srgbClr val="C00000"/>
                </a:solidFill>
              </a:rPr>
              <a:t>и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однообразие</a:t>
            </a:r>
            <a:r>
              <a:rPr lang="ru-RU" sz="2800" dirty="0" smtClean="0"/>
              <a:t> впечатлений. </a:t>
            </a:r>
            <a:endParaRPr lang="ru-RU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32656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it-IT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O, </a:t>
            </a:r>
            <a:r>
              <a:rPr lang="x-none" sz="24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</a:t>
            </a:r>
            <a:r>
              <a:rPr lang="it-IT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O, </a:t>
            </a:r>
            <a:r>
              <a:rPr lang="x-none" sz="24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</a:t>
            </a:r>
            <a:r>
              <a:rPr lang="it-IT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O</a:t>
            </a:r>
            <a:endParaRPr lang="ru-RU" sz="2400" b="1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 algn="ctr"/>
            <a:r>
              <a:rPr lang="it-IT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O, </a:t>
            </a: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да</a:t>
            </a:r>
            <a:r>
              <a:rPr lang="it-IT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O, </a:t>
            </a: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да</a:t>
            </a:r>
            <a:r>
              <a:rPr lang="it-IT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O</a:t>
            </a:r>
            <a:endParaRPr lang="ru-RU" sz="2400" b="1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 algn="ctr"/>
            <a:r>
              <a:rPr lang="it-IT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O, </a:t>
            </a:r>
            <a:r>
              <a:rPr lang="x-none" sz="24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</a:t>
            </a: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ли</a:t>
            </a:r>
            <a:r>
              <a:rPr lang="it-IT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O, </a:t>
            </a:r>
            <a:r>
              <a:rPr lang="x-none" sz="24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</a:t>
            </a: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ли</a:t>
            </a:r>
            <a:r>
              <a:rPr lang="it-IT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O</a:t>
            </a:r>
            <a:endParaRPr lang="ru-RU" sz="2400" b="1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 algn="ctr"/>
            <a:r>
              <a:rPr lang="it-IT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O, </a:t>
            </a: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либо</a:t>
            </a:r>
            <a:r>
              <a:rPr lang="it-IT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O, </a:t>
            </a:r>
            <a:r>
              <a:rPr lang="ru-RU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либо</a:t>
            </a:r>
            <a:r>
              <a:rPr lang="it-IT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it-IT" sz="2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O </a:t>
            </a:r>
            <a:endParaRPr lang="ru-RU" sz="240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772816"/>
            <a:ext cx="864096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sz="2800" dirty="0" smtClean="0"/>
              <a:t>Страшным бедствием для </a:t>
            </a:r>
            <a:r>
              <a:rPr lang="ru-RU" sz="2800" b="1" dirty="0" smtClean="0">
                <a:solidFill>
                  <a:srgbClr val="7030A0"/>
                </a:solidFill>
              </a:rPr>
              <a:t>зайцев</a:t>
            </a:r>
            <a:r>
              <a:rPr lang="ru-RU" sz="2800" dirty="0" smtClean="0"/>
              <a:t>, </a:t>
            </a:r>
            <a:r>
              <a:rPr lang="ru-RU" sz="2800" b="1" i="1" dirty="0" smtClean="0">
                <a:solidFill>
                  <a:srgbClr val="C00000"/>
                </a:solidFill>
              </a:rPr>
              <a:t>и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лис</a:t>
            </a:r>
            <a:r>
              <a:rPr lang="ru-RU" sz="2800" dirty="0" smtClean="0"/>
              <a:t>, </a:t>
            </a:r>
            <a:r>
              <a:rPr lang="ru-RU" sz="2800" b="1" i="1" dirty="0" smtClean="0">
                <a:solidFill>
                  <a:srgbClr val="C00000"/>
                </a:solidFill>
              </a:rPr>
              <a:t>и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барсуков</a:t>
            </a:r>
            <a:r>
              <a:rPr lang="ru-RU" sz="2800" dirty="0" smtClean="0"/>
              <a:t> </a:t>
            </a:r>
            <a:r>
              <a:rPr lang="ru-RU" sz="2800" dirty="0" smtClean="0"/>
              <a:t>являются </a:t>
            </a:r>
            <a:r>
              <a:rPr lang="ru-RU" sz="2800" dirty="0" smtClean="0"/>
              <a:t>как </a:t>
            </a:r>
            <a:r>
              <a:rPr lang="ru-RU" sz="2800" dirty="0" smtClean="0"/>
              <a:t>половодье, </a:t>
            </a:r>
            <a:r>
              <a:rPr lang="ru-RU" sz="2800" dirty="0" smtClean="0"/>
              <a:t>так и лесные пожары. </a:t>
            </a:r>
            <a:endParaRPr lang="ru-RU" sz="2800" dirty="0" smtClean="0"/>
          </a:p>
          <a:p>
            <a:pPr indent="355600" algn="just"/>
            <a:r>
              <a:rPr lang="ru-RU" sz="2800" dirty="0" smtClean="0"/>
              <a:t>Вот </a:t>
            </a:r>
            <a:r>
              <a:rPr lang="ru-RU" sz="2800" dirty="0" smtClean="0"/>
              <a:t>снова предо мной </a:t>
            </a:r>
            <a:r>
              <a:rPr lang="ru-RU" sz="2800" b="1" dirty="0" smtClean="0">
                <a:solidFill>
                  <a:srgbClr val="7030A0"/>
                </a:solidFill>
              </a:rPr>
              <a:t>осинник</a:t>
            </a:r>
            <a:r>
              <a:rPr lang="ru-RU" sz="2800" dirty="0" smtClean="0"/>
              <a:t> </a:t>
            </a:r>
            <a:r>
              <a:rPr lang="ru-RU" sz="2800" dirty="0" smtClean="0"/>
              <a:t>зябкий, </a:t>
            </a:r>
            <a:r>
              <a:rPr lang="ru-RU" sz="2800" b="1" i="1" dirty="0" smtClean="0">
                <a:solidFill>
                  <a:srgbClr val="C00000"/>
                </a:solidFill>
              </a:rPr>
              <a:t>да</a:t>
            </a:r>
            <a:r>
              <a:rPr lang="ru-RU" sz="2800" dirty="0" smtClean="0"/>
              <a:t> узкая </a:t>
            </a:r>
            <a:r>
              <a:rPr lang="ru-RU" sz="2800" b="1" dirty="0" smtClean="0">
                <a:solidFill>
                  <a:srgbClr val="7030A0"/>
                </a:solidFill>
              </a:rPr>
              <a:t>речушка</a:t>
            </a:r>
            <a:r>
              <a:rPr lang="ru-RU" sz="2800" dirty="0" smtClean="0"/>
              <a:t>,  </a:t>
            </a:r>
            <a:r>
              <a:rPr lang="ru-RU" sz="2800" b="1" i="1" dirty="0" smtClean="0">
                <a:solidFill>
                  <a:srgbClr val="C00000"/>
                </a:solidFill>
              </a:rPr>
              <a:t>да</a:t>
            </a:r>
            <a:r>
              <a:rPr lang="ru-RU" sz="2800" dirty="0" smtClean="0"/>
              <a:t> жёлтые </a:t>
            </a:r>
            <a:r>
              <a:rPr lang="ru-RU" sz="2800" b="1" dirty="0" smtClean="0">
                <a:solidFill>
                  <a:srgbClr val="7030A0"/>
                </a:solidFill>
              </a:rPr>
              <a:t>поля</a:t>
            </a:r>
            <a:r>
              <a:rPr lang="ru-RU" sz="2800" dirty="0" smtClean="0"/>
              <a:t>. </a:t>
            </a:r>
            <a:endParaRPr lang="ru-RU" sz="2800" dirty="0" smtClean="0"/>
          </a:p>
          <a:p>
            <a:pPr indent="355600" algn="just"/>
            <a:r>
              <a:rPr lang="ru-RU" sz="2800" dirty="0" smtClean="0"/>
              <a:t>Я </a:t>
            </a:r>
            <a:r>
              <a:rPr lang="ru-RU" sz="2800" dirty="0" smtClean="0"/>
              <a:t>надеялся, что он расскажет по этому поводу какую-нибудь </a:t>
            </a:r>
            <a:r>
              <a:rPr lang="ru-RU" sz="2800" b="1" dirty="0" smtClean="0">
                <a:solidFill>
                  <a:srgbClr val="7030A0"/>
                </a:solidFill>
              </a:rPr>
              <a:t>притчу</a:t>
            </a:r>
            <a:r>
              <a:rPr lang="ru-RU" sz="2800" b="1" dirty="0" smtClean="0"/>
              <a:t> </a:t>
            </a:r>
            <a:r>
              <a:rPr lang="ru-RU" sz="2800" dirty="0" smtClean="0"/>
              <a:t>из школьной </a:t>
            </a:r>
            <a:r>
              <a:rPr lang="ru-RU" sz="2800" dirty="0" smtClean="0"/>
              <a:t>жизни, </a:t>
            </a:r>
            <a:r>
              <a:rPr lang="ru-RU" sz="2800" b="1" i="1" dirty="0" smtClean="0">
                <a:solidFill>
                  <a:srgbClr val="C00000"/>
                </a:solidFill>
              </a:rPr>
              <a:t>или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басню</a:t>
            </a:r>
            <a:r>
              <a:rPr lang="ru-RU" sz="2800" dirty="0" smtClean="0"/>
              <a:t> </a:t>
            </a:r>
            <a:r>
              <a:rPr lang="ru-RU" sz="2800" dirty="0" smtClean="0"/>
              <a:t>Эзопа, </a:t>
            </a:r>
            <a:r>
              <a:rPr lang="ru-RU" sz="2800" b="1" i="1" dirty="0" smtClean="0">
                <a:solidFill>
                  <a:srgbClr val="C00000"/>
                </a:solidFill>
              </a:rPr>
              <a:t>или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что-нибудь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из</a:t>
            </a:r>
            <a:r>
              <a:rPr lang="ru-RU" sz="2800" dirty="0" smtClean="0"/>
              <a:t> греческой </a:t>
            </a:r>
            <a:r>
              <a:rPr lang="ru-RU" sz="2800" b="1" dirty="0" smtClean="0">
                <a:solidFill>
                  <a:srgbClr val="7030A0"/>
                </a:solidFill>
              </a:rPr>
              <a:t>мифологии</a:t>
            </a:r>
            <a:r>
              <a:rPr lang="ru-RU" sz="2800" dirty="0" smtClean="0"/>
              <a:t>.</a:t>
            </a:r>
            <a:r>
              <a:rPr lang="ru-RU" sz="2800" dirty="0" smtClean="0"/>
              <a:t> </a:t>
            </a:r>
            <a:endParaRPr lang="ru-RU" sz="2800" dirty="0" smtClean="0"/>
          </a:p>
          <a:p>
            <a:pPr indent="355600" algn="just"/>
            <a:r>
              <a:rPr lang="ru-RU" sz="2800" dirty="0" smtClean="0"/>
              <a:t>А </a:t>
            </a:r>
            <a:r>
              <a:rPr lang="ru-RU" sz="2800" dirty="0" smtClean="0"/>
              <a:t>с наступлением дня туманы убирались </a:t>
            </a:r>
            <a:r>
              <a:rPr lang="ru-RU" sz="2800" b="1" dirty="0" smtClean="0">
                <a:solidFill>
                  <a:srgbClr val="7030A0"/>
                </a:solidFill>
              </a:rPr>
              <a:t>в </a:t>
            </a:r>
            <a:r>
              <a:rPr lang="ru-RU" sz="2800" b="1" dirty="0" smtClean="0">
                <a:solidFill>
                  <a:srgbClr val="7030A0"/>
                </a:solidFill>
              </a:rPr>
              <a:t>овраги</a:t>
            </a:r>
            <a:r>
              <a:rPr lang="ru-RU" sz="2800" dirty="0" smtClean="0"/>
              <a:t>, </a:t>
            </a:r>
            <a:r>
              <a:rPr lang="ru-RU" sz="2800" b="1" i="1" dirty="0" smtClean="0">
                <a:solidFill>
                  <a:srgbClr val="C00000"/>
                </a:solidFill>
              </a:rPr>
              <a:t>либо</a:t>
            </a:r>
            <a:r>
              <a:rPr lang="ru-RU" sz="2800" dirty="0" smtClean="0"/>
              <a:t> в </a:t>
            </a:r>
            <a:r>
              <a:rPr lang="ru-RU" sz="2800" dirty="0" smtClean="0"/>
              <a:t>ущелья, </a:t>
            </a:r>
            <a:r>
              <a:rPr lang="ru-RU" sz="2800" b="1" i="1" dirty="0" smtClean="0">
                <a:solidFill>
                  <a:srgbClr val="C00000"/>
                </a:solidFill>
              </a:rPr>
              <a:t>либо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7030A0"/>
                </a:solidFill>
              </a:rPr>
              <a:t>в провалы </a:t>
            </a:r>
            <a:r>
              <a:rPr lang="ru-RU" sz="2800" dirty="0" smtClean="0"/>
              <a:t>рек.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332656"/>
            <a:ext cx="8183880" cy="5544616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Однородными</a:t>
            </a:r>
            <a:r>
              <a:rPr lang="ru-RU" i="1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называются члены предложения, которые: 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– являются одним и тем же членом предложения;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– относятся к одному и тому же члену предложения;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– обычно выражаются одной частью речи;</a:t>
            </a:r>
            <a:br>
              <a:rPr lang="ru-RU" dirty="0" smtClean="0">
                <a:solidFill>
                  <a:srgbClr val="7030A0"/>
                </a:solidFill>
              </a:rPr>
            </a:br>
            <a:r>
              <a:rPr lang="ru-RU" dirty="0" smtClean="0">
                <a:solidFill>
                  <a:srgbClr val="7030A0"/>
                </a:solidFill>
              </a:rPr>
              <a:t>– связаны между собой бессоюзной связью или сочинительными союзами</a:t>
            </a:r>
            <a:r>
              <a:rPr lang="ru-RU" dirty="0" smtClean="0">
                <a:solidFill>
                  <a:srgbClr val="7030A0"/>
                </a:solidFill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32656"/>
            <a:ext cx="45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ни О, ни О </a:t>
            </a:r>
            <a:endParaRPr lang="ru-RU" sz="2800" b="1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или О, или О </a:t>
            </a:r>
            <a:endParaRPr lang="ru-RU" sz="280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либо О, либо О</a:t>
            </a:r>
            <a:endParaRPr lang="ru-RU" sz="2800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916832"/>
            <a:ext cx="88569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Ему не надо идти на службу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сегодня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завтра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послезавтра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355600"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Каждый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день художник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рисовал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уличные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сценки,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упражнялся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портретировании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карандашом,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делал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наброски для батальных полотен.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355600" algn="just"/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ожидал почему-то, что спрашивать его будут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либо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работе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либо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Вальке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либо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 Арнольде Павловиче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"/>
            <a:ext cx="8856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Однородные члены могут объединяться </a:t>
            </a:r>
            <a:r>
              <a:rPr lang="ru-RU" sz="2800" b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попарно</a:t>
            </a:r>
          </a:p>
          <a:p>
            <a:pPr algn="ctr"/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 О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</a:t>
            </a: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endParaRPr lang="ru-RU" sz="2800" b="1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 algn="ctr"/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ли</a:t>
            </a: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</a:t>
            </a: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ли</a:t>
            </a:r>
            <a:r>
              <a:rPr lang="x-none" sz="2800" b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О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772816"/>
            <a:ext cx="88569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sz="2400" dirty="0" smtClean="0"/>
              <a:t>Отблески заходящего солнца лежат </a:t>
            </a:r>
            <a:r>
              <a:rPr lang="ru-RU" sz="2400" b="1" dirty="0" smtClean="0">
                <a:solidFill>
                  <a:srgbClr val="C00000"/>
                </a:solidFill>
              </a:rPr>
              <a:t>на </a:t>
            </a:r>
            <a:r>
              <a:rPr lang="ru-RU" sz="2400" b="1" dirty="0" smtClean="0">
                <a:solidFill>
                  <a:srgbClr val="C00000"/>
                </a:solidFill>
              </a:rPr>
              <a:t>облаках </a:t>
            </a:r>
            <a:r>
              <a:rPr lang="ru-RU" sz="2400" b="1" dirty="0" smtClean="0">
                <a:solidFill>
                  <a:srgbClr val="C00000"/>
                </a:solidFill>
              </a:rPr>
              <a:t>и на склонах гор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7030A0"/>
                </a:solidFill>
              </a:rPr>
              <a:t>на синеве </a:t>
            </a:r>
            <a:r>
              <a:rPr lang="ru-RU" sz="2400" b="1" dirty="0" smtClean="0">
                <a:solidFill>
                  <a:srgbClr val="7030A0"/>
                </a:solidFill>
              </a:rPr>
              <a:t>неба </a:t>
            </a:r>
            <a:r>
              <a:rPr lang="ru-RU" sz="2400" b="1" dirty="0" smtClean="0">
                <a:solidFill>
                  <a:srgbClr val="7030A0"/>
                </a:solidFill>
              </a:rPr>
              <a:t>и на лениво-ласковой реке</a:t>
            </a:r>
            <a:r>
              <a:rPr lang="ru-RU" sz="2400" dirty="0" smtClean="0"/>
              <a:t>. </a:t>
            </a:r>
            <a:endParaRPr lang="ru-RU" sz="2400" dirty="0" smtClean="0"/>
          </a:p>
          <a:p>
            <a:pPr indent="355600" algn="just"/>
            <a:r>
              <a:rPr lang="ru-RU" sz="2400" dirty="0" smtClean="0"/>
              <a:t>На </a:t>
            </a:r>
            <a:r>
              <a:rPr lang="ru-RU" sz="2400" dirty="0" smtClean="0"/>
              <a:t>велосипедах здесь ездят </a:t>
            </a:r>
            <a:r>
              <a:rPr lang="ru-RU" sz="2400" b="1" dirty="0" smtClean="0">
                <a:solidFill>
                  <a:srgbClr val="7030A0"/>
                </a:solidFill>
              </a:rPr>
              <a:t>мужчины </a:t>
            </a:r>
            <a:r>
              <a:rPr lang="ru-RU" sz="2400" b="1" dirty="0" smtClean="0">
                <a:solidFill>
                  <a:srgbClr val="7030A0"/>
                </a:solidFill>
              </a:rPr>
              <a:t>и женщины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C00000"/>
                </a:solidFill>
              </a:rPr>
              <a:t>студенты </a:t>
            </a:r>
            <a:r>
              <a:rPr lang="ru-RU" sz="2400" b="1" dirty="0" smtClean="0">
                <a:solidFill>
                  <a:srgbClr val="C00000"/>
                </a:solidFill>
              </a:rPr>
              <a:t>и пенсионеры</a:t>
            </a:r>
            <a:r>
              <a:rPr lang="ru-RU" sz="2400" dirty="0" smtClean="0"/>
              <a:t>.</a:t>
            </a:r>
          </a:p>
          <a:p>
            <a:pPr indent="355600" algn="just"/>
            <a:r>
              <a:rPr lang="ru-RU" sz="2400" dirty="0" smtClean="0"/>
              <a:t>Пышные </a:t>
            </a:r>
            <a:r>
              <a:rPr lang="ru-RU" sz="2400" b="1" dirty="0" smtClean="0">
                <a:solidFill>
                  <a:srgbClr val="C00000"/>
                </a:solidFill>
              </a:rPr>
              <a:t>розы </a:t>
            </a:r>
            <a:r>
              <a:rPr lang="ru-RU" sz="2400" b="1" dirty="0" smtClean="0">
                <a:solidFill>
                  <a:srgbClr val="C00000"/>
                </a:solidFill>
              </a:rPr>
              <a:t>и пионы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7030A0"/>
                </a:solidFill>
              </a:rPr>
              <a:t>георгины </a:t>
            </a:r>
            <a:r>
              <a:rPr lang="ru-RU" sz="2400" b="1" dirty="0" smtClean="0">
                <a:solidFill>
                  <a:srgbClr val="7030A0"/>
                </a:solidFill>
              </a:rPr>
              <a:t>и </a:t>
            </a:r>
            <a:r>
              <a:rPr lang="ru-RU" sz="2400" b="1" dirty="0" smtClean="0">
                <a:solidFill>
                  <a:srgbClr val="7030A0"/>
                </a:solidFill>
              </a:rPr>
              <a:t>лилии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C00000"/>
                </a:solidFill>
              </a:rPr>
              <a:t>незабудки </a:t>
            </a:r>
            <a:r>
              <a:rPr lang="ru-RU" sz="2400" b="1" dirty="0" smtClean="0">
                <a:solidFill>
                  <a:srgbClr val="C00000"/>
                </a:solidFill>
              </a:rPr>
              <a:t>и васильки </a:t>
            </a:r>
            <a:r>
              <a:rPr lang="ru-RU" sz="2400" dirty="0" smtClean="0"/>
              <a:t>радуют глаз на </a:t>
            </a:r>
            <a:r>
              <a:rPr lang="ru-RU" sz="2400" dirty="0" err="1" smtClean="0"/>
              <a:t>жостовских</a:t>
            </a:r>
            <a:r>
              <a:rPr lang="ru-RU" sz="2400" dirty="0" smtClean="0"/>
              <a:t> подносах.</a:t>
            </a:r>
            <a:endParaRPr lang="ru-RU" sz="2400" dirty="0" smtClean="0"/>
          </a:p>
          <a:p>
            <a:pPr indent="355600" algn="just"/>
            <a:r>
              <a:rPr lang="ru-RU" sz="2400" dirty="0" smtClean="0"/>
              <a:t>Его рисунки </a:t>
            </a:r>
            <a:r>
              <a:rPr lang="ru-RU" sz="2400" b="1" dirty="0" smtClean="0">
                <a:solidFill>
                  <a:srgbClr val="7030A0"/>
                </a:solidFill>
              </a:rPr>
              <a:t>вызывают радость </a:t>
            </a:r>
            <a:r>
              <a:rPr lang="ru-RU" sz="2400" b="1" dirty="0" smtClean="0">
                <a:solidFill>
                  <a:srgbClr val="7030A0"/>
                </a:solidFill>
              </a:rPr>
              <a:t>или </a:t>
            </a:r>
            <a:r>
              <a:rPr lang="ru-RU" sz="2400" b="1" dirty="0" smtClean="0">
                <a:solidFill>
                  <a:srgbClr val="7030A0"/>
                </a:solidFill>
              </a:rPr>
              <a:t>навеивают печаль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C00000"/>
                </a:solidFill>
              </a:rPr>
              <a:t>забавляют </a:t>
            </a:r>
            <a:r>
              <a:rPr lang="ru-RU" sz="2400" b="1" dirty="0" smtClean="0">
                <a:solidFill>
                  <a:srgbClr val="C00000"/>
                </a:solidFill>
              </a:rPr>
              <a:t>или </a:t>
            </a:r>
            <a:r>
              <a:rPr lang="ru-RU" sz="2400" b="1" dirty="0" smtClean="0">
                <a:solidFill>
                  <a:srgbClr val="C00000"/>
                </a:solidFill>
              </a:rPr>
              <a:t>помогают сосредоточиться</a:t>
            </a:r>
            <a:r>
              <a:rPr lang="ru-RU" sz="2400" dirty="0" smtClean="0"/>
              <a:t>.</a:t>
            </a:r>
            <a:r>
              <a:rPr lang="ru-RU" sz="2400" dirty="0" smtClean="0"/>
              <a:t> </a:t>
            </a:r>
            <a:endParaRPr lang="ru-RU" sz="2400" dirty="0" smtClean="0"/>
          </a:p>
          <a:p>
            <a:pPr indent="355600" algn="just"/>
            <a:r>
              <a:rPr lang="ru-RU" sz="2400" dirty="0" smtClean="0"/>
              <a:t>Он </a:t>
            </a:r>
            <a:r>
              <a:rPr lang="ru-RU" sz="2400" dirty="0" smtClean="0"/>
              <a:t>мог часами </a:t>
            </a:r>
            <a:r>
              <a:rPr lang="ru-RU" sz="2400" dirty="0" smtClean="0"/>
              <a:t>смотреть, </a:t>
            </a:r>
            <a:r>
              <a:rPr lang="ru-RU" sz="2400" dirty="0" smtClean="0"/>
              <a:t>как она </a:t>
            </a:r>
            <a:r>
              <a:rPr lang="ru-RU" sz="2400" b="1" dirty="0" smtClean="0">
                <a:solidFill>
                  <a:srgbClr val="C00000"/>
                </a:solidFill>
              </a:rPr>
              <a:t>читает </a:t>
            </a:r>
            <a:r>
              <a:rPr lang="ru-RU" sz="2400" b="1" dirty="0" smtClean="0">
                <a:solidFill>
                  <a:srgbClr val="C00000"/>
                </a:solidFill>
              </a:rPr>
              <a:t>или </a:t>
            </a:r>
            <a:r>
              <a:rPr lang="ru-RU" sz="2400" b="1" dirty="0" smtClean="0">
                <a:solidFill>
                  <a:srgbClr val="C00000"/>
                </a:solidFill>
              </a:rPr>
              <a:t>возится </a:t>
            </a:r>
            <a:r>
              <a:rPr lang="ru-RU" sz="2400" dirty="0" smtClean="0"/>
              <a:t>с прибором, </a:t>
            </a:r>
            <a:r>
              <a:rPr lang="ru-RU" sz="2400" b="1" dirty="0" smtClean="0">
                <a:solidFill>
                  <a:srgbClr val="7030A0"/>
                </a:solidFill>
              </a:rPr>
              <a:t>бормочет что-нибудь себе под нос </a:t>
            </a:r>
            <a:r>
              <a:rPr lang="ru-RU" sz="2400" b="1" dirty="0" smtClean="0">
                <a:solidFill>
                  <a:srgbClr val="7030A0"/>
                </a:solidFill>
              </a:rPr>
              <a:t>или </a:t>
            </a:r>
            <a:r>
              <a:rPr lang="ru-RU" sz="2400" b="1" dirty="0" smtClean="0">
                <a:solidFill>
                  <a:srgbClr val="7030A0"/>
                </a:solidFill>
              </a:rPr>
              <a:t>напевает</a:t>
            </a:r>
            <a:r>
              <a:rPr lang="ru-RU" sz="2400" dirty="0" smtClean="0"/>
              <a:t>. </a:t>
            </a:r>
            <a:endParaRPr lang="ru-RU" sz="2400" dirty="0" smtClean="0"/>
          </a:p>
          <a:p>
            <a:pPr indent="355600" algn="just"/>
            <a:r>
              <a:rPr lang="ru-RU" sz="2400" dirty="0" smtClean="0"/>
              <a:t>Теперь </a:t>
            </a:r>
            <a:r>
              <a:rPr lang="ru-RU" sz="2400" dirty="0" smtClean="0"/>
              <a:t>мальчики мечтают стать </a:t>
            </a:r>
            <a:r>
              <a:rPr lang="ru-RU" sz="2400" b="1" dirty="0" smtClean="0">
                <a:solidFill>
                  <a:srgbClr val="7030A0"/>
                </a:solidFill>
              </a:rPr>
              <a:t>банкирами </a:t>
            </a:r>
            <a:r>
              <a:rPr lang="ru-RU" sz="2400" b="1" dirty="0" smtClean="0">
                <a:solidFill>
                  <a:srgbClr val="7030A0"/>
                </a:solidFill>
              </a:rPr>
              <a:t>либо или </a:t>
            </a:r>
            <a:r>
              <a:rPr lang="ru-RU" sz="2400" b="1" dirty="0" smtClean="0">
                <a:solidFill>
                  <a:srgbClr val="7030A0"/>
                </a:solidFill>
              </a:rPr>
              <a:t>менеджерами</a:t>
            </a:r>
            <a:r>
              <a:rPr lang="ru-RU" sz="2400" dirty="0" smtClean="0"/>
              <a:t>, </a:t>
            </a:r>
            <a:r>
              <a:rPr lang="ru-RU" sz="2400" b="1" dirty="0" smtClean="0">
                <a:solidFill>
                  <a:srgbClr val="C00000"/>
                </a:solidFill>
              </a:rPr>
              <a:t>адвокатами либо </a:t>
            </a:r>
            <a:r>
              <a:rPr lang="ru-RU" sz="2400" b="1" dirty="0" smtClean="0">
                <a:solidFill>
                  <a:srgbClr val="C00000"/>
                </a:solidFill>
              </a:rPr>
              <a:t>или губернаторами</a:t>
            </a:r>
            <a:r>
              <a:rPr lang="ru-RU" sz="2400" dirty="0" smtClean="0"/>
              <a:t>. </a:t>
            </a:r>
            <a:endParaRPr lang="ru-RU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764704"/>
            <a:ext cx="806489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Помните!</a:t>
            </a:r>
          </a:p>
          <a:p>
            <a:pPr algn="ctr"/>
            <a:endParaRPr lang="ru-RU" sz="4800" b="1" dirty="0" smtClean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  <a:p>
            <a:pPr algn="ctr"/>
            <a:r>
              <a:rPr lang="ru-RU" sz="48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 предложении может быть два и более ряда однородных членов</a:t>
            </a:r>
            <a:endParaRPr lang="ru-RU" sz="4800" b="1" dirty="0" smtClean="0">
              <a:solidFill>
                <a:srgbClr val="7030A0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48681"/>
            <a:ext cx="84249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sz="4800" dirty="0" smtClean="0"/>
              <a:t>По утрам они </a:t>
            </a:r>
            <a:r>
              <a:rPr lang="ru-RU" sz="4800" b="1" dirty="0" smtClean="0">
                <a:solidFill>
                  <a:srgbClr val="7030A0"/>
                </a:solidFill>
              </a:rPr>
              <a:t>варили</a:t>
            </a:r>
            <a:r>
              <a:rPr lang="ru-RU" sz="4800" dirty="0" smtClean="0"/>
              <a:t> </a:t>
            </a:r>
            <a:r>
              <a:rPr lang="ru-RU" sz="4800" b="1" dirty="0" smtClean="0">
                <a:solidFill>
                  <a:srgbClr val="C00000"/>
                </a:solidFill>
              </a:rPr>
              <a:t>кофе </a:t>
            </a:r>
            <a:r>
              <a:rPr lang="ru-RU" sz="4800" b="1" dirty="0" smtClean="0">
                <a:solidFill>
                  <a:srgbClr val="C00000"/>
                </a:solidFill>
              </a:rPr>
              <a:t>и овсянку</a:t>
            </a:r>
            <a:r>
              <a:rPr lang="ru-RU" sz="4800" dirty="0" smtClean="0"/>
              <a:t> для </a:t>
            </a:r>
            <a:r>
              <a:rPr lang="ru-RU" sz="4800" dirty="0" smtClean="0"/>
              <a:t>себя </a:t>
            </a:r>
            <a:r>
              <a:rPr lang="ru-RU" sz="4800" b="1" dirty="0" smtClean="0">
                <a:solidFill>
                  <a:srgbClr val="7030A0"/>
                </a:solidFill>
              </a:rPr>
              <a:t>да готовили </a:t>
            </a:r>
            <a:r>
              <a:rPr lang="ru-RU" sz="4800" dirty="0" smtClean="0"/>
              <a:t>травяной чай для бабушки</a:t>
            </a:r>
            <a:r>
              <a:rPr lang="ru-RU" sz="4800" dirty="0" smtClean="0"/>
              <a:t>.</a:t>
            </a:r>
          </a:p>
          <a:p>
            <a:pPr indent="355600" algn="just"/>
            <a:endParaRPr lang="ru-RU" sz="3200" dirty="0" smtClean="0"/>
          </a:p>
          <a:p>
            <a:pPr indent="355600" algn="just"/>
            <a:r>
              <a:rPr lang="ru-RU" sz="3200" dirty="0" smtClean="0"/>
              <a:t>Союз </a:t>
            </a:r>
            <a:r>
              <a:rPr lang="ru-RU" sz="3200" b="1" i="1" dirty="0" smtClean="0">
                <a:solidFill>
                  <a:srgbClr val="C00000"/>
                </a:solidFill>
              </a:rPr>
              <a:t>и</a:t>
            </a:r>
            <a:r>
              <a:rPr lang="ru-RU" sz="3200" dirty="0" smtClean="0"/>
              <a:t> соединяет существительные </a:t>
            </a:r>
            <a:r>
              <a:rPr lang="ru-RU" sz="3200" b="1" dirty="0" smtClean="0">
                <a:solidFill>
                  <a:srgbClr val="C00000"/>
                </a:solidFill>
              </a:rPr>
              <a:t>кофе</a:t>
            </a:r>
            <a:r>
              <a:rPr lang="ru-RU" sz="3200" dirty="0" smtClean="0"/>
              <a:t> и </a:t>
            </a:r>
            <a:r>
              <a:rPr lang="ru-RU" sz="3200" b="1" dirty="0" smtClean="0">
                <a:solidFill>
                  <a:srgbClr val="C00000"/>
                </a:solidFill>
              </a:rPr>
              <a:t>овсянку</a:t>
            </a:r>
            <a:r>
              <a:rPr lang="ru-RU" sz="3200" dirty="0" smtClean="0"/>
              <a:t>.</a:t>
            </a:r>
          </a:p>
          <a:p>
            <a:pPr indent="355600" algn="just"/>
            <a:r>
              <a:rPr lang="ru-RU" sz="3200" dirty="0" smtClean="0"/>
              <a:t>Союз </a:t>
            </a:r>
            <a:r>
              <a:rPr lang="ru-RU" sz="3200" b="1" dirty="0" smtClean="0">
                <a:solidFill>
                  <a:srgbClr val="7030A0"/>
                </a:solidFill>
              </a:rPr>
              <a:t>да</a:t>
            </a:r>
            <a:r>
              <a:rPr lang="ru-RU" sz="3200" dirty="0" smtClean="0"/>
              <a:t> соединяет глаголы-сказуемые </a:t>
            </a:r>
            <a:r>
              <a:rPr lang="ru-RU" sz="3200" b="1" dirty="0" smtClean="0">
                <a:solidFill>
                  <a:srgbClr val="7030A0"/>
                </a:solidFill>
              </a:rPr>
              <a:t>варили</a:t>
            </a:r>
            <a:r>
              <a:rPr lang="ru-RU" sz="3200" dirty="0" smtClean="0"/>
              <a:t> да </a:t>
            </a:r>
            <a:r>
              <a:rPr lang="ru-RU" sz="3200" b="1" dirty="0" smtClean="0">
                <a:solidFill>
                  <a:srgbClr val="7030A0"/>
                </a:solidFill>
              </a:rPr>
              <a:t>готовили</a:t>
            </a:r>
            <a:r>
              <a:rPr lang="ru-RU" sz="3200" dirty="0" smtClean="0"/>
              <a:t>.</a:t>
            </a:r>
          </a:p>
          <a:p>
            <a:pPr indent="355600" algn="just"/>
            <a:endParaRPr lang="ru-RU" sz="32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7"/>
            <a:ext cx="82809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</a:rPr>
              <a:t>Внимание!</a:t>
            </a:r>
          </a:p>
          <a:p>
            <a:pPr algn="just"/>
            <a:r>
              <a:rPr lang="ru-RU" sz="2800" b="1" dirty="0" smtClean="0">
                <a:solidFill>
                  <a:srgbClr val="C00000"/>
                </a:solidFill>
              </a:rPr>
              <a:t>Во фразеологических оборотах запятой противоположные понятия  не разделяются!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276872"/>
            <a:ext cx="87849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013" algn="just"/>
            <a:r>
              <a:rPr lang="ru-RU" sz="3200" b="1" dirty="0" smtClean="0">
                <a:solidFill>
                  <a:srgbClr val="002060"/>
                </a:solidFill>
              </a:rPr>
              <a:t>На </a:t>
            </a:r>
            <a:r>
              <a:rPr lang="ru-RU" sz="3200" b="1" dirty="0" smtClean="0">
                <a:solidFill>
                  <a:srgbClr val="002060"/>
                </a:solidFill>
              </a:rPr>
              <a:t>защиту родины встал </a:t>
            </a:r>
            <a:r>
              <a:rPr lang="ru-RU" sz="6000" b="1" dirty="0" smtClean="0">
                <a:solidFill>
                  <a:srgbClr val="002060"/>
                </a:solidFill>
              </a:rPr>
              <a:t>и </a:t>
            </a:r>
            <a:r>
              <a:rPr lang="ru-RU" sz="6000" b="1" dirty="0" smtClean="0">
                <a:solidFill>
                  <a:srgbClr val="002060"/>
                </a:solidFill>
              </a:rPr>
              <a:t>стар </a:t>
            </a:r>
            <a:r>
              <a:rPr lang="ru-RU" sz="6000" b="1" dirty="0" smtClean="0">
                <a:solidFill>
                  <a:srgbClr val="002060"/>
                </a:solidFill>
              </a:rPr>
              <a:t>и млад</a:t>
            </a:r>
            <a:r>
              <a:rPr lang="ru-RU" sz="3200" b="1" dirty="0" smtClean="0">
                <a:solidFill>
                  <a:srgbClr val="002060"/>
                </a:solidFill>
              </a:rPr>
              <a:t>.</a:t>
            </a:r>
          </a:p>
          <a:p>
            <a:pPr indent="354013" algn="just"/>
            <a:r>
              <a:rPr lang="ru-RU" sz="3200" b="1" dirty="0" smtClean="0">
                <a:solidFill>
                  <a:srgbClr val="002060"/>
                </a:solidFill>
              </a:rPr>
              <a:t>Этот неутомимый труженик проснулся </a:t>
            </a:r>
            <a:r>
              <a:rPr lang="ru-RU" sz="7200" b="1" dirty="0" smtClean="0">
                <a:solidFill>
                  <a:srgbClr val="002060"/>
                </a:solidFill>
              </a:rPr>
              <a:t>ни </a:t>
            </a:r>
            <a:r>
              <a:rPr lang="ru-RU" sz="7200" b="1" dirty="0" smtClean="0">
                <a:solidFill>
                  <a:srgbClr val="002060"/>
                </a:solidFill>
              </a:rPr>
              <a:t>свет </a:t>
            </a:r>
            <a:r>
              <a:rPr lang="ru-RU" sz="7200" b="1" dirty="0" smtClean="0">
                <a:solidFill>
                  <a:srgbClr val="002060"/>
                </a:solidFill>
              </a:rPr>
              <a:t>ни заря.</a:t>
            </a:r>
            <a:r>
              <a:rPr lang="ru-RU" sz="7200" b="1" dirty="0" smtClean="0">
                <a:solidFill>
                  <a:srgbClr val="002060"/>
                </a:solidFill>
              </a:rPr>
              <a:t> </a:t>
            </a:r>
            <a:endParaRPr lang="ru-RU" sz="7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271126"/>
            <a:ext cx="856895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Знаки препинания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предложениях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однородными членами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обобщающими словами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251520" y="276659"/>
            <a:ext cx="8496944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Когда обобщающее слово (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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стоит перед однородными членами предложения, то на письме ставится двоеточие: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R="0" lvl="0" indent="355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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О, и О, и О.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R="0" lvl="0" indent="355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Снег покрыл </a:t>
            </a: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всё</a:t>
            </a: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: и деревья, и дома, и стога сена.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4969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Если обобщающее слово стоит после однородных членов предложения, то </a:t>
            </a:r>
            <a:r>
              <a:rPr lang="ru-RU" sz="3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 </a:t>
            </a:r>
            <a:r>
              <a:rPr lang="ru-RU" sz="3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письме ставится тире: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 lvl="0" indent="35560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О, О, О </a:t>
            </a:r>
            <a:r>
              <a:rPr lang="ru-RU" sz="54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–</a:t>
            </a:r>
            <a:r>
              <a:rPr lang="ru-RU" sz="36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</a:t>
            </a:r>
            <a:r>
              <a:rPr lang="ru-RU" sz="3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3600" dirty="0" smtClean="0">
              <a:latin typeface="Times New Roman" pitchFamily="18" charset="0"/>
              <a:cs typeface="Arial" pitchFamily="34" charset="0"/>
              <a:sym typeface="Symbol" pitchFamily="18" charset="2"/>
            </a:endParaRPr>
          </a:p>
          <a:p>
            <a:pPr lvl="0" indent="3556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На деревьях, стогах, домах</a:t>
            </a:r>
            <a:r>
              <a:rPr lang="ru-RU" sz="5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 – </a:t>
            </a: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везде</a:t>
            </a:r>
            <a:r>
              <a:rPr lang="ru-RU" sz="5400" b="1" i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 лежал снег.</a:t>
            </a:r>
            <a:endParaRPr lang="ru-RU" sz="5400" b="1" dirty="0" smtClean="0">
              <a:latin typeface="Times New Roman" pitchFamily="18" charset="0"/>
              <a:ea typeface="Times New Roman" pitchFamily="18" charset="0"/>
              <a:cs typeface="Arial" pitchFamily="34" charset="0"/>
              <a:sym typeface="Symbol" pitchFamily="18" charset="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467544" y="97219"/>
            <a:ext cx="820891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однородными членами, стоящими после обобщающего слова, предложение не заканчивается, то после них ставится еще и тире: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355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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О, О, О – ...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  <a:sym typeface="Symbol" pitchFamily="18" charset="2"/>
            </a:endParaRPr>
          </a:p>
          <a:p>
            <a:pPr marR="0" lvl="0" indent="355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Везде</a:t>
            </a: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: на деревьях, стогах, домах</a:t>
            </a: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 – </a:t>
            </a: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лежал снег</a:t>
            </a:r>
            <a:r>
              <a:rPr kumimoji="0" lang="ru-RU" sz="5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.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Arial" pitchFamily="34" charset="0"/>
              <a:sym typeface="Symbol" pitchFamily="18" charset="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"/>
          <p:cNvSpPr>
            <a:spLocks noChangeArrowheads="1"/>
          </p:cNvSpPr>
          <p:nvPr/>
        </p:nvSpPr>
        <p:spPr bwMode="auto">
          <a:xfrm>
            <a:off x="251520" y="122481"/>
            <a:ext cx="864096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Между обобщающим словом и однородными членами предложения может употребляться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вводное слово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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как-то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: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 О, О, О.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  <a:sym typeface="Symbol" pitchFamily="18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О, О, О –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словом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,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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  <a:sym typeface="Symbol" pitchFamily="18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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а именно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: О, О, О.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  <a:sym typeface="Symbol" pitchFamily="18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О, О, О –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одним словом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,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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  <a:sym typeface="Symbol" pitchFamily="18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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например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: О, О, О.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  <a:sym typeface="Symbol" pitchFamily="18" charset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О, О, О – 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короче говоря</a:t>
            </a: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,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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Arial" pitchFamily="34" charset="0"/>
              <a:sym typeface="Symbol" pitchFamily="18" charset="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222923"/>
            <a:ext cx="8496944" cy="6370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Однородными могут быть как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главные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(подлежащие, сказуемые), так 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второстепенные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(дополнения, определения, обстоятельства) члены предложения. В одном предложении могут встретиться разные ряды однородных членов: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355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однородные подлежащие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Старики и мальчики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азартно занимаются рыболовством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355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однородные сказуемые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Дорожка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шла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прямо через поле или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петляла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березовой роще;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355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однородные определения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Над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безлюдными, безмолвными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холмами нависло чёрное крыло ночи;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355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однородные дополнения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связывайте слово тракт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шумом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проносящихся машин,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рычанием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моторов,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запахом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бензина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355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однородные обстоятельства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Куда ни глянешь, всюду кругом мох: и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внизу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 ногами, и на камнях, и на ветках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деревьев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1"/>
          <p:cNvSpPr>
            <a:spLocks noChangeArrowheads="1"/>
          </p:cNvSpPr>
          <p:nvPr/>
        </p:nvSpPr>
        <p:spPr bwMode="auto">
          <a:xfrm>
            <a:off x="323528" y="1097494"/>
            <a:ext cx="842493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ПРИМЕРЫ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 числу дичи принадлежат не одни птицы, но и звери,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как-то: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медведи, олени, кабаны, дикие козы и зайцы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Мне нужны некоторые инструменты,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например: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молоток, напильник, ножовка, пассатижи.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Молоток, напильник, пассатижи, ножовка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словом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некоторые инструменты мне нужны.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1"/>
            <a:ext cx="8856984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Тест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Запятая ставится на месте всех пропусков в предложениях: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А) Ребёнок </a:t>
            </a:r>
            <a:r>
              <a:rPr lang="ru-RU" dirty="0" smtClean="0"/>
              <a:t>всё время непрерывно творит язык: самостоятельно отыскивает </a:t>
            </a:r>
            <a:r>
              <a:rPr lang="ru-RU" dirty="0" smtClean="0"/>
              <a:t>слова _ </a:t>
            </a:r>
            <a:r>
              <a:rPr lang="ru-RU" dirty="0" smtClean="0"/>
              <a:t>или создаёт новые, придумывает новые </a:t>
            </a:r>
            <a:r>
              <a:rPr lang="ru-RU" dirty="0" smtClean="0"/>
              <a:t>комбинации _ </a:t>
            </a:r>
            <a:r>
              <a:rPr lang="ru-RU" dirty="0" smtClean="0"/>
              <a:t>или новые обороты.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Б) Вспоминаю </a:t>
            </a:r>
            <a:r>
              <a:rPr lang="ru-RU" dirty="0" smtClean="0"/>
              <a:t>очи </a:t>
            </a:r>
            <a:r>
              <a:rPr lang="ru-RU" dirty="0" smtClean="0"/>
              <a:t>карие _ </a:t>
            </a:r>
            <a:r>
              <a:rPr lang="ru-RU" dirty="0" smtClean="0"/>
              <a:t>да тихий говорок </a:t>
            </a:r>
            <a:r>
              <a:rPr lang="ru-RU" dirty="0" smtClean="0"/>
              <a:t>её _ </a:t>
            </a:r>
            <a:r>
              <a:rPr lang="ru-RU" dirty="0" smtClean="0"/>
              <a:t>да звонкий смех.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В) Ребята </a:t>
            </a:r>
            <a:r>
              <a:rPr lang="ru-RU" dirty="0" smtClean="0"/>
              <a:t>подбросили в костер и травы </a:t>
            </a:r>
            <a:r>
              <a:rPr lang="ru-RU" dirty="0" smtClean="0"/>
              <a:t>_ и </a:t>
            </a:r>
            <a:r>
              <a:rPr lang="ru-RU" dirty="0" smtClean="0"/>
              <a:t>шишек </a:t>
            </a:r>
            <a:r>
              <a:rPr lang="ru-RU" dirty="0" smtClean="0"/>
              <a:t>_ и </a:t>
            </a:r>
            <a:r>
              <a:rPr lang="ru-RU" dirty="0" smtClean="0"/>
              <a:t>коры деревьев </a:t>
            </a:r>
            <a:r>
              <a:rPr lang="ru-RU" dirty="0" smtClean="0"/>
              <a:t>_ и </a:t>
            </a:r>
            <a:r>
              <a:rPr lang="ru-RU" dirty="0" smtClean="0"/>
              <a:t>раздули пламя.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Г) Молодой </a:t>
            </a:r>
            <a:r>
              <a:rPr lang="ru-RU" dirty="0" smtClean="0"/>
              <a:t>месяц обливал </a:t>
            </a:r>
            <a:r>
              <a:rPr lang="ru-RU" dirty="0" smtClean="0"/>
              <a:t>лес _ </a:t>
            </a:r>
            <a:r>
              <a:rPr lang="ru-RU" dirty="0" smtClean="0"/>
              <a:t>и </a:t>
            </a:r>
            <a:r>
              <a:rPr lang="ru-RU" dirty="0" smtClean="0"/>
              <a:t>речку _ </a:t>
            </a:r>
            <a:r>
              <a:rPr lang="ru-RU" dirty="0" smtClean="0"/>
              <a:t>и поле своим трепетным </a:t>
            </a:r>
            <a:r>
              <a:rPr lang="ru-RU" dirty="0" smtClean="0"/>
              <a:t>светом.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Д) </a:t>
            </a:r>
            <a:r>
              <a:rPr lang="ru-RU" dirty="0" smtClean="0"/>
              <a:t>Татьяна верила преданьям простонародной </a:t>
            </a:r>
            <a:r>
              <a:rPr lang="ru-RU" dirty="0" smtClean="0"/>
              <a:t>старины _ </a:t>
            </a:r>
            <a:r>
              <a:rPr lang="ru-RU" dirty="0" smtClean="0"/>
              <a:t>и </a:t>
            </a:r>
            <a:r>
              <a:rPr lang="ru-RU" dirty="0" smtClean="0"/>
              <a:t>снам _ </a:t>
            </a:r>
            <a:r>
              <a:rPr lang="ru-RU" dirty="0" smtClean="0"/>
              <a:t>и карточным </a:t>
            </a:r>
            <a:r>
              <a:rPr lang="ru-RU" dirty="0" smtClean="0"/>
              <a:t>гаданьям _ </a:t>
            </a:r>
            <a:r>
              <a:rPr lang="ru-RU" dirty="0" smtClean="0"/>
              <a:t>и предсказаниям луны. </a:t>
            </a:r>
            <a:endParaRPr lang="ru-RU" dirty="0" smtClean="0"/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Запятая ставится на месте всех пропусков в предложениях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/>
              <a:t>А) Уже </a:t>
            </a:r>
            <a:r>
              <a:rPr lang="ru-RU" dirty="0" smtClean="0"/>
              <a:t>давно позади остались </a:t>
            </a:r>
            <a:r>
              <a:rPr lang="ru-RU" dirty="0" smtClean="0"/>
              <a:t>_ и дома _ </a:t>
            </a:r>
            <a:r>
              <a:rPr lang="ru-RU" dirty="0" smtClean="0"/>
              <a:t>и </a:t>
            </a:r>
            <a:r>
              <a:rPr lang="ru-RU" dirty="0" smtClean="0"/>
              <a:t>огни _ </a:t>
            </a:r>
            <a:r>
              <a:rPr lang="ru-RU" dirty="0" smtClean="0"/>
              <a:t>и весёлый смех. </a:t>
            </a:r>
          </a:p>
          <a:p>
            <a:r>
              <a:rPr lang="ru-RU" dirty="0" smtClean="0"/>
              <a:t>Б) Она </a:t>
            </a:r>
            <a:r>
              <a:rPr lang="ru-RU" dirty="0" smtClean="0"/>
              <a:t>словно собиралась броситься </a:t>
            </a:r>
            <a:r>
              <a:rPr lang="ru-RU" dirty="0" smtClean="0"/>
              <a:t>вниз _ </a:t>
            </a:r>
            <a:r>
              <a:rPr lang="ru-RU" dirty="0" smtClean="0"/>
              <a:t>и диковинной птицей полететь над </a:t>
            </a:r>
            <a:r>
              <a:rPr lang="ru-RU" dirty="0" smtClean="0"/>
              <a:t>водой _ </a:t>
            </a:r>
            <a:r>
              <a:rPr lang="ru-RU" dirty="0" smtClean="0"/>
              <a:t>и </a:t>
            </a:r>
            <a:r>
              <a:rPr lang="ru-RU" dirty="0" smtClean="0"/>
              <a:t>лесом _ </a:t>
            </a:r>
            <a:r>
              <a:rPr lang="ru-RU" dirty="0" smtClean="0"/>
              <a:t>и полем. </a:t>
            </a:r>
          </a:p>
          <a:p>
            <a:r>
              <a:rPr lang="ru-RU" dirty="0" smtClean="0"/>
              <a:t>В) Кричали журавли _ </a:t>
            </a:r>
            <a:r>
              <a:rPr lang="ru-RU" dirty="0" smtClean="0"/>
              <a:t>и </a:t>
            </a:r>
            <a:r>
              <a:rPr lang="ru-RU" dirty="0" smtClean="0"/>
              <a:t>перепела _ </a:t>
            </a:r>
            <a:r>
              <a:rPr lang="ru-RU" dirty="0" smtClean="0"/>
              <a:t>и </a:t>
            </a:r>
            <a:r>
              <a:rPr lang="ru-RU" dirty="0" smtClean="0"/>
              <a:t>кулики _ </a:t>
            </a:r>
            <a:r>
              <a:rPr lang="ru-RU" dirty="0" smtClean="0"/>
              <a:t>и изредка со стороны леса доносился стук дятла. </a:t>
            </a:r>
            <a:endParaRPr lang="ru-RU" dirty="0" smtClean="0"/>
          </a:p>
          <a:p>
            <a:r>
              <a:rPr lang="ru-RU" dirty="0" smtClean="0"/>
              <a:t>Г) Посетители </a:t>
            </a:r>
            <a:r>
              <a:rPr lang="ru-RU" dirty="0" smtClean="0"/>
              <a:t>библиотеки либо окончили какие-то учебные </a:t>
            </a:r>
            <a:r>
              <a:rPr lang="ru-RU" dirty="0" smtClean="0"/>
              <a:t>заведения _ </a:t>
            </a:r>
            <a:r>
              <a:rPr lang="ru-RU" dirty="0" smtClean="0"/>
              <a:t>либо ещё </a:t>
            </a:r>
            <a:r>
              <a:rPr lang="ru-RU" dirty="0" smtClean="0"/>
              <a:t>учатся _ </a:t>
            </a:r>
            <a:r>
              <a:rPr lang="ru-RU" dirty="0" smtClean="0"/>
              <a:t>либо мечтают об учёбе. </a:t>
            </a:r>
            <a:endParaRPr lang="ru-RU" dirty="0" smtClean="0"/>
          </a:p>
          <a:p>
            <a:r>
              <a:rPr lang="ru-RU" dirty="0" smtClean="0"/>
              <a:t>Д) Узоры </a:t>
            </a:r>
            <a:r>
              <a:rPr lang="ru-RU" dirty="0" smtClean="0"/>
              <a:t>из цветов то рассыпаны по всему </a:t>
            </a:r>
            <a:r>
              <a:rPr lang="ru-RU" dirty="0" smtClean="0"/>
              <a:t>подносу _ </a:t>
            </a:r>
            <a:r>
              <a:rPr lang="ru-RU" dirty="0" smtClean="0"/>
              <a:t>то собраны в центре</a:t>
            </a:r>
            <a:r>
              <a:rPr lang="ru-RU" dirty="0" smtClean="0"/>
              <a:t>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1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Запятая ставится на месте всех пропусков в предложениях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dirty="0" smtClean="0"/>
              <a:t>После обеда Надя убегала либо к подруге </a:t>
            </a:r>
            <a:r>
              <a:rPr lang="ru-RU" dirty="0" smtClean="0"/>
              <a:t>_ либо </a:t>
            </a:r>
            <a:r>
              <a:rPr lang="ru-RU" dirty="0" smtClean="0"/>
              <a:t>в кино. </a:t>
            </a:r>
            <a:endParaRPr lang="ru-RU" dirty="0" smtClean="0"/>
          </a:p>
          <a:p>
            <a:pPr algn="just"/>
            <a:r>
              <a:rPr lang="ru-RU" dirty="0" smtClean="0"/>
              <a:t>Б) Герои </a:t>
            </a:r>
            <a:r>
              <a:rPr lang="ru-RU" dirty="0" smtClean="0"/>
              <a:t>многочисленных произведений </a:t>
            </a:r>
            <a:r>
              <a:rPr lang="ru-RU" dirty="0" err="1" smtClean="0"/>
              <a:t>Жюля</a:t>
            </a:r>
            <a:r>
              <a:rPr lang="ru-RU" dirty="0" smtClean="0"/>
              <a:t> Верна путешествуют </a:t>
            </a:r>
            <a:r>
              <a:rPr lang="ru-RU" dirty="0" smtClean="0"/>
              <a:t>_ и </a:t>
            </a:r>
            <a:r>
              <a:rPr lang="ru-RU" dirty="0" smtClean="0"/>
              <a:t>по морям </a:t>
            </a:r>
            <a:r>
              <a:rPr lang="ru-RU" dirty="0" smtClean="0"/>
              <a:t>_ и </a:t>
            </a:r>
            <a:r>
              <a:rPr lang="ru-RU" dirty="0" smtClean="0"/>
              <a:t>по непроходимым </a:t>
            </a:r>
            <a:r>
              <a:rPr lang="ru-RU" dirty="0" smtClean="0"/>
              <a:t>джунглям _ </a:t>
            </a:r>
            <a:r>
              <a:rPr lang="ru-RU" dirty="0" smtClean="0"/>
              <a:t>и по </a:t>
            </a:r>
            <a:r>
              <a:rPr lang="ru-RU" dirty="0" err="1" smtClean="0"/>
              <a:t>горам._</a:t>
            </a:r>
            <a:r>
              <a:rPr lang="ru-RU" dirty="0" smtClean="0"/>
              <a:t> </a:t>
            </a:r>
          </a:p>
          <a:p>
            <a:pPr algn="just"/>
            <a:r>
              <a:rPr lang="ru-RU" dirty="0" smtClean="0"/>
              <a:t>В) Зима </a:t>
            </a:r>
            <a:r>
              <a:rPr lang="ru-RU" dirty="0" smtClean="0"/>
              <a:t>ударила морозцем по </a:t>
            </a:r>
            <a:r>
              <a:rPr lang="ru-RU" dirty="0" smtClean="0"/>
              <a:t>полям _ </a:t>
            </a:r>
            <a:r>
              <a:rPr lang="ru-RU" dirty="0" smtClean="0"/>
              <a:t>да </a:t>
            </a:r>
            <a:r>
              <a:rPr lang="ru-RU" dirty="0" smtClean="0"/>
              <a:t>лесам _ </a:t>
            </a:r>
            <a:r>
              <a:rPr lang="ru-RU" dirty="0" smtClean="0"/>
              <a:t>да закружила позёмкой по дорогам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Г) </a:t>
            </a:r>
            <a:r>
              <a:rPr lang="ru-RU" dirty="0" smtClean="0"/>
              <a:t>Источниками, питавшими творчество Есенина, были и </a:t>
            </a:r>
            <a:r>
              <a:rPr lang="ru-RU" dirty="0" smtClean="0"/>
              <a:t>песни _ </a:t>
            </a:r>
            <a:r>
              <a:rPr lang="ru-RU" dirty="0" smtClean="0"/>
              <a:t>и частушки </a:t>
            </a:r>
            <a:r>
              <a:rPr lang="ru-RU" dirty="0" smtClean="0"/>
              <a:t>_ и сказки _ </a:t>
            </a:r>
            <a:r>
              <a:rPr lang="ru-RU" dirty="0" smtClean="0"/>
              <a:t>и духовные стихи. </a:t>
            </a:r>
            <a:endParaRPr lang="ru-RU" dirty="0" smtClean="0"/>
          </a:p>
          <a:p>
            <a:pPr algn="just"/>
            <a:r>
              <a:rPr lang="ru-RU" dirty="0" smtClean="0"/>
              <a:t>Д) Капитан </a:t>
            </a:r>
            <a:r>
              <a:rPr lang="ru-RU" dirty="0" smtClean="0"/>
              <a:t>в шлюпке </a:t>
            </a:r>
            <a:r>
              <a:rPr lang="ru-RU" dirty="0" smtClean="0"/>
              <a:t>оглядывался _ </a:t>
            </a:r>
            <a:r>
              <a:rPr lang="ru-RU" dirty="0" smtClean="0"/>
              <a:t>то на </a:t>
            </a:r>
            <a:r>
              <a:rPr lang="ru-RU" dirty="0" smtClean="0"/>
              <a:t>ребёнка _ </a:t>
            </a:r>
            <a:r>
              <a:rPr lang="ru-RU" dirty="0" smtClean="0"/>
              <a:t>то на пароход</a:t>
            </a:r>
            <a:r>
              <a:rPr lang="ru-RU" dirty="0" smtClean="0"/>
              <a:t>.</a:t>
            </a:r>
          </a:p>
          <a:p>
            <a:pPr algn="just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Запятая ставится на месте всех пропусков в предложениях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dirty="0" smtClean="0"/>
              <a:t>А) Широкая </a:t>
            </a:r>
            <a:r>
              <a:rPr lang="ru-RU" dirty="0" smtClean="0"/>
              <a:t>невысокая кастрюля </a:t>
            </a:r>
            <a:r>
              <a:rPr lang="ru-RU" dirty="0" smtClean="0"/>
              <a:t>_ или </a:t>
            </a:r>
            <a:r>
              <a:rPr lang="ru-RU" dirty="0" smtClean="0"/>
              <a:t>глубокая чугунная сковородка с молоком </a:t>
            </a:r>
            <a:r>
              <a:rPr lang="ru-RU" dirty="0" smtClean="0"/>
              <a:t>_ либо </a:t>
            </a:r>
            <a:r>
              <a:rPr lang="ru-RU" dirty="0" smtClean="0"/>
              <a:t>сливками ставится в разогретую духовку. </a:t>
            </a:r>
            <a:endParaRPr lang="ru-RU" dirty="0" smtClean="0"/>
          </a:p>
          <a:p>
            <a:pPr algn="just"/>
            <a:r>
              <a:rPr lang="ru-RU" dirty="0" smtClean="0"/>
              <a:t>Б) Прочитанное </a:t>
            </a:r>
            <a:r>
              <a:rPr lang="ru-RU" dirty="0" smtClean="0"/>
              <a:t>он без труда </a:t>
            </a:r>
            <a:r>
              <a:rPr lang="ru-RU" dirty="0" smtClean="0"/>
              <a:t>запоминает _ </a:t>
            </a:r>
            <a:r>
              <a:rPr lang="ru-RU" dirty="0" smtClean="0"/>
              <a:t>и пересказывает толково </a:t>
            </a:r>
            <a:r>
              <a:rPr lang="ru-RU" dirty="0" smtClean="0"/>
              <a:t>_ и </a:t>
            </a:r>
            <a:r>
              <a:rPr lang="ru-RU" dirty="0" smtClean="0"/>
              <a:t>точно. </a:t>
            </a:r>
            <a:endParaRPr lang="ru-RU" dirty="0" smtClean="0"/>
          </a:p>
          <a:p>
            <a:pPr algn="just"/>
            <a:r>
              <a:rPr lang="ru-RU" dirty="0" smtClean="0"/>
              <a:t>В) Эта </a:t>
            </a:r>
            <a:r>
              <a:rPr lang="ru-RU" dirty="0" smtClean="0"/>
              <a:t>безымянная речушка по </a:t>
            </a:r>
            <a:r>
              <a:rPr lang="ru-RU" dirty="0" smtClean="0"/>
              <a:t>чистоте _ </a:t>
            </a:r>
            <a:r>
              <a:rPr lang="ru-RU" dirty="0" smtClean="0"/>
              <a:t>и живописности своей, по </a:t>
            </a:r>
            <a:r>
              <a:rPr lang="ru-RU" dirty="0" smtClean="0"/>
              <a:t>неукротимости _ </a:t>
            </a:r>
            <a:r>
              <a:rPr lang="ru-RU" dirty="0" smtClean="0"/>
              <a:t>и своенравию достойна именоваться самым </a:t>
            </a:r>
            <a:r>
              <a:rPr lang="ru-RU" dirty="0" smtClean="0"/>
              <a:t>звонким _ </a:t>
            </a:r>
            <a:r>
              <a:rPr lang="ru-RU" dirty="0" smtClean="0"/>
              <a:t>и поэтичным словом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Г) В </a:t>
            </a:r>
            <a:r>
              <a:rPr lang="ru-RU" dirty="0" smtClean="0"/>
              <a:t>свете луны всё казалось либо </a:t>
            </a:r>
            <a:r>
              <a:rPr lang="ru-RU" dirty="0" smtClean="0"/>
              <a:t>голубым _  либо зелёным _  либо </a:t>
            </a:r>
            <a:r>
              <a:rPr lang="ru-RU" dirty="0" smtClean="0"/>
              <a:t>пепельным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Д) </a:t>
            </a:r>
            <a:r>
              <a:rPr lang="ru-RU" dirty="0" smtClean="0"/>
              <a:t>Здесь продавались листы с вырезными </a:t>
            </a:r>
            <a:r>
              <a:rPr lang="ru-RU" dirty="0" smtClean="0"/>
              <a:t>картинками _ </a:t>
            </a:r>
            <a:r>
              <a:rPr lang="ru-RU" dirty="0" smtClean="0"/>
              <a:t>и переводные </a:t>
            </a:r>
            <a:r>
              <a:rPr lang="ru-RU" dirty="0" smtClean="0"/>
              <a:t>картинки _ </a:t>
            </a:r>
            <a:r>
              <a:rPr lang="ru-RU" dirty="0" smtClean="0"/>
              <a:t>и разноцветная </a:t>
            </a:r>
            <a:r>
              <a:rPr lang="ru-RU" dirty="0" smtClean="0"/>
              <a:t>бумага _ </a:t>
            </a:r>
            <a:r>
              <a:rPr lang="ru-RU" dirty="0" smtClean="0"/>
              <a:t>и пластилин для лепки. 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1"/>
          <p:cNvSpPr>
            <a:spLocks noChangeArrowheads="1"/>
          </p:cNvSpPr>
          <p:nvPr/>
        </p:nvSpPr>
        <p:spPr bwMode="auto">
          <a:xfrm>
            <a:off x="395536" y="675216"/>
            <a:ext cx="842493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Запятая ставится на месте всех пропусков в предложениях: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А) Мастера </a:t>
            </a:r>
            <a:r>
              <a:rPr lang="ru-RU" dirty="0" smtClean="0"/>
              <a:t>покрывали подносы специальным </a:t>
            </a:r>
            <a:r>
              <a:rPr lang="ru-RU" dirty="0" smtClean="0"/>
              <a:t>грунтом _ </a:t>
            </a:r>
            <a:r>
              <a:rPr lang="ru-RU" dirty="0" smtClean="0"/>
              <a:t>и </a:t>
            </a:r>
            <a:r>
              <a:rPr lang="ru-RU" dirty="0" smtClean="0"/>
              <a:t>лаком _ </a:t>
            </a:r>
            <a:r>
              <a:rPr lang="ru-RU" dirty="0" smtClean="0"/>
              <a:t>и расписывали их цветами. </a:t>
            </a:r>
            <a:endParaRPr lang="ru-RU" dirty="0" smtClean="0"/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Б) Узнаваемы </a:t>
            </a:r>
            <a:r>
              <a:rPr lang="ru-RU" dirty="0" smtClean="0"/>
              <a:t>на этой </a:t>
            </a:r>
            <a:r>
              <a:rPr lang="ru-RU" dirty="0" smtClean="0"/>
              <a:t>картине _ </a:t>
            </a:r>
            <a:r>
              <a:rPr lang="ru-RU" dirty="0" smtClean="0"/>
              <a:t>и лиловые тени </a:t>
            </a:r>
            <a:r>
              <a:rPr lang="ru-RU" dirty="0" smtClean="0"/>
              <a:t>_ и </a:t>
            </a:r>
            <a:r>
              <a:rPr lang="ru-RU" dirty="0" smtClean="0"/>
              <a:t>пышные сугробы </a:t>
            </a:r>
            <a:r>
              <a:rPr lang="ru-RU" dirty="0" err="1" smtClean="0"/>
              <a:t>_и</a:t>
            </a:r>
            <a:r>
              <a:rPr lang="ru-RU" dirty="0" smtClean="0"/>
              <a:t> запушённые инеем деревья</a:t>
            </a:r>
            <a:r>
              <a:rPr lang="ru-RU" dirty="0" smtClean="0"/>
              <a:t>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В) Ветер </a:t>
            </a:r>
            <a:r>
              <a:rPr lang="ru-RU" dirty="0" smtClean="0"/>
              <a:t>то </a:t>
            </a:r>
            <a:r>
              <a:rPr lang="ru-RU" dirty="0" smtClean="0"/>
              <a:t>стонет _ </a:t>
            </a:r>
            <a:r>
              <a:rPr lang="ru-RU" dirty="0" smtClean="0"/>
              <a:t>то </a:t>
            </a:r>
            <a:r>
              <a:rPr lang="ru-RU" dirty="0" smtClean="0"/>
              <a:t>злится _ </a:t>
            </a:r>
            <a:r>
              <a:rPr lang="ru-RU" dirty="0" smtClean="0"/>
              <a:t>то воет и ревёт. </a:t>
            </a:r>
            <a:endParaRPr lang="ru-RU" dirty="0" smtClean="0"/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Г) И </a:t>
            </a:r>
            <a:r>
              <a:rPr lang="ru-RU" dirty="0" smtClean="0"/>
              <a:t>видишь ты синий свод </a:t>
            </a:r>
            <a:r>
              <a:rPr lang="ru-RU" dirty="0" smtClean="0"/>
              <a:t>неба _ </a:t>
            </a:r>
            <a:r>
              <a:rPr lang="ru-RU" dirty="0" smtClean="0"/>
              <a:t>да </a:t>
            </a:r>
            <a:r>
              <a:rPr lang="ru-RU" dirty="0" smtClean="0"/>
              <a:t>солнце _ </a:t>
            </a:r>
            <a:r>
              <a:rPr lang="ru-RU" dirty="0" smtClean="0"/>
              <a:t>да лес.</a:t>
            </a:r>
            <a:r>
              <a:rPr lang="ru-RU" b="1" dirty="0" smtClean="0"/>
              <a:t> </a:t>
            </a:r>
            <a:endParaRPr lang="ru-RU" b="1" dirty="0" smtClean="0"/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Д) Месяц </a:t>
            </a:r>
            <a:r>
              <a:rPr lang="ru-RU" dirty="0" smtClean="0"/>
              <a:t>медленно скрывался за </a:t>
            </a:r>
            <a:r>
              <a:rPr lang="ru-RU" dirty="0" smtClean="0"/>
              <a:t>перевалом _ </a:t>
            </a:r>
            <a:r>
              <a:rPr lang="ru-RU" dirty="0" smtClean="0"/>
              <a:t>и бросал на горные вершины </a:t>
            </a:r>
            <a:r>
              <a:rPr lang="ru-RU" dirty="0" smtClean="0"/>
              <a:t>слабый _ и </a:t>
            </a:r>
            <a:r>
              <a:rPr lang="ru-RU" dirty="0" smtClean="0"/>
              <a:t>дрожащий свет</a:t>
            </a:r>
            <a:r>
              <a:rPr lang="ru-RU" dirty="0" smtClean="0"/>
              <a:t>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Запятая ставится на месте всех пропусков в предложениях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 smtClean="0"/>
              <a:t>А) Каждое </a:t>
            </a:r>
            <a:r>
              <a:rPr lang="ru-RU" dirty="0" smtClean="0"/>
              <a:t>утро Виктор Сергеевич покупал свежие </a:t>
            </a:r>
            <a:r>
              <a:rPr lang="ru-RU" dirty="0" smtClean="0"/>
              <a:t>газеты _ </a:t>
            </a:r>
            <a:r>
              <a:rPr lang="ru-RU" dirty="0" smtClean="0"/>
              <a:t>и молоко для </a:t>
            </a:r>
            <a:r>
              <a:rPr lang="ru-RU" dirty="0" smtClean="0"/>
              <a:t>себя _ </a:t>
            </a:r>
            <a:r>
              <a:rPr lang="ru-RU" dirty="0" smtClean="0"/>
              <a:t>да </a:t>
            </a:r>
            <a:r>
              <a:rPr lang="ru-RU" dirty="0" smtClean="0"/>
              <a:t>ириски _ </a:t>
            </a:r>
            <a:r>
              <a:rPr lang="ru-RU" dirty="0" smtClean="0"/>
              <a:t>или халву для Лизы. </a:t>
            </a:r>
          </a:p>
          <a:p>
            <a:pPr algn="just"/>
            <a:r>
              <a:rPr lang="ru-RU" dirty="0" smtClean="0"/>
              <a:t>Б) Слышались </a:t>
            </a:r>
            <a:r>
              <a:rPr lang="ru-RU" dirty="0" smtClean="0"/>
              <a:t>голоса и храп </a:t>
            </a:r>
            <a:r>
              <a:rPr lang="ru-RU" dirty="0" smtClean="0"/>
              <a:t>коней _ </a:t>
            </a:r>
            <a:r>
              <a:rPr lang="ru-RU" dirty="0" smtClean="0"/>
              <a:t>и лязг </a:t>
            </a:r>
            <a:r>
              <a:rPr lang="ru-RU" dirty="0" smtClean="0"/>
              <a:t>котелков _ </a:t>
            </a:r>
            <a:r>
              <a:rPr lang="ru-RU" dirty="0" smtClean="0"/>
              <a:t>и </a:t>
            </a:r>
            <a:r>
              <a:rPr lang="ru-RU" dirty="0" smtClean="0"/>
              <a:t>чайников _ </a:t>
            </a:r>
            <a:r>
              <a:rPr lang="ru-RU" dirty="0" smtClean="0"/>
              <a:t>и плеск </a:t>
            </a:r>
            <a:r>
              <a:rPr lang="ru-RU" dirty="0" smtClean="0"/>
              <a:t>воды _ </a:t>
            </a:r>
            <a:r>
              <a:rPr lang="ru-RU" dirty="0" smtClean="0"/>
              <a:t>и </a:t>
            </a:r>
            <a:r>
              <a:rPr lang="ru-RU" dirty="0" smtClean="0"/>
              <a:t>свисты _ </a:t>
            </a:r>
            <a:r>
              <a:rPr lang="ru-RU" dirty="0" smtClean="0"/>
              <a:t>и шорохи. </a:t>
            </a:r>
            <a:endParaRPr lang="ru-RU" dirty="0" smtClean="0"/>
          </a:p>
          <a:p>
            <a:r>
              <a:rPr lang="ru-RU" dirty="0" smtClean="0"/>
              <a:t>В) В </a:t>
            </a:r>
            <a:r>
              <a:rPr lang="ru-RU" dirty="0" smtClean="0"/>
              <a:t>закатных лучах и </a:t>
            </a:r>
            <a:r>
              <a:rPr lang="ru-RU" dirty="0" smtClean="0"/>
              <a:t>лес _ </a:t>
            </a:r>
            <a:r>
              <a:rPr lang="ru-RU" dirty="0" smtClean="0"/>
              <a:t>и дальние </a:t>
            </a:r>
            <a:r>
              <a:rPr lang="ru-RU" dirty="0" smtClean="0"/>
              <a:t>деревни _ </a:t>
            </a:r>
            <a:r>
              <a:rPr lang="ru-RU" dirty="0" smtClean="0"/>
              <a:t>и трава приобретали какой-то зловещий цвет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Г) Облака быстро _ </a:t>
            </a:r>
            <a:r>
              <a:rPr lang="ru-RU" dirty="0" smtClean="0"/>
              <a:t>и неожиданно то наплывали на </a:t>
            </a:r>
            <a:r>
              <a:rPr lang="ru-RU" dirty="0" smtClean="0"/>
              <a:t>луну _ </a:t>
            </a:r>
            <a:r>
              <a:rPr lang="ru-RU" dirty="0" smtClean="0"/>
              <a:t>то разлетались. </a:t>
            </a:r>
            <a:endParaRPr lang="ru-RU" dirty="0" smtClean="0"/>
          </a:p>
          <a:p>
            <a:pPr algn="just"/>
            <a:r>
              <a:rPr lang="ru-RU" dirty="0" smtClean="0"/>
              <a:t>Д)</a:t>
            </a:r>
            <a:r>
              <a:rPr lang="ru-RU" dirty="0" smtClean="0"/>
              <a:t> Ему хотелось стать или укротителем львов _ или эквилибристом _ или жонглёром.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332656"/>
            <a:ext cx="82089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7 Знаки препинания правильно расставлены в предложениях:</a:t>
            </a:r>
          </a:p>
          <a:p>
            <a:pPr algn="just"/>
            <a:r>
              <a:rPr lang="ru-RU" dirty="0" smtClean="0"/>
              <a:t>А)</a:t>
            </a:r>
            <a:r>
              <a:rPr lang="ru-RU" dirty="0" smtClean="0"/>
              <a:t> Лошадь шла в полной </a:t>
            </a:r>
            <a:r>
              <a:rPr lang="ru-RU" dirty="0" smtClean="0"/>
              <a:t>темноте, </a:t>
            </a:r>
            <a:r>
              <a:rPr lang="ru-RU" dirty="0" smtClean="0"/>
              <a:t>и </a:t>
            </a:r>
            <a:r>
              <a:rPr lang="ru-RU" dirty="0" smtClean="0"/>
              <a:t>поминутно то </a:t>
            </a:r>
            <a:r>
              <a:rPr lang="ru-RU" dirty="0" smtClean="0"/>
              <a:t>утыкалась в </a:t>
            </a:r>
            <a:r>
              <a:rPr lang="ru-RU" dirty="0" smtClean="0"/>
              <a:t>сугроб, </a:t>
            </a:r>
            <a:r>
              <a:rPr lang="ru-RU" dirty="0" smtClean="0"/>
              <a:t>то проваливалась в яму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Б)</a:t>
            </a:r>
            <a:r>
              <a:rPr lang="ru-RU" dirty="0" smtClean="0"/>
              <a:t> Прибыль и потери, взлёты и </a:t>
            </a:r>
            <a:r>
              <a:rPr lang="ru-RU" dirty="0" smtClean="0"/>
              <a:t>падения - </a:t>
            </a:r>
            <a:r>
              <a:rPr lang="ru-RU" dirty="0" smtClean="0"/>
              <a:t>всё пришлось пережить за последние полтора года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В) </a:t>
            </a:r>
            <a:r>
              <a:rPr lang="ru-RU" dirty="0" smtClean="0"/>
              <a:t>Но в начале марта всё: и овраг, и лес, и </a:t>
            </a:r>
            <a:r>
              <a:rPr lang="ru-RU" dirty="0" smtClean="0"/>
              <a:t>поляна </a:t>
            </a:r>
            <a:r>
              <a:rPr lang="ru-RU" dirty="0" smtClean="0"/>
              <a:t>было укрыто глубоким снегом</a:t>
            </a:r>
            <a:r>
              <a:rPr lang="ru-RU" dirty="0" smtClean="0"/>
              <a:t>.</a:t>
            </a:r>
          </a:p>
          <a:p>
            <a:pPr algn="just"/>
            <a:r>
              <a:rPr lang="ru-RU" dirty="0" smtClean="0"/>
              <a:t>Г) </a:t>
            </a:r>
            <a:r>
              <a:rPr lang="ru-RU" dirty="0" smtClean="0"/>
              <a:t>Нарядная ёлка пахла </a:t>
            </a:r>
            <a:r>
              <a:rPr lang="ru-RU" dirty="0" smtClean="0"/>
              <a:t>смолой и </a:t>
            </a:r>
            <a:r>
              <a:rPr lang="ru-RU" dirty="0" smtClean="0"/>
              <a:t>мандаринами, </a:t>
            </a:r>
            <a:r>
              <a:rPr lang="ru-RU" dirty="0" smtClean="0"/>
              <a:t>воском и </a:t>
            </a:r>
            <a:r>
              <a:rPr lang="ru-RU" dirty="0" smtClean="0"/>
              <a:t>конфетами. </a:t>
            </a:r>
            <a:endParaRPr lang="ru-RU" dirty="0" smtClean="0"/>
          </a:p>
          <a:p>
            <a:pPr algn="just"/>
            <a:r>
              <a:rPr lang="ru-RU" dirty="0" smtClean="0"/>
              <a:t>Д) </a:t>
            </a:r>
            <a:r>
              <a:rPr lang="ru-RU" dirty="0" smtClean="0"/>
              <a:t>Августовский зной гнал горожан или в </a:t>
            </a:r>
            <a:r>
              <a:rPr lang="ru-RU" dirty="0" smtClean="0"/>
              <a:t>лес, </a:t>
            </a:r>
            <a:r>
              <a:rPr lang="ru-RU" dirty="0" smtClean="0"/>
              <a:t>или на </a:t>
            </a:r>
            <a:r>
              <a:rPr lang="ru-RU" dirty="0" smtClean="0"/>
              <a:t>взморье, </a:t>
            </a:r>
            <a:r>
              <a:rPr lang="ru-RU" dirty="0" smtClean="0"/>
              <a:t>или в горы. </a:t>
            </a:r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b="1" dirty="0" smtClean="0"/>
              <a:t>8 </a:t>
            </a:r>
            <a:r>
              <a:rPr lang="ru-RU" b="1" dirty="0" smtClean="0"/>
              <a:t>Знаки препинания правильно расставлены в предложениях:</a:t>
            </a:r>
          </a:p>
          <a:p>
            <a:pPr algn="just"/>
            <a:r>
              <a:rPr lang="ru-RU" dirty="0" smtClean="0"/>
              <a:t>А) И </a:t>
            </a:r>
            <a:r>
              <a:rPr lang="ru-RU" dirty="0" smtClean="0"/>
              <a:t>каждое слово учителя, и каждое его движение, и каждый взгляд </a:t>
            </a:r>
            <a:r>
              <a:rPr lang="ru-RU" dirty="0" smtClean="0"/>
              <a:t>- всё </a:t>
            </a:r>
            <a:r>
              <a:rPr lang="ru-RU" dirty="0" smtClean="0"/>
              <a:t>было для меня свято. </a:t>
            </a:r>
            <a:endParaRPr lang="ru-RU" dirty="0" smtClean="0"/>
          </a:p>
          <a:p>
            <a:pPr algn="just"/>
            <a:r>
              <a:rPr lang="ru-RU" dirty="0" smtClean="0"/>
              <a:t>Б) </a:t>
            </a:r>
            <a:r>
              <a:rPr lang="ru-RU" dirty="0" smtClean="0"/>
              <a:t>Дорога </a:t>
            </a:r>
            <a:r>
              <a:rPr lang="ru-RU" dirty="0" smtClean="0"/>
              <a:t>то </a:t>
            </a:r>
            <a:r>
              <a:rPr lang="ru-RU" dirty="0" smtClean="0"/>
              <a:t>уходила в </a:t>
            </a:r>
            <a:r>
              <a:rPr lang="ru-RU" dirty="0" smtClean="0"/>
              <a:t>овраг, </a:t>
            </a:r>
            <a:r>
              <a:rPr lang="ru-RU" dirty="0" smtClean="0"/>
              <a:t>то вилась по откосу горы. </a:t>
            </a:r>
            <a:endParaRPr lang="ru-RU" dirty="0" smtClean="0"/>
          </a:p>
          <a:p>
            <a:pPr algn="just"/>
            <a:r>
              <a:rPr lang="ru-RU" dirty="0" smtClean="0"/>
              <a:t>В) </a:t>
            </a:r>
            <a:r>
              <a:rPr lang="ru-RU" dirty="0" smtClean="0"/>
              <a:t>Июльский зной гнал парижан или в </a:t>
            </a:r>
            <a:r>
              <a:rPr lang="ru-RU" dirty="0" smtClean="0"/>
              <a:t>горы, </a:t>
            </a:r>
            <a:r>
              <a:rPr lang="ru-RU" dirty="0" smtClean="0"/>
              <a:t>или в загородные </a:t>
            </a:r>
            <a:r>
              <a:rPr lang="ru-RU" dirty="0" smtClean="0"/>
              <a:t>дома, или </a:t>
            </a:r>
            <a:r>
              <a:rPr lang="ru-RU" dirty="0" smtClean="0"/>
              <a:t>на взморье. </a:t>
            </a:r>
            <a:endParaRPr lang="ru-RU" dirty="0" smtClean="0"/>
          </a:p>
          <a:p>
            <a:pPr algn="just"/>
            <a:r>
              <a:rPr lang="ru-RU" dirty="0" smtClean="0"/>
              <a:t>Г) </a:t>
            </a:r>
            <a:r>
              <a:rPr lang="ru-RU" dirty="0" smtClean="0"/>
              <a:t>В этот час повсюду: и на Пушкинской площади, и на Тверском бульваре, и вдоль всех тротуаров </a:t>
            </a:r>
            <a:r>
              <a:rPr lang="ru-RU" dirty="0" smtClean="0"/>
              <a:t>- горели </a:t>
            </a:r>
            <a:r>
              <a:rPr lang="ru-RU" dirty="0" smtClean="0"/>
              <a:t>бледные электрические огни. </a:t>
            </a:r>
            <a:endParaRPr lang="ru-RU" dirty="0" smtClean="0"/>
          </a:p>
          <a:p>
            <a:pPr algn="just"/>
            <a:r>
              <a:rPr lang="ru-RU" dirty="0" smtClean="0"/>
              <a:t>Д) </a:t>
            </a:r>
            <a:r>
              <a:rPr lang="ru-RU" dirty="0" smtClean="0"/>
              <a:t>В это время никто вокруг: ни утки в заводях, ни вёрткие чайки, ни камышницы в зарослях </a:t>
            </a:r>
            <a:r>
              <a:rPr lang="ru-RU" dirty="0" smtClean="0"/>
              <a:t>не </a:t>
            </a:r>
            <a:r>
              <a:rPr lang="ru-RU" dirty="0" smtClean="0"/>
              <a:t>нарушал тишины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179512" y="249524"/>
            <a:ext cx="8496944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/>
              <a:t>9 </a:t>
            </a:r>
            <a:r>
              <a:rPr lang="ru-RU" sz="2000" b="1" dirty="0" smtClean="0"/>
              <a:t>Знаки препинания правильно расставлены в предложениях: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/>
              <a:t>А) Ректор </a:t>
            </a:r>
            <a:r>
              <a:rPr lang="ru-RU" sz="2000" dirty="0" smtClean="0"/>
              <a:t>долго и </a:t>
            </a:r>
            <a:r>
              <a:rPr lang="ru-RU" sz="2000" dirty="0" smtClean="0"/>
              <a:t>всесторонне </a:t>
            </a:r>
            <a:r>
              <a:rPr lang="ru-RU" sz="2000" dirty="0" smtClean="0"/>
              <a:t>обдумывал, </a:t>
            </a:r>
            <a:r>
              <a:rPr lang="ru-RU" sz="2000" dirty="0" smtClean="0"/>
              <a:t>и анализировал сложившуюся ситуацию. </a:t>
            </a:r>
            <a:endParaRPr lang="ru-RU" sz="2000" dirty="0" smtClean="0"/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/>
              <a:t>Б) Он </a:t>
            </a:r>
            <a:r>
              <a:rPr lang="ru-RU" sz="2000" dirty="0" smtClean="0"/>
              <a:t>начал </a:t>
            </a:r>
            <a:r>
              <a:rPr lang="ru-RU" sz="2000" dirty="0" smtClean="0"/>
              <a:t>наигрывать не </a:t>
            </a:r>
            <a:r>
              <a:rPr lang="ru-RU" sz="2000" dirty="0" smtClean="0"/>
              <a:t>то </a:t>
            </a:r>
            <a:r>
              <a:rPr lang="ru-RU" sz="2000" dirty="0" smtClean="0"/>
              <a:t>танго,  </a:t>
            </a:r>
            <a:r>
              <a:rPr lang="ru-RU" sz="2000" dirty="0" smtClean="0"/>
              <a:t>не то старинный вальс. </a:t>
            </a:r>
            <a:endParaRPr lang="ru-RU" sz="2000" dirty="0" smtClean="0"/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/>
              <a:t>В) </a:t>
            </a:r>
            <a:r>
              <a:rPr lang="ru-RU" sz="2000" dirty="0" smtClean="0"/>
              <a:t>Тайга дышит утренним </a:t>
            </a:r>
            <a:r>
              <a:rPr lang="ru-RU" sz="2000" dirty="0" smtClean="0"/>
              <a:t>светом, </a:t>
            </a:r>
            <a:r>
              <a:rPr lang="ru-RU" sz="2000" dirty="0" smtClean="0"/>
              <a:t>и влажным </a:t>
            </a:r>
            <a:r>
              <a:rPr lang="ru-RU" sz="2000" dirty="0" smtClean="0"/>
              <a:t>теплом, </a:t>
            </a:r>
            <a:r>
              <a:rPr lang="ru-RU" sz="2000" dirty="0" smtClean="0"/>
              <a:t>и медовым запахом.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/>
              <a:t>Г) И </a:t>
            </a:r>
            <a:r>
              <a:rPr lang="ru-RU" sz="2000" dirty="0" smtClean="0"/>
              <a:t>лес, и стога, и </a:t>
            </a:r>
            <a:r>
              <a:rPr lang="ru-RU" sz="2000" dirty="0" smtClean="0"/>
              <a:t>землю - </a:t>
            </a:r>
            <a:r>
              <a:rPr lang="ru-RU" sz="2000" dirty="0" smtClean="0"/>
              <a:t>всё накрыл дождь тяжёлой чашей воды</a:t>
            </a:r>
            <a:r>
              <a:rPr lang="ru-RU" sz="2000" dirty="0" smtClean="0"/>
              <a:t>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/>
              <a:t>Д) Поля</a:t>
            </a:r>
            <a:r>
              <a:rPr lang="ru-RU" sz="2000" dirty="0" smtClean="0"/>
              <a:t>, лесок, сломанная липа, серые валуны, разлёгшиеся вдоль дороги, </a:t>
            </a:r>
            <a:r>
              <a:rPr lang="ru-RU" sz="2000" dirty="0" smtClean="0"/>
              <a:t> всё </a:t>
            </a:r>
            <a:r>
              <a:rPr lang="ru-RU" sz="2000" dirty="0" smtClean="0"/>
              <a:t>здесь было с детства знакомо ему</a:t>
            </a:r>
            <a:r>
              <a:rPr lang="ru-RU" sz="2000" dirty="0" smtClean="0"/>
              <a:t>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/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/>
              <a:t>10 </a:t>
            </a:r>
            <a:r>
              <a:rPr lang="ru-RU" sz="2000" b="1" dirty="0" smtClean="0"/>
              <a:t>Знаки препинания правильно расставлены в предложениях</a:t>
            </a:r>
            <a:r>
              <a:rPr lang="ru-RU" sz="2000" b="1" dirty="0" smtClean="0"/>
              <a:t>: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А) </a:t>
            </a:r>
            <a:r>
              <a:rPr lang="ru-RU" dirty="0" smtClean="0"/>
              <a:t>В нашем мире всё </a:t>
            </a:r>
            <a:r>
              <a:rPr lang="ru-RU" dirty="0" smtClean="0"/>
              <a:t>находится, </a:t>
            </a:r>
            <a:r>
              <a:rPr lang="ru-RU" dirty="0" smtClean="0"/>
              <a:t>либо в </a:t>
            </a:r>
            <a:r>
              <a:rPr lang="ru-RU" dirty="0" smtClean="0"/>
              <a:t>твёрдом, либо </a:t>
            </a:r>
            <a:r>
              <a:rPr lang="ru-RU" dirty="0" smtClean="0"/>
              <a:t>в </a:t>
            </a:r>
            <a:r>
              <a:rPr lang="ru-RU" dirty="0" smtClean="0"/>
              <a:t>жидком, </a:t>
            </a:r>
            <a:r>
              <a:rPr lang="ru-RU" dirty="0" smtClean="0"/>
              <a:t>либо в газообразном состоянии. </a:t>
            </a:r>
            <a:endParaRPr lang="ru-RU" dirty="0" smtClean="0"/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Б) Неровная </a:t>
            </a:r>
            <a:r>
              <a:rPr lang="ru-RU" dirty="0" smtClean="0"/>
              <a:t>линия </a:t>
            </a:r>
            <a:r>
              <a:rPr lang="ru-RU" dirty="0" smtClean="0"/>
              <a:t>берега то поднималась, </a:t>
            </a:r>
            <a:r>
              <a:rPr lang="ru-RU" dirty="0" smtClean="0"/>
              <a:t>то </a:t>
            </a:r>
            <a:r>
              <a:rPr lang="ru-RU" dirty="0" smtClean="0"/>
              <a:t>опускалась </a:t>
            </a:r>
            <a:r>
              <a:rPr lang="ru-RU" dirty="0" smtClean="0"/>
              <a:t>и приятно тревожила глаз. </a:t>
            </a:r>
            <a:endParaRPr lang="ru-RU" dirty="0" smtClean="0"/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В) От </a:t>
            </a:r>
            <a:r>
              <a:rPr lang="ru-RU" dirty="0" smtClean="0"/>
              <a:t>изразцовой печи, от кресел, от картин в добротных рамах, от комода, сделанного из красного дерева, </a:t>
            </a:r>
            <a:r>
              <a:rPr lang="ru-RU" dirty="0" smtClean="0"/>
              <a:t>от </a:t>
            </a:r>
            <a:r>
              <a:rPr lang="ru-RU" dirty="0" smtClean="0"/>
              <a:t>всего веяло добродушием и сытостью</a:t>
            </a:r>
            <a:r>
              <a:rPr lang="ru-RU" dirty="0" smtClean="0"/>
              <a:t>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Г) Тысячи </a:t>
            </a:r>
            <a:r>
              <a:rPr lang="ru-RU" dirty="0" smtClean="0"/>
              <a:t>встреч с разными людьми, множество ярких событий, труд моряка, суровый и опасный, </a:t>
            </a:r>
            <a:r>
              <a:rPr lang="ru-RU" dirty="0" smtClean="0"/>
              <a:t>- научили </a:t>
            </a:r>
            <a:r>
              <a:rPr lang="ru-RU" dirty="0" smtClean="0"/>
              <a:t>его понимать и уважать людей</a:t>
            </a:r>
            <a:r>
              <a:rPr lang="ru-RU" dirty="0" smtClean="0"/>
              <a:t>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Д) Белизна </a:t>
            </a:r>
            <a:r>
              <a:rPr lang="ru-RU" dirty="0" smtClean="0"/>
              <a:t>снега, чернота трещин, бирюза </a:t>
            </a:r>
            <a:r>
              <a:rPr lang="ru-RU" dirty="0" smtClean="0"/>
              <a:t>льда, глядящего </a:t>
            </a:r>
            <a:r>
              <a:rPr lang="ru-RU" dirty="0" smtClean="0"/>
              <a:t>из </a:t>
            </a:r>
            <a:r>
              <a:rPr lang="ru-RU" dirty="0" smtClean="0"/>
              <a:t>воды, - все </a:t>
            </a:r>
            <a:r>
              <a:rPr lang="ru-RU" dirty="0" smtClean="0"/>
              <a:t>краски при низком арктическом солнце кажутся ещё ярче.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5524666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Ответы: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– </a:t>
            </a:r>
            <a:r>
              <a:rPr lang="ru-RU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бгд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– </a:t>
            </a:r>
            <a:r>
              <a:rPr lang="ru-RU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вгд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– </a:t>
            </a:r>
            <a:r>
              <a:rPr lang="ru-RU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аг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– </a:t>
            </a:r>
            <a:r>
              <a:rPr lang="ru-RU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гд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– </a:t>
            </a:r>
            <a:r>
              <a:rPr lang="ru-RU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вг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вд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 – </a:t>
            </a:r>
            <a:r>
              <a:rPr lang="ru-RU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бгд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 – </a:t>
            </a:r>
            <a:r>
              <a:rPr lang="ru-RU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абвг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 – </a:t>
            </a:r>
            <a:r>
              <a:rPr lang="ru-RU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бвг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10 - </a:t>
            </a:r>
            <a:r>
              <a:rPr lang="ru-RU" sz="3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бд</a:t>
            </a: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00948" cy="6062682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русскому языку. </a:t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Составила </a:t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преподаватель </a:t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Королёва Е.А. </a:t>
            </a:r>
            <a:endParaRPr lang="ru-RU" sz="36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1"/>
          <p:cNvSpPr>
            <a:spLocks noChangeArrowheads="1"/>
          </p:cNvSpPr>
          <p:nvPr/>
        </p:nvSpPr>
        <p:spPr bwMode="auto">
          <a:xfrm>
            <a:off x="251520" y="825140"/>
            <a:ext cx="849694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Знаки препинания между однородными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членами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1"/>
          <p:cNvSpPr>
            <a:spLocks noChangeArrowheads="1"/>
          </p:cNvSpPr>
          <p:nvPr/>
        </p:nvSpPr>
        <p:spPr bwMode="auto">
          <a:xfrm>
            <a:off x="467544" y="338505"/>
            <a:ext cx="806489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Между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однородными членами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предложения может ставиться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запятая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постановке запятой нужно обратить внимание на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союзы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связывающие однородные члены,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устойчивые сочетания, разные ряды однородных членов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340769"/>
            <a:ext cx="79208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7030A0"/>
                </a:solidFill>
              </a:rPr>
              <a:t>Союзы </a:t>
            </a:r>
          </a:p>
          <a:p>
            <a:pPr algn="ctr"/>
            <a:r>
              <a:rPr lang="ru-RU" sz="5400" b="1" i="1" dirty="0" smtClean="0">
                <a:solidFill>
                  <a:srgbClr val="7030A0"/>
                </a:solidFill>
              </a:rPr>
              <a:t>при однородных членах предложения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23528" y="548681"/>
          <a:ext cx="8424936" cy="5400600"/>
        </p:xfrm>
        <a:graphic>
          <a:graphicData uri="http://schemas.openxmlformats.org/drawingml/2006/table">
            <a:tbl>
              <a:tblPr/>
              <a:tblGrid>
                <a:gridCol w="1902351"/>
                <a:gridCol w="2444916"/>
                <a:gridCol w="4077669"/>
              </a:tblGrid>
              <a:tr h="385757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 i="1">
                          <a:latin typeface="Times New Roman"/>
                          <a:ea typeface="Times New Roman"/>
                          <a:cs typeface="Times New Roman"/>
                        </a:rPr>
                        <a:t>Однородные члены могут соединяться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30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 i="1">
                          <a:latin typeface="Times New Roman"/>
                          <a:ea typeface="Times New Roman"/>
                          <a:cs typeface="Times New Roman"/>
                        </a:rPr>
                        <a:t>неповторяющимися</a:t>
                      </a:r>
                      <a:r>
                        <a:rPr lang="x-none" sz="2400" i="1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i="1">
                          <a:latin typeface="Times New Roman"/>
                          <a:ea typeface="Times New Roman"/>
                          <a:cs typeface="Times New Roman"/>
                        </a:rPr>
                        <a:t>союзами: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 i="1">
                          <a:latin typeface="Times New Roman"/>
                          <a:ea typeface="Times New Roman"/>
                          <a:cs typeface="Times New Roman"/>
                        </a:rPr>
                        <a:t>повторяющимися </a:t>
                      </a:r>
                      <a:r>
                        <a:rPr lang="x-none" sz="2400" i="1">
                          <a:latin typeface="Times New Roman"/>
                          <a:ea typeface="Times New Roman"/>
                          <a:cs typeface="Times New Roman"/>
                        </a:rPr>
                        <a:t>союзами: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 i="1">
                          <a:latin typeface="Times New Roman"/>
                          <a:ea typeface="Times New Roman"/>
                          <a:cs typeface="Times New Roman"/>
                        </a:rPr>
                        <a:t>двойными</a:t>
                      </a:r>
                      <a:r>
                        <a:rPr lang="x-none" sz="2400" i="1">
                          <a:latin typeface="Times New Roman"/>
                          <a:ea typeface="Times New Roman"/>
                          <a:cs typeface="Times New Roman"/>
                        </a:rPr>
                        <a:t> союзами: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18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зато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 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однако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да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x-none" sz="2400" b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</a:t>
                      </a:r>
                      <a:endParaRPr lang="ru-RU" sz="2400" b="1" dirty="0" smtClean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либо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хотя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то …, то…;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то …, не то…; то ли …, то ли…; ни …, ни…;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или…, или…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как…, так и..;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так…, как…;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только…, но и…;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 столько…,  сколько…;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настолько…, насколько…;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хотя и…, но…;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24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если не…, то…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800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916833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7030A0"/>
                </a:solidFill>
              </a:rPr>
              <a:t>Примеры</a:t>
            </a:r>
            <a:endParaRPr lang="ru-RU" sz="7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1"/>
          <p:cNvSpPr>
            <a:spLocks noChangeArrowheads="1"/>
          </p:cNvSpPr>
          <p:nvPr/>
        </p:nvSpPr>
        <p:spPr bwMode="auto">
          <a:xfrm>
            <a:off x="323528" y="2477842"/>
            <a:ext cx="83529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читать книги, брошюры, газеты, журналы;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читать и книги, и брошюры, и газеты, и журналы;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читать книги, брошюры, газеты и журналы;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читать книги и брошюры, газеты и журналы.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Аспект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Изящ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380</TotalTime>
  <Words>2217</Words>
  <Application>Microsoft Office PowerPoint</Application>
  <PresentationFormat>Экран (4:3)</PresentationFormat>
  <Paragraphs>205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37</vt:i4>
      </vt:variant>
    </vt:vector>
  </HeadingPairs>
  <TitlesOfParts>
    <vt:vector size="41" baseType="lpstr">
      <vt:lpstr>Аспект</vt:lpstr>
      <vt:lpstr>1_Поток</vt:lpstr>
      <vt:lpstr>Бумажная</vt:lpstr>
      <vt:lpstr>Изящная</vt:lpstr>
      <vt:lpstr>Тема «Однородные члены предложения»</vt:lpstr>
      <vt:lpstr>Однородными называются члены предложения, которые:  – являются одним и тем же членом предложения; – относятся к одному и тому же члену предложения; – обычно выражаются одной частью речи; – связаны между собой бессоюзной связью или сочинительными союзами.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Ответы:   1 – бгд 2 – вгд 3 – аг 4 – гд 5 – вг 6 – вд 7 – бгд 8 – абвг 9 – бвг 10 - бд </vt:lpstr>
      <vt:lpstr>Презентация  по русскому языку.  Составила  преподаватель  Королёва Е.А.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«Словосочетание»</dc:title>
  <dc:creator>alina</dc:creator>
  <cp:lastModifiedBy>Admin</cp:lastModifiedBy>
  <cp:revision>47</cp:revision>
  <dcterms:created xsi:type="dcterms:W3CDTF">2014-04-14T14:49:20Z</dcterms:created>
  <dcterms:modified xsi:type="dcterms:W3CDTF">2021-01-18T08:57:16Z</dcterms:modified>
</cp:coreProperties>
</file>