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696" r:id="rId3"/>
    <p:sldMasterId id="2147483756" r:id="rId4"/>
    <p:sldMasterId id="2147483768" r:id="rId5"/>
    <p:sldMasterId id="2147483780" r:id="rId6"/>
  </p:sldMasterIdLst>
  <p:sldIdLst>
    <p:sldId id="256" r:id="rId7"/>
    <p:sldId id="258" r:id="rId8"/>
    <p:sldId id="259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D2AB3145-E0B7-4FF9-8E01-5100A21119BE}" type="datetimeFigureOut">
              <a:rPr lang="ru-RU" smtClean="0"/>
              <a:pPr/>
              <a:t>27.12.2020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chemeClr val="accent2">
                    <a:lumMod val="75000"/>
                  </a:schemeClr>
                </a:solidFill>
              </a:rPr>
              <a:t>Тема </a:t>
            </a:r>
            <a:r>
              <a:rPr lang="ru-RU" sz="6000" dirty="0" smtClean="0">
                <a:solidFill>
                  <a:schemeClr val="accent2">
                    <a:lumMod val="75000"/>
                  </a:schemeClr>
                </a:solidFill>
              </a:rPr>
              <a:t>«Подлежащее»</a:t>
            </a:r>
            <a:endParaRPr lang="ru-RU" sz="6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4286256"/>
            <a:ext cx="7772400" cy="162878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i="1" dirty="0">
                <a:solidFill>
                  <a:srgbClr val="00B0F0"/>
                </a:solidFill>
              </a:rPr>
              <a:t>Для слушателей факультета </a:t>
            </a:r>
            <a:endParaRPr lang="ru-RU" i="1" dirty="0" smtClean="0">
              <a:solidFill>
                <a:srgbClr val="00B0F0"/>
              </a:solidFill>
            </a:endParaRPr>
          </a:p>
          <a:p>
            <a:pPr>
              <a:spcBef>
                <a:spcPts val="0"/>
              </a:spcBef>
            </a:pPr>
            <a:r>
              <a:rPr lang="ru-RU" i="1" dirty="0" err="1" smtClean="0">
                <a:solidFill>
                  <a:srgbClr val="00B0F0"/>
                </a:solidFill>
              </a:rPr>
              <a:t>довузовской</a:t>
            </a:r>
            <a:r>
              <a:rPr lang="ru-RU" i="1" dirty="0" smtClean="0">
                <a:solidFill>
                  <a:srgbClr val="00B0F0"/>
                </a:solidFill>
              </a:rPr>
              <a:t> </a:t>
            </a:r>
            <a:r>
              <a:rPr lang="ru-RU" i="1" dirty="0">
                <a:solidFill>
                  <a:srgbClr val="00B0F0"/>
                </a:solidFill>
              </a:rPr>
              <a:t>подготовки и профориентации, </a:t>
            </a:r>
          </a:p>
          <a:p>
            <a:pPr>
              <a:spcBef>
                <a:spcPts val="0"/>
              </a:spcBef>
            </a:pPr>
            <a:r>
              <a:rPr lang="ru-RU" i="1" dirty="0">
                <a:solidFill>
                  <a:srgbClr val="00B0F0"/>
                </a:solidFill>
              </a:rPr>
              <a:t>подготовительных курсов, </a:t>
            </a:r>
            <a:endParaRPr lang="ru-RU" i="1" dirty="0" smtClean="0">
              <a:solidFill>
                <a:srgbClr val="00B0F0"/>
              </a:solidFill>
            </a:endParaRPr>
          </a:p>
          <a:p>
            <a:pPr>
              <a:spcBef>
                <a:spcPts val="0"/>
              </a:spcBef>
            </a:pPr>
            <a:r>
              <a:rPr lang="ru-RU" i="1" dirty="0" smtClean="0">
                <a:solidFill>
                  <a:srgbClr val="00B0F0"/>
                </a:solidFill>
              </a:rPr>
              <a:t>абитуриентов</a:t>
            </a:r>
            <a:endParaRPr lang="ru-RU" i="1" dirty="0">
              <a:solidFill>
                <a:srgbClr val="00B0F0"/>
              </a:solidFill>
            </a:endParaRPr>
          </a:p>
          <a:p>
            <a:endParaRPr lang="ru-RU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1"/>
          <p:cNvSpPr>
            <a:spLocks noChangeArrowheads="1"/>
          </p:cNvSpPr>
          <p:nvPr/>
        </p:nvSpPr>
        <p:spPr bwMode="auto">
          <a:xfrm>
            <a:off x="539552" y="613762"/>
            <a:ext cx="835292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 </a:t>
            </a: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фразеологизмом: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60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стар и млад </a:t>
            </a:r>
            <a:r>
              <a:rPr kumimoji="0" lang="ru-RU" sz="6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собрался на площади;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1"/>
          <p:cNvSpPr>
            <a:spLocks noChangeArrowheads="1"/>
          </p:cNvSpPr>
          <p:nvPr/>
        </p:nvSpPr>
        <p:spPr bwMode="auto">
          <a:xfrm>
            <a:off x="467544" y="1388323"/>
            <a:ext cx="8136904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составным цельным наименованием: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Выставка достижений народного хозяйства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работает с 9 часов;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1"/>
          <p:cNvSpPr>
            <a:spLocks noChangeArrowheads="1"/>
          </p:cNvSpPr>
          <p:nvPr/>
        </p:nvSpPr>
        <p:spPr bwMode="auto">
          <a:xfrm>
            <a:off x="323528" y="127997"/>
            <a:ext cx="8208912" cy="590931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синтаксически цельным словосочетанием: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Мы с отцом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часто ходили на рыбалку.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хорошо бы 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мы с тобой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пожили. Было 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что-то грозное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их внезапном и шумном появлении. Навстречу прошли 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четыре девушки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 чемоданчиками в руках. 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Кто из вас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готов помочь нам?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Rectangle 1"/>
          <p:cNvSpPr>
            <a:spLocks noChangeArrowheads="1"/>
          </p:cNvSpPr>
          <p:nvPr/>
        </p:nvSpPr>
        <p:spPr bwMode="auto">
          <a:xfrm>
            <a:off x="611560" y="2410479"/>
            <a:ext cx="7992888" cy="120032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Задания</a:t>
            </a:r>
            <a:endParaRPr kumimoji="0" lang="ru-RU" sz="72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1"/>
          <p:cNvSpPr>
            <a:spLocks noChangeArrowheads="1"/>
          </p:cNvSpPr>
          <p:nvPr/>
        </p:nvSpPr>
        <p:spPr bwMode="auto">
          <a:xfrm>
            <a:off x="251520" y="214233"/>
            <a:ext cx="849694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Укажите, в каких предложениях подлежащее подчёркнуто правильно: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marR="0" lvl="0" indent="-514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Розовые </a:t>
            </a: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тюльпаны</a:t>
            </a:r>
            <a:r>
              <a:rPr kumimoji="0" lang="ru-RU" sz="32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подарили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мне на день рождения.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marR="0" lvl="0" indent="-514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 сильного всегда </a:t>
            </a: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бессильный</a:t>
            </a:r>
            <a:r>
              <a:rPr kumimoji="0" lang="ru-RU" sz="32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виноват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marR="0" lvl="0" indent="-514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Гришка</a:t>
            </a:r>
            <a:r>
              <a:rPr kumimoji="0" lang="ru-RU" sz="32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выбежал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 двор искать свою собаку.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marR="0" lvl="0" indent="-514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Бабушка Аграфена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ласково </a:t>
            </a:r>
            <a:r>
              <a:rPr kumimoji="0" lang="ru-RU" sz="32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улыбнулась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marR="0" lvl="0" indent="-514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Мы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никогда </a:t>
            </a:r>
            <a:r>
              <a:rPr kumimoji="0" lang="ru-RU" sz="32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 забудем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этого дня, Виктор Степанович.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Rectangle 1"/>
          <p:cNvSpPr>
            <a:spLocks noChangeArrowheads="1"/>
          </p:cNvSpPr>
          <p:nvPr/>
        </p:nvSpPr>
        <p:spPr bwMode="auto">
          <a:xfrm>
            <a:off x="251520" y="537688"/>
            <a:ext cx="8568952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Укажите, в каких предложениях </a:t>
            </a:r>
            <a:r>
              <a:rPr lang="ru-RU" sz="32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подлежащее подчёркнуто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правильно: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marR="0" lvl="0" indent="-514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3200" b="0" i="0" u="sng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Карина</a:t>
            </a:r>
            <a:r>
              <a:rPr kumimoji="0" lang="ru-RU" sz="32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приходите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 нам в гости.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marR="0" lvl="0" indent="-514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Звонкий </a:t>
            </a: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месяц</a:t>
            </a:r>
            <a:r>
              <a:rPr kumimoji="0" lang="ru-RU" sz="32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выйдет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скоро погулять по крышам хат.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marR="0" lvl="0" indent="-514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Чемодан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брата гораздо</a:t>
            </a:r>
            <a:r>
              <a:rPr kumimoji="0" lang="ru-RU" sz="32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тяжелее.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marR="0" lvl="0" indent="-514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Большим авторитетом у сестёр пользовался их </a:t>
            </a: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старший брат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marR="0" lvl="0" indent="-514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Две большие </a:t>
            </a: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медведицы</a:t>
            </a:r>
            <a:r>
              <a:rPr kumimoji="0" lang="ru-RU" sz="32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шли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вдоль леса.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1"/>
          <p:cNvSpPr>
            <a:spLocks noChangeArrowheads="1"/>
          </p:cNvSpPr>
          <p:nvPr/>
        </p:nvSpPr>
        <p:spPr bwMode="auto">
          <a:xfrm>
            <a:off x="323528" y="574273"/>
            <a:ext cx="849694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 Укажите, в каких предложениях </a:t>
            </a:r>
            <a:r>
              <a:rPr lang="ru-RU" sz="32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подлежащее подчёркнуто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правильно: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marR="0" lvl="0" indent="-514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Две белые </a:t>
            </a: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утки</a:t>
            </a:r>
            <a:r>
              <a:rPr kumimoji="0" lang="ru-RU" sz="32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кружились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над полем.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marR="0" lvl="0" indent="-514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Величайшим философом Древней Греции </a:t>
            </a:r>
            <a:r>
              <a:rPr kumimoji="0" lang="ru-RU" sz="32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был</a:t>
            </a: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Аристотель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marR="0" lvl="0" indent="-514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Мы</a:t>
            </a:r>
            <a:r>
              <a:rPr kumimoji="0" lang="ru-RU" sz="32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выбежали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из дома во двор посмотреть маленьких утят.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marR="0" lvl="0" indent="-514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Аркадий Петрович</a:t>
            </a:r>
            <a:r>
              <a:rPr kumimoji="0" lang="ru-RU" sz="32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подумайте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 нашем деле.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514350" marR="0" lvl="0" indent="-514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Летом </a:t>
            </a: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день</a:t>
            </a:r>
            <a:r>
              <a:rPr kumimoji="0" lang="ru-RU" sz="32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длиннее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ночи.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Rectangle 1"/>
          <p:cNvSpPr>
            <a:spLocks noChangeArrowheads="1"/>
          </p:cNvSpPr>
          <p:nvPr/>
        </p:nvSpPr>
        <p:spPr bwMode="auto">
          <a:xfrm>
            <a:off x="395536" y="634667"/>
            <a:ext cx="828092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 Укажите, в каких предложениях </a:t>
            </a:r>
            <a:r>
              <a:rPr lang="ru-RU" sz="32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подлежащее подчёркнуто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правильно: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 </a:t>
            </a: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Мы</a:t>
            </a:r>
            <a:r>
              <a:rPr kumimoji="0" lang="ru-RU" sz="32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едем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автовокзал встречать тётю.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 </a:t>
            </a: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Анна</a:t>
            </a:r>
            <a:r>
              <a:rPr kumimoji="0" lang="ru-RU" sz="32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сыграйте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для меня этот этюд Шопена.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 Обитающие в степи </a:t>
            </a: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лисицы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гораздо </a:t>
            </a:r>
            <a:r>
              <a:rPr kumimoji="0" lang="ru-RU" sz="32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хитрее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 Две столетние </a:t>
            </a: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берёзы</a:t>
            </a:r>
            <a:r>
              <a:rPr kumimoji="0" lang="ru-RU" sz="32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росли в нашем палисаднике.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 Соседом по комнате у Пушкина </a:t>
            </a:r>
            <a:r>
              <a:rPr kumimoji="0" lang="ru-RU" sz="32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был </a:t>
            </a:r>
            <a:r>
              <a:rPr kumimoji="0" lang="ru-RU" sz="3200" b="0" i="0" u="sng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Пущин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Rectangle 1"/>
          <p:cNvSpPr>
            <a:spLocks noChangeArrowheads="1"/>
          </p:cNvSpPr>
          <p:nvPr/>
        </p:nvSpPr>
        <p:spPr bwMode="auto">
          <a:xfrm>
            <a:off x="323528" y="502265"/>
            <a:ext cx="864096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5. Укажите, в каких предложениях </a:t>
            </a:r>
            <a:r>
              <a:rPr lang="ru-RU" sz="32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подлежащее подчёркнуто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правильно: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 Первым нашим гостем на привале </a:t>
            </a:r>
            <a:r>
              <a:rPr kumimoji="0" lang="ru-RU" sz="32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был</a:t>
            </a: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медведь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 </a:t>
            </a: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Алиса</a:t>
            </a:r>
            <a:r>
              <a:rPr kumimoji="0" lang="ru-RU" sz="32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потребовала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показать ей морскую рыбу.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Чай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 мятой гораздо </a:t>
            </a:r>
            <a:r>
              <a:rPr kumimoji="0" lang="ru-RU" sz="32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вкуснее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 Две дикие </a:t>
            </a: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утки</a:t>
            </a:r>
            <a:r>
              <a:rPr kumimoji="0" lang="ru-RU" sz="32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плавали в лесном пруду на закате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 </a:t>
            </a: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Афанасий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32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 пререкайтесь со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мной!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690336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Презентация </a:t>
            </a:r>
            <a:br>
              <a:rPr lang="ru-RU" sz="4000" b="1" dirty="0" smtClean="0">
                <a:solidFill>
                  <a:srgbClr val="7030A0"/>
                </a:solidFill>
              </a:rPr>
            </a:br>
            <a:r>
              <a:rPr lang="ru-RU" sz="4000" b="1" dirty="0" smtClean="0">
                <a:solidFill>
                  <a:srgbClr val="7030A0"/>
                </a:solidFill>
              </a:rPr>
              <a:t>по русскому языку. </a:t>
            </a:r>
            <a:br>
              <a:rPr lang="ru-RU" sz="4000" b="1" dirty="0" smtClean="0">
                <a:solidFill>
                  <a:srgbClr val="7030A0"/>
                </a:solidFill>
              </a:rPr>
            </a:br>
            <a:r>
              <a:rPr lang="ru-RU" sz="4000" b="1" dirty="0" smtClean="0">
                <a:solidFill>
                  <a:srgbClr val="7030A0"/>
                </a:solidFill>
              </a:rPr>
              <a:t>Составила </a:t>
            </a:r>
            <a:br>
              <a:rPr lang="ru-RU" sz="4000" b="1" dirty="0" smtClean="0">
                <a:solidFill>
                  <a:srgbClr val="7030A0"/>
                </a:solidFill>
              </a:rPr>
            </a:br>
            <a:r>
              <a:rPr lang="ru-RU" sz="4000" b="1" dirty="0" smtClean="0">
                <a:solidFill>
                  <a:srgbClr val="7030A0"/>
                </a:solidFill>
              </a:rPr>
              <a:t>преподаватель </a:t>
            </a:r>
            <a:br>
              <a:rPr lang="ru-RU" sz="4000" b="1" dirty="0" smtClean="0">
                <a:solidFill>
                  <a:srgbClr val="7030A0"/>
                </a:solidFill>
              </a:rPr>
            </a:br>
            <a:r>
              <a:rPr lang="ru-RU" sz="4000" b="1" dirty="0" smtClean="0">
                <a:solidFill>
                  <a:srgbClr val="7030A0"/>
                </a:solidFill>
              </a:rPr>
              <a:t>Королёва Е.А.</a:t>
            </a:r>
            <a:endParaRPr lang="ru-RU" sz="4000" b="1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136904" cy="21602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2648" y="928670"/>
            <a:ext cx="8153400" cy="516733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Подлежащее</a:t>
            </a:r>
            <a:r>
              <a:rPr lang="ru-RU" sz="3600" dirty="0" smtClean="0"/>
              <a:t> – это главный член предложения, </a:t>
            </a:r>
            <a:r>
              <a:rPr lang="ru-RU" sz="3600" dirty="0" smtClean="0"/>
              <a:t>который </a:t>
            </a:r>
            <a:r>
              <a:rPr lang="ru-RU" sz="3600" dirty="0" smtClean="0"/>
              <a:t>обозначает предмет речи, признак которого в двусоставном предложении назван сказуемым, и отвечает на вопросы </a:t>
            </a:r>
            <a:r>
              <a:rPr lang="ru-RU" sz="3600" dirty="0" smtClean="0"/>
              <a:t>именительного </a:t>
            </a:r>
            <a:r>
              <a:rPr lang="ru-RU" sz="3600" dirty="0" smtClean="0"/>
              <a:t>падежа </a:t>
            </a:r>
            <a:r>
              <a:rPr lang="ru-RU" sz="3600" i="1" dirty="0" smtClean="0"/>
              <a:t>кто?</a:t>
            </a:r>
            <a:r>
              <a:rPr lang="ru-RU" sz="3600" dirty="0" smtClean="0"/>
              <a:t> или </a:t>
            </a:r>
            <a:r>
              <a:rPr lang="ru-RU" sz="3600" i="1" dirty="0" smtClean="0"/>
              <a:t>что?</a:t>
            </a:r>
            <a:r>
              <a:rPr lang="ru-RU" sz="3600" dirty="0" smtClean="0"/>
              <a:t> </a:t>
            </a:r>
            <a:r>
              <a:rPr lang="ru-RU" sz="3600" i="1" dirty="0" smtClean="0"/>
              <a:t>о ком или о чём говорится в предложении? </a:t>
            </a:r>
            <a:r>
              <a:rPr lang="ru-RU" sz="3600" i="1" u="sng" dirty="0" smtClean="0"/>
              <a:t>Ребенок</a:t>
            </a:r>
            <a:r>
              <a:rPr lang="ru-RU" sz="3600" i="1" dirty="0" smtClean="0"/>
              <a:t> улыбается. </a:t>
            </a:r>
            <a:r>
              <a:rPr lang="ru-RU" sz="3600" i="1" dirty="0" smtClean="0"/>
              <a:t>Начинается </a:t>
            </a:r>
            <a:r>
              <a:rPr lang="ru-RU" sz="3600" i="1" u="sng" dirty="0" smtClean="0"/>
              <a:t>дождь</a:t>
            </a:r>
            <a:r>
              <a:rPr lang="ru-RU" sz="3600" i="1" dirty="0" smtClean="0"/>
              <a:t>.</a:t>
            </a:r>
            <a:endParaRPr lang="ru-RU" sz="3600" dirty="0" smtClean="0"/>
          </a:p>
          <a:p>
            <a:endParaRPr lang="ru-RU" sz="3600" dirty="0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21431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717304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C00000"/>
                </a:solidFill>
              </a:rPr>
              <a:t>Подлежащее</a:t>
            </a:r>
            <a:r>
              <a:rPr lang="ru-RU" sz="7200" b="1" dirty="0" smtClean="0"/>
              <a:t> может быть выражено: </a:t>
            </a:r>
            <a:endParaRPr lang="ru-RU" sz="7200" dirty="0" smtClean="0"/>
          </a:p>
          <a:p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88640"/>
            <a:ext cx="8686800" cy="4896544"/>
          </a:xfrm>
        </p:spPr>
        <p:txBody>
          <a:bodyPr>
            <a:noAutofit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– </a:t>
            </a:r>
            <a:r>
              <a:rPr lang="ru-RU" sz="4800" b="1" dirty="0" smtClean="0"/>
              <a:t>именем существительным в именительном падеже</a:t>
            </a:r>
            <a:r>
              <a:rPr lang="ru-RU" sz="4800" dirty="0" smtClean="0"/>
              <a:t>: 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b="1" i="1" dirty="0" smtClean="0"/>
              <a:t>Месяц</a:t>
            </a:r>
            <a:r>
              <a:rPr lang="ru-RU" sz="4800" i="1" dirty="0" smtClean="0"/>
              <a:t> </a:t>
            </a:r>
            <a:r>
              <a:rPr lang="ru-RU" sz="4800" dirty="0" smtClean="0"/>
              <a:t>(существительное) </a:t>
            </a:r>
            <a:r>
              <a:rPr lang="ru-RU" sz="4800" i="1" dirty="0" smtClean="0"/>
              <a:t>стоял высоко и ясно озарял окрестности</a:t>
            </a:r>
            <a:r>
              <a:rPr lang="ru-RU" sz="4800" dirty="0" smtClean="0"/>
              <a:t>. 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i="1" dirty="0" smtClean="0"/>
              <a:t>Отговорила </a:t>
            </a:r>
            <a:r>
              <a:rPr lang="ru-RU" sz="4800" b="1" i="1" dirty="0" smtClean="0"/>
              <a:t>роща</a:t>
            </a:r>
            <a:r>
              <a:rPr lang="ru-RU" sz="4800" i="1" dirty="0" smtClean="0"/>
              <a:t> золотая березовым, веселым языком</a:t>
            </a:r>
            <a:r>
              <a:rPr lang="ru-RU" sz="4800" dirty="0" smtClean="0"/>
              <a:t>. </a:t>
            </a:r>
            <a:endParaRPr lang="ru-RU" sz="4800" dirty="0"/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76672"/>
            <a:ext cx="8686800" cy="3456384"/>
          </a:xfrm>
        </p:spPr>
        <p:txBody>
          <a:bodyPr>
            <a:normAutofit fontScale="90000"/>
          </a:bodyPr>
          <a:lstStyle/>
          <a:p>
            <a:r>
              <a:rPr lang="ru-RU" sz="4400" i="1" dirty="0" smtClean="0"/>
              <a:t>– </a:t>
            </a:r>
            <a:r>
              <a:rPr lang="ru-RU" sz="4400" b="1" dirty="0" smtClean="0"/>
              <a:t>прилагательным и причастием: </a:t>
            </a:r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4400" b="1" i="1" dirty="0" smtClean="0">
                <a:solidFill>
                  <a:srgbClr val="C00000"/>
                </a:solidFill>
              </a:rPr>
              <a:t>Старое</a:t>
            </a:r>
            <a:r>
              <a:rPr lang="ru-RU" sz="4400" i="1" dirty="0" smtClean="0"/>
              <a:t> </a:t>
            </a:r>
            <a:r>
              <a:rPr lang="ru-RU" sz="4400" i="1" dirty="0" smtClean="0"/>
              <a:t>старится, а молодое растёт</a:t>
            </a:r>
            <a:r>
              <a:rPr lang="ru-RU" sz="4400" i="1" dirty="0" smtClean="0"/>
              <a:t>.</a:t>
            </a:r>
            <a:br>
              <a:rPr lang="ru-RU" sz="4400" i="1" dirty="0" smtClean="0"/>
            </a:br>
            <a:r>
              <a:rPr lang="ru-RU" sz="4400" i="1" dirty="0" smtClean="0"/>
              <a:t/>
            </a:r>
            <a:br>
              <a:rPr lang="ru-RU" sz="4400" i="1" dirty="0" smtClean="0"/>
            </a:br>
            <a:r>
              <a:rPr lang="ru-RU" sz="4400" i="1" dirty="0" smtClean="0"/>
              <a:t> </a:t>
            </a:r>
            <a:r>
              <a:rPr lang="ru-RU" sz="4400" b="1" i="1" dirty="0" smtClean="0">
                <a:solidFill>
                  <a:srgbClr val="C00000"/>
                </a:solidFill>
              </a:rPr>
              <a:t>Говорящий </a:t>
            </a:r>
            <a:r>
              <a:rPr lang="ru-RU" sz="4400" i="1" dirty="0" smtClean="0"/>
              <a:t>много часто ошибается</a:t>
            </a:r>
            <a:r>
              <a:rPr lang="ru-RU" sz="4000" i="1" dirty="0" smtClean="0"/>
              <a:t>;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05800" cy="5524666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– </a:t>
            </a:r>
            <a:r>
              <a:rPr lang="ru-RU" sz="3100" b="1" dirty="0" smtClean="0">
                <a:solidFill>
                  <a:srgbClr val="002060"/>
                </a:solidFill>
              </a:rPr>
              <a:t>местоимением</a:t>
            </a:r>
            <a:r>
              <a:rPr lang="ru-RU" sz="3100" dirty="0" smtClean="0">
                <a:solidFill>
                  <a:srgbClr val="002060"/>
                </a:solidFill>
              </a:rPr>
              <a:t> различных разрядов (</a:t>
            </a:r>
            <a:r>
              <a:rPr lang="ru-RU" sz="3100" i="1" dirty="0" smtClean="0">
                <a:solidFill>
                  <a:srgbClr val="002060"/>
                </a:solidFill>
              </a:rPr>
              <a:t>личным, отрицательным, вопросительным, относительным, определительным, неопределенным, указательным</a:t>
            </a:r>
            <a:r>
              <a:rPr lang="ru-RU" sz="3100" dirty="0" smtClean="0">
                <a:solidFill>
                  <a:srgbClr val="002060"/>
                </a:solidFill>
              </a:rPr>
              <a:t>): </a:t>
            </a:r>
            <a:r>
              <a:rPr lang="ru-RU" sz="3100" b="1" i="1" dirty="0" smtClean="0">
                <a:solidFill>
                  <a:srgbClr val="002060"/>
                </a:solidFill>
              </a:rPr>
              <a:t>Мы</a:t>
            </a:r>
            <a:r>
              <a:rPr lang="ru-RU" sz="3100" i="1" dirty="0" smtClean="0">
                <a:solidFill>
                  <a:srgbClr val="002060"/>
                </a:solidFill>
              </a:rPr>
              <a:t> вырастили яблони в Сибири. </a:t>
            </a:r>
            <a:r>
              <a:rPr lang="ru-RU" sz="3100" i="1" dirty="0" smtClean="0">
                <a:solidFill>
                  <a:srgbClr val="002060"/>
                </a:solidFill>
              </a:rPr>
              <a:t/>
            </a:r>
            <a:br>
              <a:rPr lang="ru-RU" sz="3100" i="1" dirty="0" smtClean="0">
                <a:solidFill>
                  <a:srgbClr val="002060"/>
                </a:solidFill>
              </a:rPr>
            </a:br>
            <a:r>
              <a:rPr lang="ru-RU" sz="3100" b="1" i="1" dirty="0" smtClean="0">
                <a:solidFill>
                  <a:srgbClr val="002060"/>
                </a:solidFill>
              </a:rPr>
              <a:t>Свои</a:t>
            </a:r>
            <a:r>
              <a:rPr lang="ru-RU" sz="3100" i="1" dirty="0" smtClean="0">
                <a:solidFill>
                  <a:srgbClr val="002060"/>
                </a:solidFill>
              </a:rPr>
              <a:t> </a:t>
            </a:r>
            <a:r>
              <a:rPr lang="ru-RU" sz="3100" i="1" dirty="0" smtClean="0">
                <a:solidFill>
                  <a:srgbClr val="002060"/>
                </a:solidFill>
              </a:rPr>
              <a:t>пришли только через час, уже перед ранними сумерками. </a:t>
            </a:r>
            <a:r>
              <a:rPr lang="ru-RU" sz="3100" i="1" dirty="0" smtClean="0">
                <a:solidFill>
                  <a:srgbClr val="002060"/>
                </a:solidFill>
              </a:rPr>
              <a:t/>
            </a:r>
            <a:br>
              <a:rPr lang="ru-RU" sz="3100" i="1" dirty="0" smtClean="0">
                <a:solidFill>
                  <a:srgbClr val="002060"/>
                </a:solidFill>
              </a:rPr>
            </a:br>
            <a:r>
              <a:rPr lang="ru-RU" sz="3100" i="1" dirty="0" smtClean="0">
                <a:solidFill>
                  <a:srgbClr val="002060"/>
                </a:solidFill>
              </a:rPr>
              <a:t>Поминутно </a:t>
            </a:r>
            <a:r>
              <a:rPr lang="ru-RU" sz="3100" b="1" i="1" dirty="0" smtClean="0">
                <a:solidFill>
                  <a:srgbClr val="002060"/>
                </a:solidFill>
              </a:rPr>
              <a:t>что-то</a:t>
            </a:r>
            <a:r>
              <a:rPr lang="ru-RU" sz="3100" i="1" dirty="0" smtClean="0">
                <a:solidFill>
                  <a:srgbClr val="002060"/>
                </a:solidFill>
              </a:rPr>
              <a:t> потрескивает, поскрипывает, позвякивает.</a:t>
            </a:r>
            <a:r>
              <a:rPr lang="ru-RU" sz="3100" dirty="0" smtClean="0">
                <a:solidFill>
                  <a:srgbClr val="002060"/>
                </a:solidFill>
              </a:rPr>
              <a:t> </a:t>
            </a:r>
            <a:r>
              <a:rPr lang="ru-RU" sz="3100" dirty="0" smtClean="0">
                <a:solidFill>
                  <a:srgbClr val="002060"/>
                </a:solidFill>
              </a:rPr>
              <a:t/>
            </a:r>
            <a:br>
              <a:rPr lang="ru-RU" sz="3100" dirty="0" smtClean="0">
                <a:solidFill>
                  <a:srgbClr val="002060"/>
                </a:solidFill>
              </a:rPr>
            </a:br>
            <a:r>
              <a:rPr lang="ru-RU" sz="3100" i="1" dirty="0" smtClean="0">
                <a:solidFill>
                  <a:srgbClr val="002060"/>
                </a:solidFill>
              </a:rPr>
              <a:t>Через </a:t>
            </a:r>
            <a:r>
              <a:rPr lang="ru-RU" sz="3100" i="1" dirty="0" smtClean="0">
                <a:solidFill>
                  <a:srgbClr val="002060"/>
                </a:solidFill>
              </a:rPr>
              <a:t>десять минут в депо </a:t>
            </a:r>
            <a:r>
              <a:rPr lang="ru-RU" sz="3100" b="1" i="1" dirty="0" smtClean="0">
                <a:solidFill>
                  <a:srgbClr val="002060"/>
                </a:solidFill>
              </a:rPr>
              <a:t>никто</a:t>
            </a:r>
            <a:r>
              <a:rPr lang="ru-RU" sz="3100" i="1" dirty="0" smtClean="0">
                <a:solidFill>
                  <a:srgbClr val="002060"/>
                </a:solidFill>
              </a:rPr>
              <a:t> не работал. </a:t>
            </a:r>
            <a:r>
              <a:rPr lang="ru-RU" sz="3100" b="1" i="1" dirty="0" smtClean="0">
                <a:solidFill>
                  <a:srgbClr val="002060"/>
                </a:solidFill>
              </a:rPr>
              <a:t>Ничто</a:t>
            </a:r>
            <a:r>
              <a:rPr lang="ru-RU" sz="3100" i="1" dirty="0" smtClean="0">
                <a:solidFill>
                  <a:srgbClr val="002060"/>
                </a:solidFill>
              </a:rPr>
              <a:t> не рождало здесь звука. </a:t>
            </a:r>
            <a:r>
              <a:rPr lang="ru-RU" sz="3100" i="1" dirty="0" smtClean="0">
                <a:solidFill>
                  <a:srgbClr val="002060"/>
                </a:solidFill>
              </a:rPr>
              <a:t/>
            </a:r>
            <a:br>
              <a:rPr lang="ru-RU" sz="3100" i="1" dirty="0" smtClean="0">
                <a:solidFill>
                  <a:srgbClr val="002060"/>
                </a:solidFill>
              </a:rPr>
            </a:br>
            <a:r>
              <a:rPr lang="ru-RU" sz="3100" i="1" dirty="0" smtClean="0">
                <a:solidFill>
                  <a:srgbClr val="002060"/>
                </a:solidFill>
              </a:rPr>
              <a:t>И </a:t>
            </a:r>
            <a:r>
              <a:rPr lang="ru-RU" sz="3100" i="1" dirty="0" smtClean="0">
                <a:solidFill>
                  <a:srgbClr val="002060"/>
                </a:solidFill>
              </a:rPr>
              <a:t>в голос </a:t>
            </a:r>
            <a:r>
              <a:rPr lang="ru-RU" sz="3100" b="1" i="1" dirty="0" smtClean="0">
                <a:solidFill>
                  <a:srgbClr val="002060"/>
                </a:solidFill>
              </a:rPr>
              <a:t>все</a:t>
            </a:r>
            <a:r>
              <a:rPr lang="ru-RU" sz="3100" i="1" dirty="0" smtClean="0">
                <a:solidFill>
                  <a:srgbClr val="002060"/>
                </a:solidFill>
              </a:rPr>
              <a:t> решили так: что </a:t>
            </a:r>
            <a:r>
              <a:rPr lang="ru-RU" sz="3100" b="1" i="1" dirty="0" smtClean="0">
                <a:solidFill>
                  <a:srgbClr val="002060"/>
                </a:solidFill>
              </a:rPr>
              <a:t>он</a:t>
            </a:r>
            <a:r>
              <a:rPr lang="ru-RU" sz="3100" i="1" dirty="0" smtClean="0">
                <a:solidFill>
                  <a:srgbClr val="002060"/>
                </a:solidFill>
              </a:rPr>
              <a:t> опаснейший чудак. </a:t>
            </a:r>
            <a:r>
              <a:rPr lang="ru-RU" sz="3100" b="1" i="1" dirty="0" smtClean="0">
                <a:solidFill>
                  <a:srgbClr val="002060"/>
                </a:solidFill>
              </a:rPr>
              <a:t>Кто</a:t>
            </a:r>
            <a:r>
              <a:rPr lang="ru-RU" sz="3100" i="1" dirty="0" smtClean="0">
                <a:solidFill>
                  <a:srgbClr val="002060"/>
                </a:solidFill>
              </a:rPr>
              <a:t> скачет, </a:t>
            </a:r>
            <a:r>
              <a:rPr lang="ru-RU" sz="3100" b="1" i="1" dirty="0" smtClean="0">
                <a:solidFill>
                  <a:srgbClr val="002060"/>
                </a:solidFill>
              </a:rPr>
              <a:t>кто</a:t>
            </a:r>
            <a:r>
              <a:rPr lang="ru-RU" sz="3100" i="1" dirty="0" smtClean="0">
                <a:solidFill>
                  <a:srgbClr val="002060"/>
                </a:solidFill>
              </a:rPr>
              <a:t> мчится под хладною мглой?;</a:t>
            </a:r>
            <a:r>
              <a:rPr lang="ru-RU" sz="3100" dirty="0" smtClean="0">
                <a:solidFill>
                  <a:srgbClr val="002060"/>
                </a:solidFill>
              </a:rPr>
              <a:t> </a:t>
            </a:r>
            <a:endParaRPr lang="ru-RU" sz="31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400948" cy="6062682"/>
          </a:xfrm>
        </p:spPr>
        <p:txBody>
          <a:bodyPr>
            <a:normAutofit fontScale="90000"/>
          </a:bodyPr>
          <a:lstStyle/>
          <a:p>
            <a:r>
              <a:rPr lang="ru-RU" sz="3600" i="1" dirty="0" smtClean="0"/>
              <a:t>– </a:t>
            </a:r>
            <a:r>
              <a:rPr lang="ru-RU" sz="3600" dirty="0" smtClean="0">
                <a:solidFill>
                  <a:srgbClr val="002060"/>
                </a:solidFill>
              </a:rPr>
              <a:t>числительным (</a:t>
            </a:r>
            <a:r>
              <a:rPr lang="ru-RU" sz="3600" dirty="0" smtClean="0">
                <a:solidFill>
                  <a:srgbClr val="C00000"/>
                </a:solidFill>
              </a:rPr>
              <a:t>количественным, собирательным и порядковым</a:t>
            </a:r>
            <a:r>
              <a:rPr lang="ru-RU" sz="3600" dirty="0" smtClean="0">
                <a:solidFill>
                  <a:srgbClr val="002060"/>
                </a:solidFill>
              </a:rPr>
              <a:t>): </a:t>
            </a:r>
            <a:r>
              <a:rPr lang="ru-RU" sz="3600" i="1" dirty="0" smtClean="0">
                <a:solidFill>
                  <a:srgbClr val="002060"/>
                </a:solidFill>
              </a:rPr>
              <a:t>Вчера </a:t>
            </a:r>
            <a:r>
              <a:rPr lang="ru-RU" sz="3600" i="1" dirty="0" smtClean="0">
                <a:solidFill>
                  <a:srgbClr val="00B050"/>
                </a:solidFill>
              </a:rPr>
              <a:t>пятнадцать</a:t>
            </a:r>
            <a:r>
              <a:rPr lang="ru-RU" sz="3600" i="1" dirty="0" smtClean="0">
                <a:solidFill>
                  <a:srgbClr val="002060"/>
                </a:solidFill>
              </a:rPr>
              <a:t> шли в наряд, </a:t>
            </a:r>
            <a:r>
              <a:rPr lang="ru-RU" sz="3600" i="1" dirty="0" smtClean="0">
                <a:solidFill>
                  <a:srgbClr val="00B050"/>
                </a:solidFill>
              </a:rPr>
              <a:t>четырнадцать </a:t>
            </a:r>
            <a:r>
              <a:rPr lang="ru-RU" sz="3600" i="1" dirty="0" smtClean="0">
                <a:solidFill>
                  <a:srgbClr val="002060"/>
                </a:solidFill>
              </a:rPr>
              <a:t>пришли назад. </a:t>
            </a:r>
            <a:r>
              <a:rPr lang="ru-RU" sz="3600" i="1" dirty="0" smtClean="0">
                <a:solidFill>
                  <a:srgbClr val="00B050"/>
                </a:solidFill>
              </a:rPr>
              <a:t>Один</a:t>
            </a:r>
            <a:r>
              <a:rPr lang="ru-RU" sz="3600" i="1" dirty="0" smtClean="0">
                <a:solidFill>
                  <a:srgbClr val="002060"/>
                </a:solidFill>
              </a:rPr>
              <a:t> льёт, другой пьёт, </a:t>
            </a:r>
            <a:r>
              <a:rPr lang="ru-RU" sz="3600" i="1" dirty="0" smtClean="0">
                <a:solidFill>
                  <a:srgbClr val="00B050"/>
                </a:solidFill>
              </a:rPr>
              <a:t>третий </a:t>
            </a:r>
            <a:r>
              <a:rPr lang="ru-RU" sz="3600" i="1" dirty="0" smtClean="0">
                <a:solidFill>
                  <a:srgbClr val="002060"/>
                </a:solidFill>
              </a:rPr>
              <a:t>растёт. С винтовками наперевес глухой тропой шагают </a:t>
            </a:r>
            <a:r>
              <a:rPr lang="ru-RU" sz="3600" i="1" dirty="0" smtClean="0">
                <a:solidFill>
                  <a:srgbClr val="00B050"/>
                </a:solidFill>
              </a:rPr>
              <a:t>двое</a:t>
            </a:r>
            <a:r>
              <a:rPr lang="ru-RU" sz="3600" i="1" dirty="0" smtClean="0">
                <a:solidFill>
                  <a:srgbClr val="002060"/>
                </a:solidFill>
              </a:rPr>
              <a:t>. </a:t>
            </a:r>
            <a:r>
              <a:rPr lang="ru-RU" sz="3600" i="1" dirty="0" smtClean="0">
                <a:solidFill>
                  <a:srgbClr val="00B050"/>
                </a:solidFill>
              </a:rPr>
              <a:t>Семеро</a:t>
            </a:r>
            <a:r>
              <a:rPr lang="ru-RU" sz="3600" i="1" dirty="0" smtClean="0">
                <a:solidFill>
                  <a:srgbClr val="002060"/>
                </a:solidFill>
              </a:rPr>
              <a:t> одного не ждут. </a:t>
            </a:r>
            <a:r>
              <a:rPr lang="ru-RU" sz="3600" i="1" dirty="0" smtClean="0">
                <a:solidFill>
                  <a:srgbClr val="00B050"/>
                </a:solidFill>
              </a:rPr>
              <a:t>Двенадцать</a:t>
            </a:r>
            <a:r>
              <a:rPr lang="ru-RU" sz="3600" i="1" dirty="0" smtClean="0">
                <a:solidFill>
                  <a:srgbClr val="002060"/>
                </a:solidFill>
              </a:rPr>
              <a:t> делится на три;</a:t>
            </a:r>
            <a:endParaRPr lang="ru-RU" sz="3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4016"/>
            <a:ext cx="849694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глаголом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форме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инфинитива: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а)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подлежащее-инфинитив стоит перед сказуемым: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Жить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 значит чувствовать.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Жарить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шашлык при помощи раскаленной лавы – своего рода искусство;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б) иногда инфинитив-подлежащее стоит после сказуемого (между ними – пауза):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Напрасный труд –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удить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без крючка и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учиться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без книг;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Rectangle 1"/>
          <p:cNvSpPr>
            <a:spLocks noChangeArrowheads="1"/>
          </p:cNvSpPr>
          <p:nvPr/>
        </p:nvSpPr>
        <p:spPr bwMode="auto">
          <a:xfrm>
            <a:off x="539552" y="271144"/>
            <a:ext cx="8280920" cy="526297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наречием, междометием, союзом, предлогом, частицей: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Да,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сегодня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минует, наступит глазастое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завтра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«Ох!»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разносится и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«Ах!»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и снова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«Ах!»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«Ох!»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Это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«Если бы»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отнес</a:t>
            </a:r>
            <a:r>
              <a:rPr kumimoji="0" lang="be-BY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ё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нное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им к прошедшему, к невозможному, сбылось.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Вот раздалось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«ау»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вдалеке.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Вследствие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 это производный предлог.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Новое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ура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бросило бойцов в атаку;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Аспект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Изящ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168</TotalTime>
  <Words>599</Words>
  <Application>Microsoft Office PowerPoint</Application>
  <PresentationFormat>Экран (4:3)</PresentationFormat>
  <Paragraphs>63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Аспект</vt:lpstr>
      <vt:lpstr>Городская</vt:lpstr>
      <vt:lpstr>Поток</vt:lpstr>
      <vt:lpstr>1_Поток</vt:lpstr>
      <vt:lpstr>Бумажная</vt:lpstr>
      <vt:lpstr>Изящная</vt:lpstr>
      <vt:lpstr>Тема «Подлежащее»</vt:lpstr>
      <vt:lpstr>Слайд 2</vt:lpstr>
      <vt:lpstr>Слайд 3</vt:lpstr>
      <vt:lpstr>   – именем существительным в именительном падеже:  Месяц (существительное) стоял высоко и ясно озарял окрестности.  Отговорила роща золотая березовым, веселым языком. </vt:lpstr>
      <vt:lpstr>– прилагательным и причастием:   Старое старится, а молодое растёт.   Говорящий много часто ошибается;</vt:lpstr>
      <vt:lpstr>– местоимением различных разрядов (личным, отрицательным, вопросительным, относительным, определительным, неопределенным, указательным): Мы вырастили яблони в Сибири.  Свои пришли только через час, уже перед ранними сумерками.  Поминутно что-то потрескивает, поскрипывает, позвякивает.  Через десять минут в депо никто не работал. Ничто не рождало здесь звука.  И в голос все решили так: что он опаснейший чудак. Кто скачет, кто мчится под хладною мглой?; </vt:lpstr>
      <vt:lpstr>– числительным (количественным, собирательным и порядковым): Вчера пятнадцать шли в наряд, четырнадцать пришли назад. Один льёт, другой пьёт, третий растёт. С винтовками наперевес глухой тропой шагают двое. Семеро одного не ждут. Двенадцать делится на три;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«Словосочетание»</dc:title>
  <dc:creator>alina</dc:creator>
  <cp:lastModifiedBy>Admin</cp:lastModifiedBy>
  <cp:revision>20</cp:revision>
  <dcterms:created xsi:type="dcterms:W3CDTF">2014-04-14T14:49:20Z</dcterms:created>
  <dcterms:modified xsi:type="dcterms:W3CDTF">2020-12-27T13:26:33Z</dcterms:modified>
</cp:coreProperties>
</file>