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</p:sldMasterIdLst>
  <p:sldIdLst>
    <p:sldId id="256" r:id="rId3"/>
    <p:sldId id="260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855616C-6D56-4720-B6EF-CDA8D7948D02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3"/>
            <a:ext cx="7772400" cy="1944217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</a:rPr>
              <a:t>Тема </a:t>
            </a:r>
            <a:r>
              <a:rPr lang="ru-RU" sz="6600" b="1" i="1" dirty="0">
                <a:solidFill>
                  <a:srgbClr val="FF0000"/>
                </a:solidFill>
              </a:rPr>
              <a:t>«</a:t>
            </a:r>
            <a:r>
              <a:rPr lang="ru-RU" sz="6600" b="1" i="1" dirty="0" smtClean="0">
                <a:solidFill>
                  <a:srgbClr val="FF0000"/>
                </a:solidFill>
              </a:rPr>
              <a:t>Сказуемое»</a:t>
            </a:r>
            <a:endParaRPr lang="ru-RU" sz="6600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636913"/>
            <a:ext cx="8101042" cy="1296144"/>
          </a:xfrm>
        </p:spPr>
        <p:txBody>
          <a:bodyPr>
            <a:normAutofit lnSpcReduction="10000"/>
          </a:bodyPr>
          <a:lstStyle/>
          <a:p>
            <a:pPr algn="r">
              <a:spcBef>
                <a:spcPts val="0"/>
              </a:spcBef>
            </a:pPr>
            <a:r>
              <a:rPr lang="ru-RU" i="1" dirty="0" smtClean="0"/>
              <a:t>Для слушателей </a:t>
            </a:r>
            <a:r>
              <a:rPr lang="ru-RU" i="1" dirty="0" smtClean="0"/>
              <a:t>подготовительного отделения, </a:t>
            </a:r>
            <a:endParaRPr lang="ru-RU" i="1" dirty="0" smtClean="0"/>
          </a:p>
          <a:p>
            <a:pPr algn="r">
              <a:spcBef>
                <a:spcPts val="0"/>
              </a:spcBef>
            </a:pPr>
            <a:r>
              <a:rPr lang="ru-RU" i="1" dirty="0" smtClean="0"/>
              <a:t>подготовительных курсов, абитуриентов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86104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ru-RU" sz="2400" dirty="0" smtClean="0"/>
              <a:t>Презентация </a:t>
            </a:r>
            <a:br>
              <a:rPr lang="ru-RU" sz="2400" dirty="0" smtClean="0"/>
            </a:br>
            <a:r>
              <a:rPr lang="ru-RU" sz="2400" dirty="0" smtClean="0"/>
              <a:t>по русскому языку. </a:t>
            </a:r>
            <a:br>
              <a:rPr lang="ru-RU" sz="2400" dirty="0" smtClean="0"/>
            </a:br>
            <a:r>
              <a:rPr lang="ru-RU" sz="2400" dirty="0" smtClean="0"/>
              <a:t>Составила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старший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преподаватель </a:t>
            </a:r>
            <a:br>
              <a:rPr lang="ru-RU" sz="2400" dirty="0" smtClean="0"/>
            </a:br>
            <a:r>
              <a:rPr lang="ru-RU" sz="4800" b="1" i="1" dirty="0" smtClean="0">
                <a:solidFill>
                  <a:srgbClr val="FFC000"/>
                </a:solidFill>
              </a:rPr>
              <a:t>Королёва Е.А.</a:t>
            </a:r>
            <a:endParaRPr lang="ru-RU" sz="48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ru-RU" sz="4000" b="1" i="1" dirty="0" smtClean="0">
                <a:solidFill>
                  <a:srgbClr val="C00000"/>
                </a:solidFill>
              </a:rPr>
              <a:t>Лексическое значение</a:t>
            </a: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/>
              <a:t>сказуемого выражается инфинитивом, </a:t>
            </a:r>
            <a:r>
              <a:rPr lang="ru-RU" sz="4000" dirty="0" smtClean="0"/>
              <a:t>а</a:t>
            </a:r>
          </a:p>
          <a:p>
            <a:pPr indent="355600"/>
            <a:r>
              <a:rPr lang="ru-RU" sz="4000" dirty="0" smtClean="0"/>
              <a:t>вспомогательные </a:t>
            </a:r>
            <a:r>
              <a:rPr lang="ru-RU" sz="4000" dirty="0" smtClean="0"/>
              <a:t>глаголы указывают на наклонение, время, лицо и число, т.е. передают </a:t>
            </a:r>
            <a:r>
              <a:rPr lang="ru-RU" sz="4000" b="1" i="1" dirty="0" smtClean="0">
                <a:solidFill>
                  <a:srgbClr val="C00000"/>
                </a:solidFill>
              </a:rPr>
              <a:t>грамматическое значение</a:t>
            </a:r>
            <a:r>
              <a:rPr lang="ru-RU" sz="4000" dirty="0" smtClean="0"/>
              <a:t>.</a:t>
            </a:r>
            <a:r>
              <a:rPr lang="ru-RU" sz="4000" b="1" cap="all" dirty="0" smtClean="0"/>
              <a:t> </a:t>
            </a:r>
            <a:endParaRPr lang="ru-RU" sz="4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Rectangle 1"/>
          <p:cNvSpPr>
            <a:spLocks noChangeArrowheads="1"/>
          </p:cNvSpPr>
          <p:nvPr/>
        </p:nvSpPr>
        <p:spPr bwMode="auto">
          <a:xfrm>
            <a:off x="539552" y="1949395"/>
            <a:ext cx="81369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Кроме грамматических значений наклонения и времени,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вспомогательные глаголы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выражают значение: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889844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 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начала действия</a:t>
            </a: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 Я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сегодня </a:t>
            </a:r>
            <a:r>
              <a:rPr lang="ru-RU" sz="32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начал заниматься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Зима </a:t>
            </a:r>
            <a:r>
              <a:rPr lang="ru-RU" sz="32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начала хозяйничать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над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землей;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продолжения действия</a:t>
            </a: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Девушка </a:t>
            </a:r>
            <a:r>
              <a:rPr lang="ru-RU" sz="32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продолжала читать</a:t>
            </a: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книгу, не обращая внимания на телефонный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звонок;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 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конца действия</a:t>
            </a: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Мы </a:t>
            </a:r>
            <a:r>
              <a:rPr lang="ru-RU" sz="32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бросили удить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необходимости действия</a:t>
            </a:r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ru-RU" sz="40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Мальчика </a:t>
            </a:r>
            <a:r>
              <a:rPr lang="ru-RU" sz="40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решили вывести</a:t>
            </a:r>
            <a:r>
              <a:rPr lang="ru-RU" sz="40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 поле, на берег ближней реки; 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желания, возможность </a:t>
            </a:r>
            <a:r>
              <a:rPr lang="ru-RU" sz="40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(мог, хотел, умел, желал и т. д.): Я </a:t>
            </a:r>
            <a:r>
              <a:rPr lang="ru-RU" sz="40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умел плавать</a:t>
            </a:r>
            <a:r>
              <a:rPr lang="ru-RU" sz="40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Он </a:t>
            </a:r>
            <a:r>
              <a:rPr lang="ru-RU" sz="40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хотел написать</a:t>
            </a:r>
            <a:r>
              <a:rPr lang="ru-RU" sz="40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Он </a:t>
            </a:r>
            <a:r>
              <a:rPr lang="ru-RU" sz="40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горел желанием</a:t>
            </a:r>
            <a:r>
              <a:rPr lang="ru-RU" sz="40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вырваться.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Rectangle 1"/>
          <p:cNvSpPr>
            <a:spLocks noChangeArrowheads="1"/>
          </p:cNvSpPr>
          <p:nvPr/>
        </p:nvSpPr>
        <p:spPr bwMode="auto">
          <a:xfrm>
            <a:off x="107504" y="764165"/>
            <a:ext cx="885698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роли 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вспомогательных компонентов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могут выступать глаголы двух семантических групп: 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Rectangle 1"/>
          <p:cNvSpPr>
            <a:spLocks noChangeArrowheads="1"/>
          </p:cNvSpPr>
          <p:nvPr/>
        </p:nvSpPr>
        <p:spPr bwMode="auto">
          <a:xfrm>
            <a:off x="251520" y="164696"/>
            <a:ext cx="8496944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фазовые глаголы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обозначающие начало, продолжение или конец действия (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начать, перестать, принять, стать, кончить, становиться, продолжать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др.)</a:t>
            </a: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 на заре на вокзале у батарей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начинали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копошиться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люди. Закусив губу, он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продолжал идти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добираясь к лесной дороге.;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модальные глаголы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обозначающие возможность, невозможность, желание, стремление и т.д. (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мочь, хотеть, желать, стремиться, готовиться, намереваться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др.)</a:t>
            </a: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Мне очень жаль его юности, и я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хочу отвоевать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</a:t>
            </a:r>
            <a:r>
              <a:rPr kumimoji="0" lang="be-BY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ё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 смерти. Л</a:t>
            </a:r>
            <a:r>
              <a:rPr kumimoji="0" lang="be-BY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ё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тчики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стремились отвлечь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врага от штурмовиков. Я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хотел заплакать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но слез не было.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Rectangle 1"/>
          <p:cNvSpPr>
            <a:spLocks noChangeArrowheads="1"/>
          </p:cNvSpPr>
          <p:nvPr/>
        </p:nvSpPr>
        <p:spPr bwMode="auto">
          <a:xfrm>
            <a:off x="323528" y="-20374"/>
            <a:ext cx="8568952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роли вспомогательного компонента могут также выступать: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краткие прилагательные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готов, намерен, должен, способен, рад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др.) в сочетании с глагольной связкой, указывающей на время и наклонение глагольного сказуемого</a:t>
            </a: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готов был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плакать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жалея мой сад;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устойчивое глагольное словосочетание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выполняющее роль вспомогательного глагола</a:t>
            </a:r>
            <a:r>
              <a:rPr kumimoji="0" lang="be-BY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Он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имел права рисковать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поэтому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</a:t>
            </a:r>
            <a:r>
              <a:rPr kumimoji="0" lang="be-BY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ё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 осторожно, избегая открытых мест.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Rectangle 1"/>
          <p:cNvSpPr>
            <a:spLocks noChangeArrowheads="1"/>
          </p:cNvSpPr>
          <p:nvPr/>
        </p:nvSpPr>
        <p:spPr bwMode="auto">
          <a:xfrm>
            <a:off x="323528" y="595179"/>
            <a:ext cx="84249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Составное именное сказуемое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сказуемое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состоящее из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глагольной связки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именной части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роли связки выступают глаголы с ослабленным лексическим значением. Они выражают грамматические значения лица, числа, времени, наклонения (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быть, стать, становиться, являться, казаться, считаться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др.), например: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Шаг у старика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 тяжелый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 глаза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влажные и строгие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Дальше спуск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еще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тяжелее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Будь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ты с ним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поласковее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Rectangle 1"/>
          <p:cNvSpPr>
            <a:spLocks noChangeArrowheads="1"/>
          </p:cNvSpPr>
          <p:nvPr/>
        </p:nvSpPr>
        <p:spPr bwMode="auto">
          <a:xfrm>
            <a:off x="539552" y="969156"/>
            <a:ext cx="8280920" cy="41549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Обычно глагол-связка выражает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грамматическое значение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времени и наклонения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сказуемого. В качестве глагола-связки выступают: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Rectangle 1"/>
          <p:cNvSpPr>
            <a:spLocks noChangeArrowheads="1"/>
          </p:cNvSpPr>
          <p:nvPr/>
        </p:nvSpPr>
        <p:spPr bwMode="auto">
          <a:xfrm>
            <a:off x="395536" y="882631"/>
            <a:ext cx="835292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 глагол-связка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(в настоящем времени связка обычно отсутствует –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нулевая связка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):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Зимой лес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будет белым и холодным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Вечер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 морозный, светлый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Твой голос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нежен и задумчив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Краткость –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душа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поэзии.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Дорога в город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была пустынна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Павшие в бою навечно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будут молодыми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Вулканы –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творцы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земной коры и океанов, воздуха и самой жизни;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/>
              <a:t>Сказуемое</a:t>
            </a:r>
            <a:r>
              <a:rPr lang="ru-RU" sz="3200" dirty="0" smtClean="0"/>
              <a:t> – это главный член предложения, который обычно согласуется с подлежащим и имеет значение, выраженное в вопросах: </a:t>
            </a:r>
            <a:r>
              <a:rPr lang="ru-RU" sz="4000" b="1" i="1" dirty="0" smtClean="0">
                <a:solidFill>
                  <a:srgbClr val="00B050"/>
                </a:solidFill>
              </a:rPr>
              <a:t>что делает предмет? что с ним происходит? каков он? что он такое? кто он такой? что говорится о подлежащем?</a:t>
            </a:r>
            <a:r>
              <a:rPr lang="ru-RU" sz="4000" b="1" dirty="0" smtClean="0">
                <a:solidFill>
                  <a:srgbClr val="00B050"/>
                </a:solidFill>
              </a:rPr>
              <a:t> </a:t>
            </a:r>
            <a:r>
              <a:rPr lang="ru-RU" sz="3200" dirty="0" smtClean="0"/>
              <a:t>и др.</a:t>
            </a:r>
          </a:p>
          <a:p>
            <a:pPr>
              <a:buNone/>
            </a:pPr>
            <a:endParaRPr lang="ru-RU" sz="3000" dirty="0" smtClean="0"/>
          </a:p>
          <a:p>
            <a:pPr>
              <a:buNone/>
            </a:pPr>
            <a:endParaRPr lang="ru-RU" sz="3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29330"/>
            <a:ext cx="8183880" cy="1057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Rectangle 1"/>
          <p:cNvSpPr>
            <a:spLocks noChangeArrowheads="1"/>
          </p:cNvSpPr>
          <p:nvPr/>
        </p:nvSpPr>
        <p:spPr bwMode="auto">
          <a:xfrm>
            <a:off x="251520" y="379736"/>
            <a:ext cx="842493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полузнаменательные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глаголы-связки,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выражающие не только модально-временные значения, но и вносящие дополнитель­ные оттенки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стать, становиться, казаться, считаться, являться, делаться, представляться, оставаться, называться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др.)</a:t>
            </a:r>
            <a:r>
              <a:rPr kumimoji="0" lang="be-BY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День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становился длиннее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Узел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казался тугим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Его лицо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сделалось каменным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решение я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считаю правильным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Слушая её голос, он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представлял её себе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стройной и нежной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Rectangle 1"/>
          <p:cNvSpPr>
            <a:spLocks noChangeArrowheads="1"/>
          </p:cNvSpPr>
          <p:nvPr/>
        </p:nvSpPr>
        <p:spPr bwMode="auto">
          <a:xfrm>
            <a:off x="323528" y="508072"/>
            <a:ext cx="856895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глаголы движения, состояния 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(приехать, вернуться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др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.)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Отец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приехал радостным и счастливым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Сын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растёт книголюбом, отличником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Rectangle 1"/>
          <p:cNvSpPr>
            <a:spLocks noChangeArrowheads="1"/>
          </p:cNvSpPr>
          <p:nvPr/>
        </p:nvSpPr>
        <p:spPr bwMode="auto">
          <a:xfrm>
            <a:off x="323528" y="1595743"/>
            <a:ext cx="856895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Именная часть составного именного сказуемого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выражает его основное лексическое значение и может быть выражена: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Rectangle 1"/>
          <p:cNvSpPr>
            <a:spLocks noChangeArrowheads="1"/>
          </p:cNvSpPr>
          <p:nvPr/>
        </p:nvSpPr>
        <p:spPr bwMode="auto">
          <a:xfrm>
            <a:off x="179512" y="810623"/>
            <a:ext cx="8568952" cy="48320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прилагательным 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полной и краткой форме, сравнительной и превосходной степени: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Листья мать-и-мачехи с внутренней стороны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мохнаты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пушисты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как бархат.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Ярче, прямее стали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солнечные лучи.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Впечатление от общения с новым директором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было самое поразительное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Через двести, триста лет жизнь на земле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будет прекрасной, изумительной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Мама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добра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 мне.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Rectangle 1"/>
          <p:cNvSpPr>
            <a:spLocks noChangeArrowheads="1"/>
          </p:cNvSpPr>
          <p:nvPr/>
        </p:nvSpPr>
        <p:spPr bwMode="auto">
          <a:xfrm>
            <a:off x="467544" y="410513"/>
            <a:ext cx="8352928" cy="56323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существительным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И.п. или Т.п. без предлога :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Дед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 артиллерист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Те, которые бывают друзьями для всех,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бывают друзьями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ни для кого.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Этот старый сержант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когда-то ротным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запевалой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Усы у штабс-капитана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были песочного цвета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Раненый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</a:t>
            </a:r>
            <a:r>
              <a:rPr kumimoji="0" lang="be-BY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ё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ещ</a:t>
            </a:r>
            <a:r>
              <a:rPr kumimoji="0" lang="be-BY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ё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 без сознания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Одна сестра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была с косой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а волосы другой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коротко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стрижены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пороге стоял старик, весь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белом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Грин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суровый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сказочник и поэт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морских лагун и портов...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учительница.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Rectangle 1"/>
          <p:cNvSpPr>
            <a:spLocks noChangeArrowheads="1"/>
          </p:cNvSpPr>
          <p:nvPr/>
        </p:nvSpPr>
        <p:spPr bwMode="auto">
          <a:xfrm>
            <a:off x="467544" y="220040"/>
            <a:ext cx="835292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числительны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 четвёртым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очереди.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Тираж субботнего выпуска –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сорок восемь тысяч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Трижды три –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девять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Наш дом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восьмой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1"/>
          <p:cNvSpPr>
            <a:spLocks noChangeArrowheads="1"/>
          </p:cNvSpPr>
          <p:nvPr/>
        </p:nvSpPr>
        <p:spPr bwMode="auto">
          <a:xfrm>
            <a:off x="323528" y="261250"/>
            <a:ext cx="849694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4450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полным страдательным или действительным причастием, но чаще – кратким страдательным причастием прошедшего времени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445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4450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борта самолета деревня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казалась затонувшей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4450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Пляжный песок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 как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раскал</a:t>
            </a:r>
            <a:r>
              <a:rPr kumimoji="0" lang="be-BY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ё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нный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4450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Лесная полянка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была покрыта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волшебной сон-травой.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4450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Брови её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были сдвинуты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44450" algn="l"/>
              </a:tabLst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Полы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вымыты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Rectangle 1"/>
          <p:cNvSpPr>
            <a:spLocks noChangeArrowheads="1"/>
          </p:cNvSpPr>
          <p:nvPr/>
        </p:nvSpPr>
        <p:spPr bwMode="auto">
          <a:xfrm>
            <a:off x="395536" y="666027"/>
            <a:ext cx="8352928" cy="44012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местоимением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Этот дом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стал моим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наследству. 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минувшие годы деревня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стала не та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Этот дом теперь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мой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Rectangle 1"/>
          <p:cNvSpPr>
            <a:spLocks noChangeArrowheads="1"/>
          </p:cNvSpPr>
          <p:nvPr/>
        </p:nvSpPr>
        <p:spPr bwMode="auto">
          <a:xfrm>
            <a:off x="395536" y="1005161"/>
            <a:ext cx="8280920" cy="415498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наречием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Платье ей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будет впору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только белому медведю такой холод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 нипочём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 снова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вместе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Rectangle 1"/>
          <p:cNvSpPr>
            <a:spLocks noChangeArrowheads="1"/>
          </p:cNvSpPr>
          <p:nvPr/>
        </p:nvSpPr>
        <p:spPr bwMode="auto">
          <a:xfrm>
            <a:off x="323528" y="436064"/>
            <a:ext cx="8424936" cy="5509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52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синтаксически цельным словосочетанием: </a:t>
            </a:r>
          </a:p>
          <a:p>
            <a:pPr marR="0" lvl="0" indent="452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R="0" lvl="0" indent="452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Утром небо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было бирюзового цвета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R="0" lvl="0" indent="452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емь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была хоть глаз выколи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452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Воздух на острове </a:t>
            </a:r>
            <a:r>
              <a:rPr kumimoji="0" lang="ru-RU" sz="3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ещ</a:t>
            </a:r>
            <a:r>
              <a:rPr kumimoji="0" lang="be-BY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ё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долго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будет оставаться едким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смрадным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R="0" lvl="0" indent="452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Настоящий патриот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может быть счастливым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тревожные для его родины дни.</a:t>
            </a:r>
          </a:p>
          <a:p>
            <a:pPr marR="0" lvl="0" indent="4524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себе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уме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117818"/>
            <a:ext cx="82089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Выделяются два основных типа сказуемого: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простое (глагольное) и составное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которое, в свою очередь, подразделяется на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глагольное и именное.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Rectangle 1"/>
          <p:cNvSpPr>
            <a:spLocks noChangeArrowheads="1"/>
          </p:cNvSpPr>
          <p:nvPr/>
        </p:nvSpPr>
        <p:spPr bwMode="auto">
          <a:xfrm>
            <a:off x="395536" y="954058"/>
            <a:ext cx="8208912" cy="44012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междометием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0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Настроение –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ого-го-го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позднее в интервью корреспонденту газеты Кирилл сказал, что группа «Новый Иерусалим» –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да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!!!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2" name="Picture 2" descr="http://cloud.prezentacii.org/19/09/160333/images/screen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036496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8" name="Rectangle 4"/>
          <p:cNvSpPr>
            <a:spLocks noChangeArrowheads="1"/>
          </p:cNvSpPr>
          <p:nvPr/>
        </p:nvSpPr>
        <p:spPr bwMode="auto">
          <a:xfrm>
            <a:off x="323528" y="2841947"/>
            <a:ext cx="84969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Спасибо за внимание!!!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1412776"/>
          <a:ext cx="8064895" cy="3913604"/>
        </p:xfrm>
        <a:graphic>
          <a:graphicData uri="http://schemas.openxmlformats.org/drawingml/2006/table">
            <a:tbl>
              <a:tblPr/>
              <a:tblGrid>
                <a:gridCol w="3423525"/>
                <a:gridCol w="2679260"/>
                <a:gridCol w="1962110"/>
              </a:tblGrid>
              <a:tr h="978401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Сказуемое</a:t>
                      </a:r>
                      <a:endParaRPr lang="ru-RU" sz="48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840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простое </a:t>
                      </a:r>
                      <a:r>
                        <a:rPr lang="ru-RU" sz="3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(глагольное)</a:t>
                      </a:r>
                      <a:endParaRPr lang="ru-RU" sz="36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4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составное</a:t>
                      </a:r>
                      <a:endParaRPr lang="ru-RU" sz="480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568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глагольное</a:t>
                      </a:r>
                      <a:endParaRPr lang="ru-RU" sz="3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именное</a:t>
                      </a:r>
                      <a:endParaRPr lang="ru-RU" sz="36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131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395536" y="1343134"/>
            <a:ext cx="8064896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Простое глагольное сказуемое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выражается спрягаемыми формами глагола: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be-BY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–</a:t>
            </a:r>
            <a:r>
              <a:rPr lang="be-BY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глаголом в спрягаемой форме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любого времени и наклонения</a:t>
            </a: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(</a:t>
            </a:r>
            <a:r>
              <a:rPr lang="ru-RU" sz="3200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изъявительного, условного, повелительного</a:t>
            </a: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endParaRPr lang="ru-RU" sz="3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Люблю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отчизну я, но странною любовью! </a:t>
            </a:r>
            <a:endParaRPr lang="ru-RU" sz="32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Лето </a:t>
            </a:r>
            <a:r>
              <a:rPr lang="ru-RU" sz="32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кончилось</a:t>
            </a: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lang="ru-RU" sz="32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Без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твоей помощи я </a:t>
            </a:r>
            <a:r>
              <a:rPr lang="ru-RU" sz="32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сдал бы</a:t>
            </a:r>
            <a:r>
              <a:rPr lang="ru-RU" sz="3200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этот экзамен. </a:t>
            </a:r>
            <a:endParaRPr lang="ru-RU" sz="3200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Позвольте</a:t>
            </a:r>
            <a:r>
              <a:rPr lang="ru-RU" sz="3200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мне говорить</a:t>
            </a:r>
            <a:r>
              <a:rPr lang="ru-RU" sz="3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 своей любви, </a:t>
            </a:r>
            <a:r>
              <a:rPr lang="ru-RU" sz="32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гоните</a:t>
            </a:r>
            <a:r>
              <a:rPr lang="ru-RU" sz="3200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меня прочь... </a:t>
            </a:r>
            <a:endParaRPr lang="ru-RU" sz="3200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Люби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людей светло и </a:t>
            </a:r>
            <a:r>
              <a:rPr lang="ru-RU" sz="3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простодушно.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инфинитивом </a:t>
            </a: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междометными глаголами </a:t>
            </a:r>
            <a:r>
              <a:rPr lang="ru-RU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– неизменяемыми словами, обозначающими мгновенное действие: </a:t>
            </a:r>
            <a:r>
              <a:rPr lang="ru-RU" sz="36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прыг, скок, хвать</a:t>
            </a:r>
            <a:r>
              <a:rPr lang="ru-RU" sz="3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и др.: </a:t>
            </a:r>
            <a:endParaRPr lang="ru-RU" sz="36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Не </a:t>
            </a:r>
            <a:r>
              <a:rPr lang="ru-RU" sz="36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закричать, не продохнуть, не вспомнить</a:t>
            </a:r>
            <a:r>
              <a:rPr lang="ru-RU" sz="3600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нужных слов. Телеграфисты </a:t>
            </a:r>
            <a:r>
              <a:rPr lang="ru-RU" sz="36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бежать</a:t>
            </a:r>
            <a:r>
              <a:rPr lang="ru-RU" sz="3600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r>
              <a:rPr lang="ru-RU" sz="36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бросили кабель, аппараты. </a:t>
            </a:r>
            <a:endParaRPr lang="ru-RU" sz="3600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Лев </a:t>
            </a:r>
            <a:r>
              <a:rPr lang="ru-RU" sz="3600" b="1" i="1" dirty="0" smtClean="0">
                <a:solidFill>
                  <a:srgbClr val="00B05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цап</a:t>
            </a:r>
            <a:r>
              <a:rPr lang="ru-RU" sz="36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его за воротник.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1"/>
          <p:cNvSpPr>
            <a:spLocks noChangeArrowheads="1"/>
          </p:cNvSpPr>
          <p:nvPr/>
        </p:nvSpPr>
        <p:spPr bwMode="auto">
          <a:xfrm>
            <a:off x="467544" y="236299"/>
            <a:ext cx="828092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Простое глагольное сказуемое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может представлять собой сочетание слов, если сказуемое выражено: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355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сложной формой будущего времени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будем ждать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результатов тестирования;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355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глагольным фразеологическим оборотом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который по значению равен глаголу: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приня</a:t>
            </a:r>
            <a:r>
              <a:rPr kumimoji="0" lang="be-BY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участие – участвовал, одержал победу – победил, пришел к убеждению – убедился, дал слово – обещал и т.д.: Войско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одержало победу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Профессор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дал слово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что через неделю непременно вернётся с бумагой о моём назначении. Иван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изъявил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особенной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радости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 виде меня.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Rectangle 1"/>
          <p:cNvSpPr>
            <a:spLocks noChangeArrowheads="1"/>
          </p:cNvSpPr>
          <p:nvPr/>
        </p:nvSpPr>
        <p:spPr bwMode="auto">
          <a:xfrm>
            <a:off x="395536" y="1173567"/>
            <a:ext cx="835292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Составное глагольное сказуемое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это сказуемое, состоящее из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личной формы вспомогательного глагола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инфинитива.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181</TotalTime>
  <Words>1242</Words>
  <Application>Microsoft Office PowerPoint</Application>
  <PresentationFormat>Экран (4:3)</PresentationFormat>
  <Paragraphs>119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Открытая</vt:lpstr>
      <vt:lpstr>Бумажная</vt:lpstr>
      <vt:lpstr>Тема «Сказуемое»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«Синтаксическая функция инфинитива»</dc:title>
  <dc:creator>alina</dc:creator>
  <cp:lastModifiedBy>Admin</cp:lastModifiedBy>
  <cp:revision>24</cp:revision>
  <dcterms:created xsi:type="dcterms:W3CDTF">2014-05-28T14:46:07Z</dcterms:created>
  <dcterms:modified xsi:type="dcterms:W3CDTF">2021-01-18T10:44:54Z</dcterms:modified>
</cp:coreProperties>
</file>