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68" r:id="rId2"/>
    <p:sldMasterId id="2147483780" r:id="rId3"/>
  </p:sldMasterIdLst>
  <p:sldIdLst>
    <p:sldId id="256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8" r:id="rId13"/>
    <p:sldId id="316" r:id="rId14"/>
    <p:sldId id="317" r:id="rId15"/>
    <p:sldId id="319" r:id="rId16"/>
    <p:sldId id="320" r:id="rId17"/>
    <p:sldId id="321" r:id="rId18"/>
    <p:sldId id="322" r:id="rId19"/>
    <p:sldId id="323" r:id="rId20"/>
    <p:sldId id="26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2AB3145-E0B7-4FF9-8E01-5100A21119BE}" type="datetimeFigureOut">
              <a:rPr lang="ru-RU" smtClean="0"/>
              <a:pPr/>
              <a:t>18.01.2021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062E7F2-563A-4FA8-98C9-A44B9ABC83A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980728"/>
            <a:ext cx="7772400" cy="18002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Тема «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Обращение»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3501008"/>
            <a:ext cx="7772400" cy="115212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>Для слушателей 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подготовительного отделения, 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>подготовительных курсов, </a:t>
            </a:r>
            <a:endParaRPr lang="ru-RU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абитуриентов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5013176"/>
            <a:ext cx="7776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Составила </a:t>
            </a:r>
            <a:b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старший кафедры преподаватель</a:t>
            </a:r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кафедры </a:t>
            </a:r>
            <a:r>
              <a:rPr lang="ru-RU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довузовской</a:t>
            </a:r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подготовки и профориентации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Королёва Е.А. 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80728"/>
            <a:ext cx="820891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Иногда между </a:t>
            </a:r>
            <a:r>
              <a:rPr lang="ru-RU" sz="3200" dirty="0" smtClean="0"/>
              <a:t>обращениями </a:t>
            </a:r>
            <a:r>
              <a:rPr lang="ru-RU" sz="3200" dirty="0" smtClean="0"/>
              <a:t>и </a:t>
            </a:r>
            <a:r>
              <a:rPr lang="ru-RU" sz="3200" dirty="0" smtClean="0"/>
              <a:t>вставляется </a:t>
            </a:r>
            <a:r>
              <a:rPr lang="ru-RU" sz="3200" dirty="0" smtClean="0"/>
              <a:t>местоимение </a:t>
            </a:r>
            <a:r>
              <a:rPr lang="ru-RU" sz="3200" i="1" dirty="0" smtClean="0"/>
              <a:t>ты, вы: </a:t>
            </a:r>
            <a:endParaRPr lang="ru-RU" sz="3200" i="1" dirty="0" smtClean="0"/>
          </a:p>
          <a:p>
            <a:endParaRPr lang="ru-RU" sz="3200" dirty="0" smtClean="0"/>
          </a:p>
          <a:p>
            <a:r>
              <a:rPr lang="ru-RU" sz="3200" dirty="0" smtClean="0"/>
              <a:t>«</a:t>
            </a:r>
            <a:r>
              <a:rPr lang="ru-RU" sz="3200" b="1" i="1" dirty="0" smtClean="0">
                <a:solidFill>
                  <a:srgbClr val="7030A0"/>
                </a:solidFill>
              </a:rPr>
              <a:t>Дурачина ты, пр</a:t>
            </a:r>
            <a:r>
              <a:rPr lang="ru-RU" sz="3200" dirty="0" smtClean="0"/>
              <a:t>остофиля!</a:t>
            </a:r>
            <a:br>
              <a:rPr lang="ru-RU" sz="3200" dirty="0" smtClean="0"/>
            </a:br>
            <a:r>
              <a:rPr lang="ru-RU" sz="3200" dirty="0" smtClean="0"/>
              <a:t>Выпросил, дурачина, корыто!</a:t>
            </a:r>
            <a:br>
              <a:rPr lang="ru-RU" sz="3200" dirty="0" smtClean="0"/>
            </a:br>
            <a:r>
              <a:rPr lang="ru-RU" sz="3200" dirty="0" smtClean="0"/>
              <a:t>В корыте много ль корысти?</a:t>
            </a:r>
            <a:br>
              <a:rPr lang="ru-RU" sz="3200" dirty="0" smtClean="0"/>
            </a:br>
            <a:r>
              <a:rPr lang="ru-RU" sz="3200" dirty="0" smtClean="0"/>
              <a:t>Воротись, дурачина, ты к рыбке;</a:t>
            </a:r>
            <a:br>
              <a:rPr lang="ru-RU" sz="3200" dirty="0" smtClean="0"/>
            </a:br>
            <a:r>
              <a:rPr lang="ru-RU" sz="3200" dirty="0" smtClean="0"/>
              <a:t>Поклонись ей, выпроси уж избу».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268760"/>
            <a:ext cx="78488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Обращение может быть </a:t>
            </a:r>
            <a:r>
              <a:rPr lang="ru-RU" sz="3200" b="1" i="1" dirty="0" smtClean="0">
                <a:solidFill>
                  <a:srgbClr val="7030A0"/>
                </a:solidFill>
              </a:rPr>
              <a:t>нераспространенным и </a:t>
            </a:r>
            <a:r>
              <a:rPr lang="ru-RU" sz="3200" b="1" i="1" dirty="0" smtClean="0">
                <a:solidFill>
                  <a:srgbClr val="7030A0"/>
                </a:solidFill>
              </a:rPr>
              <a:t>распространенным</a:t>
            </a:r>
            <a:r>
              <a:rPr lang="ru-RU" sz="3200" i="1" dirty="0" smtClean="0">
                <a:solidFill>
                  <a:srgbClr val="7030A0"/>
                </a:solidFill>
              </a:rPr>
              <a:t>. </a:t>
            </a:r>
            <a:r>
              <a:rPr lang="ru-RU" sz="3200" dirty="0" smtClean="0"/>
              <a:t>Нераспространенное обращение </a:t>
            </a:r>
            <a:r>
              <a:rPr lang="ru-RU" sz="3200" dirty="0" smtClean="0"/>
              <a:t>выражено </a:t>
            </a:r>
            <a:r>
              <a:rPr lang="ru-RU" sz="3200" dirty="0" smtClean="0"/>
              <a:t>одним словом, а при распространенном обращении имеются пояснительные слова. </a:t>
            </a:r>
            <a:endParaRPr lang="ru-RU" sz="3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64704"/>
            <a:ext cx="849694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«Дурачина ты, </a:t>
            </a:r>
            <a:r>
              <a:rPr lang="ru-RU" sz="3600" b="1" i="1" dirty="0" smtClean="0">
                <a:solidFill>
                  <a:srgbClr val="7030A0"/>
                </a:solidFill>
              </a:rPr>
              <a:t>прямой простофиля</a:t>
            </a:r>
            <a:r>
              <a:rPr lang="ru-RU" sz="3600" dirty="0" smtClean="0"/>
              <a:t>!</a:t>
            </a:r>
            <a:br>
              <a:rPr lang="ru-RU" sz="3600" dirty="0" smtClean="0"/>
            </a:br>
            <a:r>
              <a:rPr lang="ru-RU" sz="3600" dirty="0" smtClean="0"/>
              <a:t>Выпросил, простофиля, избу!</a:t>
            </a:r>
            <a:br>
              <a:rPr lang="ru-RU" sz="3600" dirty="0" smtClean="0"/>
            </a:br>
            <a:r>
              <a:rPr lang="ru-RU" sz="3600" dirty="0" smtClean="0"/>
              <a:t>Воротись, </a:t>
            </a:r>
            <a:r>
              <a:rPr lang="ru-RU" sz="3600" dirty="0" err="1" smtClean="0"/>
              <a:t>поклонися</a:t>
            </a:r>
            <a:r>
              <a:rPr lang="ru-RU" sz="3600" dirty="0" smtClean="0"/>
              <a:t> рыбке:</a:t>
            </a:r>
            <a:br>
              <a:rPr lang="ru-RU" sz="3600" dirty="0" smtClean="0"/>
            </a:br>
            <a:r>
              <a:rPr lang="ru-RU" sz="3600" dirty="0" smtClean="0"/>
              <a:t>Не хочу быть черной крестьянкой,</a:t>
            </a:r>
            <a:br>
              <a:rPr lang="ru-RU" sz="3600" dirty="0" smtClean="0"/>
            </a:br>
            <a:r>
              <a:rPr lang="ru-RU" sz="3600" dirty="0" smtClean="0"/>
              <a:t>Хочу быть столбовою дворянкой».</a:t>
            </a:r>
            <a:br>
              <a:rPr lang="ru-RU" sz="36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772816"/>
            <a:ext cx="76328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Обращение не имеет строго </a:t>
            </a:r>
            <a:r>
              <a:rPr lang="ru-RU" sz="3600" dirty="0" smtClean="0"/>
              <a:t>закрепленного </a:t>
            </a:r>
            <a:r>
              <a:rPr lang="ru-RU" sz="3600" dirty="0" smtClean="0"/>
              <a:t>места: </a:t>
            </a:r>
            <a:r>
              <a:rPr lang="ru-RU" sz="3600" dirty="0" smtClean="0"/>
              <a:t>может </a:t>
            </a:r>
            <a:r>
              <a:rPr lang="ru-RU" sz="3600" dirty="0" smtClean="0"/>
              <a:t>находиться </a:t>
            </a:r>
            <a:endParaRPr lang="ru-RU" sz="3600" dirty="0" smtClean="0"/>
          </a:p>
          <a:p>
            <a:r>
              <a:rPr lang="ru-RU" sz="3600" b="1" dirty="0" smtClean="0">
                <a:solidFill>
                  <a:srgbClr val="7030A0"/>
                </a:solidFill>
              </a:rPr>
              <a:t>в </a:t>
            </a:r>
            <a:r>
              <a:rPr lang="ru-RU" sz="3600" b="1" dirty="0" smtClean="0">
                <a:solidFill>
                  <a:srgbClr val="7030A0"/>
                </a:solidFill>
              </a:rPr>
              <a:t>начале, </a:t>
            </a:r>
            <a:endParaRPr lang="ru-RU" sz="3600" b="1" dirty="0" smtClean="0">
              <a:solidFill>
                <a:srgbClr val="7030A0"/>
              </a:solidFill>
            </a:endParaRPr>
          </a:p>
          <a:p>
            <a:r>
              <a:rPr lang="ru-RU" sz="3600" b="1" dirty="0" smtClean="0">
                <a:solidFill>
                  <a:srgbClr val="7030A0"/>
                </a:solidFill>
              </a:rPr>
              <a:t>в </a:t>
            </a:r>
            <a:r>
              <a:rPr lang="ru-RU" sz="3600" b="1" dirty="0" smtClean="0">
                <a:solidFill>
                  <a:srgbClr val="7030A0"/>
                </a:solidFill>
              </a:rPr>
              <a:t>середине </a:t>
            </a:r>
            <a:endParaRPr lang="ru-RU" sz="3600" b="1" dirty="0" smtClean="0">
              <a:solidFill>
                <a:srgbClr val="7030A0"/>
              </a:solidFill>
            </a:endParaRPr>
          </a:p>
          <a:p>
            <a:r>
              <a:rPr lang="ru-RU" sz="3600" b="1" dirty="0" smtClean="0">
                <a:solidFill>
                  <a:srgbClr val="7030A0"/>
                </a:solidFill>
              </a:rPr>
              <a:t>и </a:t>
            </a:r>
            <a:r>
              <a:rPr lang="ru-RU" sz="3600" b="1" dirty="0" smtClean="0">
                <a:solidFill>
                  <a:srgbClr val="7030A0"/>
                </a:solidFill>
              </a:rPr>
              <a:t>в конце </a:t>
            </a:r>
            <a:r>
              <a:rPr lang="ru-RU" sz="3600" b="1" dirty="0" smtClean="0">
                <a:solidFill>
                  <a:srgbClr val="7030A0"/>
                </a:solidFill>
              </a:rPr>
              <a:t>предложения</a:t>
            </a:r>
            <a:r>
              <a:rPr lang="ru-RU" sz="3600" dirty="0" smtClean="0"/>
              <a:t>. </a:t>
            </a:r>
            <a:endParaRPr lang="ru-RU" sz="3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1"/>
          <p:cNvSpPr>
            <a:spLocks noChangeArrowheads="1"/>
          </p:cNvSpPr>
          <p:nvPr/>
        </p:nvSpPr>
        <p:spPr bwMode="auto">
          <a:xfrm>
            <a:off x="323528" y="883604"/>
            <a:ext cx="835292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Антоша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вернись с</a:t>
            </a: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егодня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 дачи пораньше.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Вернись, </a:t>
            </a:r>
            <a:r>
              <a:rPr lang="ru-RU" sz="3200" b="1" i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Антоша</a:t>
            </a: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, сегодня </a:t>
            </a: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 дачи пораньше.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Вернись </a:t>
            </a: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сегодня с дачи </a:t>
            </a: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пораньше, </a:t>
            </a:r>
            <a:r>
              <a:rPr lang="ru-RU" sz="3200" b="1" i="1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Антоша</a:t>
            </a:r>
            <a:r>
              <a:rPr lang="ru-RU" sz="3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32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756084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Если обращение находится в середине предложения, то оно выделяется </a:t>
            </a:r>
            <a:r>
              <a:rPr lang="ru-RU" sz="4400" dirty="0" smtClean="0"/>
              <a:t>запятыми:</a:t>
            </a:r>
          </a:p>
          <a:p>
            <a:endParaRPr lang="ru-RU" sz="4400" dirty="0" smtClean="0"/>
          </a:p>
          <a:p>
            <a:r>
              <a:rPr lang="ru-RU" sz="4400" i="1" dirty="0" smtClean="0"/>
              <a:t>Не уезжай сейчас</a:t>
            </a:r>
            <a:r>
              <a:rPr lang="ru-RU" sz="4400" b="1" i="1" dirty="0" smtClean="0">
                <a:solidFill>
                  <a:srgbClr val="C00000"/>
                </a:solidFill>
              </a:rPr>
              <a:t>, Лиза, </a:t>
            </a:r>
            <a:r>
              <a:rPr lang="ru-RU" sz="4400" i="1" dirty="0" smtClean="0"/>
              <a:t>мне надо с тобой посоветоваться.</a:t>
            </a:r>
          </a:p>
          <a:p>
            <a:endParaRPr lang="ru-RU" sz="4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1"/>
          <p:cNvSpPr>
            <a:spLocks noChangeArrowheads="1"/>
          </p:cNvSpPr>
          <p:nvPr/>
        </p:nvSpPr>
        <p:spPr bwMode="auto">
          <a:xfrm>
            <a:off x="611560" y="819914"/>
            <a:ext cx="7920880" cy="40934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Восклицательная частица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не отделяется от обращения знаком препинания: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 smtClean="0">
                <a:solidFill>
                  <a:srgbClr val="C00000"/>
                </a:solidFill>
              </a:rPr>
              <a:t>О </a:t>
            </a:r>
            <a:r>
              <a:rPr lang="ru-RU" sz="4400" b="1" i="1" dirty="0" smtClean="0">
                <a:solidFill>
                  <a:srgbClr val="C00000"/>
                </a:solidFill>
              </a:rPr>
              <a:t>Русь моя! Жена моя</a:t>
            </a:r>
            <a:r>
              <a:rPr lang="ru-RU" sz="4400" i="1" dirty="0" smtClean="0"/>
              <a:t>! До боли</a:t>
            </a:r>
            <a:br>
              <a:rPr lang="ru-RU" sz="4400" i="1" dirty="0" smtClean="0"/>
            </a:br>
            <a:r>
              <a:rPr lang="ru-RU" sz="4400" i="1" dirty="0" smtClean="0"/>
              <a:t>Нам ясен долгий путь!</a:t>
            </a:r>
            <a:endParaRPr kumimoji="0" lang="ru-RU" sz="4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1"/>
          <p:cNvSpPr>
            <a:spLocks noChangeArrowheads="1"/>
          </p:cNvSpPr>
          <p:nvPr/>
        </p:nvSpPr>
        <p:spPr bwMode="auto">
          <a:xfrm>
            <a:off x="251520" y="517365"/>
            <a:ext cx="828092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Обращение, стоящее в начале предложения, может отделяться восклицательным знаком: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Старик! </a:t>
            </a:r>
            <a:r>
              <a:rPr kumimoji="0" lang="ru-RU" sz="320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слышал много раз, что ты меня от смерти спас.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i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Москва! Москва!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Люблю тебя как сын.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400948" cy="6062682"/>
          </a:xfrm>
        </p:spPr>
        <p:txBody>
          <a:bodyPr>
            <a:normAutofit/>
          </a:bodyPr>
          <a:lstStyle/>
          <a:p>
            <a:pPr algn="r"/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</a:t>
            </a:r>
            <a:b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русскому языку. </a:t>
            </a:r>
            <a:b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Составила </a:t>
            </a:r>
            <a:b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преподаватель </a:t>
            </a:r>
            <a:b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Королёва Е.А. </a:t>
            </a:r>
            <a:endParaRPr lang="ru-RU" sz="36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08720"/>
            <a:ext cx="820891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/>
              <a:t>Обращение </a:t>
            </a:r>
            <a:r>
              <a:rPr lang="ru-RU" sz="4400" dirty="0" smtClean="0"/>
              <a:t>- слово </a:t>
            </a:r>
            <a:r>
              <a:rPr lang="ru-RU" sz="4400" dirty="0" smtClean="0"/>
              <a:t>или сочетание слов, называющее лицо (реже животное, предмет), которому адресована </a:t>
            </a:r>
            <a:r>
              <a:rPr lang="ru-RU" sz="4400" dirty="0" smtClean="0"/>
              <a:t>речь</a:t>
            </a:r>
            <a:endParaRPr lang="ru-RU" sz="4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48681"/>
            <a:ext cx="84969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Обращение, как правило, выражается </a:t>
            </a:r>
            <a:r>
              <a:rPr lang="ru-RU" sz="4000" b="1" dirty="0" smtClean="0">
                <a:solidFill>
                  <a:srgbClr val="002060"/>
                </a:solidFill>
              </a:rPr>
              <a:t>существительными</a:t>
            </a:r>
            <a:r>
              <a:rPr lang="ru-RU" sz="4000" dirty="0" smtClean="0"/>
              <a:t> </a:t>
            </a:r>
            <a:r>
              <a:rPr lang="ru-RU" sz="4000" dirty="0" smtClean="0"/>
              <a:t>в форме именительного падежа или же </a:t>
            </a:r>
            <a:r>
              <a:rPr lang="ru-RU" sz="4000" b="1" dirty="0" smtClean="0">
                <a:solidFill>
                  <a:srgbClr val="002060"/>
                </a:solidFill>
              </a:rPr>
              <a:t>прилагательными</a:t>
            </a:r>
            <a:r>
              <a:rPr lang="ru-RU" sz="4000" dirty="0" smtClean="0"/>
              <a:t>, </a:t>
            </a:r>
            <a:r>
              <a:rPr lang="ru-RU" sz="4000" b="1" dirty="0" smtClean="0">
                <a:solidFill>
                  <a:srgbClr val="002060"/>
                </a:solidFill>
              </a:rPr>
              <a:t>причастиями</a:t>
            </a:r>
            <a:r>
              <a:rPr lang="ru-RU" sz="4000" dirty="0" smtClean="0"/>
              <a:t>, реже </a:t>
            </a:r>
            <a:r>
              <a:rPr lang="ru-RU" sz="4000" dirty="0" smtClean="0">
                <a:solidFill>
                  <a:srgbClr val="002060"/>
                </a:solidFill>
              </a:rPr>
              <a:t>местоимениями</a:t>
            </a:r>
            <a:r>
              <a:rPr lang="ru-RU" sz="4000" dirty="0" smtClean="0"/>
              <a:t>, </a:t>
            </a:r>
            <a:r>
              <a:rPr lang="ru-RU" sz="4000" b="1" dirty="0" smtClean="0">
                <a:solidFill>
                  <a:srgbClr val="002060"/>
                </a:solidFill>
              </a:rPr>
              <a:t>числительными </a:t>
            </a:r>
            <a:r>
              <a:rPr lang="ru-RU" sz="4000" b="1" dirty="0" smtClean="0">
                <a:solidFill>
                  <a:srgbClr val="002060"/>
                </a:solidFill>
              </a:rPr>
              <a:t>и сочетаниями слов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51520" y="235142"/>
            <a:ext cx="856895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355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/>
              <a:t>«</a:t>
            </a:r>
            <a:r>
              <a:rPr lang="ru-RU" sz="2800" dirty="0" smtClean="0"/>
              <a:t>Что же ты хмуришься, </a:t>
            </a:r>
            <a:r>
              <a:rPr lang="ru-RU" sz="2800" b="1" i="1" dirty="0" smtClean="0">
                <a:solidFill>
                  <a:srgbClr val="002060"/>
                </a:solidFill>
              </a:rPr>
              <a:t>брат</a:t>
            </a:r>
            <a:r>
              <a:rPr lang="ru-RU" sz="2800" dirty="0" smtClean="0"/>
              <a:t>, — спросил </a:t>
            </a:r>
            <a:r>
              <a:rPr lang="ru-RU" sz="2800" dirty="0" err="1" smtClean="0"/>
              <a:t>Троекуров</a:t>
            </a:r>
            <a:r>
              <a:rPr lang="ru-RU" sz="2800" dirty="0" smtClean="0"/>
              <a:t> Андрея </a:t>
            </a:r>
            <a:r>
              <a:rPr lang="ru-RU" sz="2800" dirty="0" smtClean="0"/>
              <a:t>Гавриловича, </a:t>
            </a:r>
            <a:r>
              <a:rPr lang="ru-RU" sz="2800" dirty="0" smtClean="0"/>
              <a:t>— или псарня моя тебе не нравится?»</a:t>
            </a:r>
          </a:p>
          <a:p>
            <a:pPr indent="355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/>
              <a:t>— </a:t>
            </a:r>
            <a:r>
              <a:rPr lang="ru-RU" sz="2800" dirty="0" smtClean="0"/>
              <a:t>Где ты, </a:t>
            </a:r>
            <a:r>
              <a:rPr lang="ru-RU" sz="2800" b="1" i="1" dirty="0" smtClean="0">
                <a:solidFill>
                  <a:srgbClr val="002060"/>
                </a:solidFill>
              </a:rPr>
              <a:t>Сашка</a:t>
            </a:r>
            <a:r>
              <a:rPr lang="ru-RU" sz="2800" dirty="0" smtClean="0"/>
              <a:t>, выучился сапожному мастерству? — спросил брат.</a:t>
            </a:r>
          </a:p>
          <a:p>
            <a:pPr indent="355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Вдруг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 обратился к матушке: «</a:t>
            </a:r>
            <a:r>
              <a:rPr lang="ru-RU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Авдотья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Васильевна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сколько лет Петруше?»</a:t>
            </a:r>
          </a:p>
          <a:p>
            <a:pPr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Молодой человек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 Вы мешаете слушать музыку!» — вспылил старичок.</a:t>
            </a:r>
          </a:p>
          <a:p>
            <a:pPr indent="355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/>
              <a:t>«Встречай, </a:t>
            </a:r>
            <a:r>
              <a:rPr lang="ru-RU" sz="2800" b="1" i="1" dirty="0" smtClean="0"/>
              <a:t>милая</a:t>
            </a:r>
            <a:r>
              <a:rPr lang="ru-RU" sz="2800" dirty="0" smtClean="0"/>
              <a:t>! </a:t>
            </a:r>
            <a:r>
              <a:rPr lang="ru-RU" sz="2800" dirty="0" smtClean="0"/>
              <a:t>— бойко крикнул </a:t>
            </a:r>
            <a:r>
              <a:rPr lang="ru-RU" sz="2800" dirty="0" smtClean="0"/>
              <a:t>Фёдор. </a:t>
            </a:r>
            <a:r>
              <a:rPr lang="ru-RU" sz="2800" dirty="0" smtClean="0"/>
              <a:t>— Встречай гостей!» </a:t>
            </a:r>
          </a:p>
          <a:p>
            <a:pPr lvl="0" indent="355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Уважаемый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разрешите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вами не согласиться.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Обращение может иметь целью </a:t>
            </a:r>
            <a:r>
              <a:rPr lang="ru-RU" sz="4800" dirty="0" smtClean="0"/>
              <a:t>выразить </a:t>
            </a:r>
            <a:r>
              <a:rPr lang="ru-RU" sz="4800" dirty="0" smtClean="0"/>
              <a:t>отношение к нему лица говорящего: </a:t>
            </a:r>
            <a:r>
              <a:rPr lang="ru-RU" sz="4800" b="1" i="1" dirty="0" smtClean="0">
                <a:solidFill>
                  <a:srgbClr val="7030A0"/>
                </a:solidFill>
              </a:rPr>
              <a:t>сочувствие, ласку, доброту </a:t>
            </a:r>
            <a:r>
              <a:rPr lang="ru-RU" sz="4800" dirty="0" smtClean="0"/>
              <a:t>или, </a:t>
            </a:r>
            <a:r>
              <a:rPr lang="ru-RU" sz="4800" dirty="0" smtClean="0"/>
              <a:t>наоборот</a:t>
            </a:r>
            <a:r>
              <a:rPr lang="ru-RU" sz="4800" dirty="0" smtClean="0"/>
              <a:t>, </a:t>
            </a:r>
            <a:r>
              <a:rPr lang="ru-RU" sz="4800" b="1" i="1" dirty="0" smtClean="0">
                <a:solidFill>
                  <a:srgbClr val="7030A0"/>
                </a:solidFill>
              </a:rPr>
              <a:t>порицание, неодобрение</a:t>
            </a:r>
            <a:endParaRPr lang="ru-RU" sz="48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20688"/>
            <a:ext cx="84969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/>
              <a:t>Спой, </a:t>
            </a:r>
            <a:r>
              <a:rPr lang="ru-RU" sz="3600" b="1" i="1" dirty="0" smtClean="0">
                <a:solidFill>
                  <a:srgbClr val="7030A0"/>
                </a:solidFill>
              </a:rPr>
              <a:t>светик</a:t>
            </a:r>
            <a:r>
              <a:rPr lang="ru-RU" sz="3600" i="1" dirty="0" smtClean="0"/>
              <a:t>, не стыдись! Что ежели, </a:t>
            </a:r>
            <a:r>
              <a:rPr lang="ru-RU" sz="3600" b="1" i="1" dirty="0" smtClean="0">
                <a:solidFill>
                  <a:srgbClr val="7030A0"/>
                </a:solidFill>
              </a:rPr>
              <a:t>сестрица</a:t>
            </a:r>
            <a:r>
              <a:rPr lang="ru-RU" sz="3600" i="1" dirty="0" smtClean="0"/>
              <a:t>, при красоте такой и петь ты </a:t>
            </a:r>
            <a:r>
              <a:rPr lang="ru-RU" sz="3600" i="1" dirty="0" smtClean="0"/>
              <a:t>мастерица</a:t>
            </a:r>
            <a:r>
              <a:rPr lang="ru-RU" sz="3600" i="1" dirty="0" smtClean="0"/>
              <a:t>. </a:t>
            </a:r>
            <a:endParaRPr lang="ru-RU" sz="3600" i="1" dirty="0" smtClean="0"/>
          </a:p>
          <a:p>
            <a:endParaRPr lang="ru-RU" sz="3600" i="1" dirty="0" smtClean="0"/>
          </a:p>
          <a:p>
            <a:r>
              <a:rPr lang="ru-RU" sz="3600" i="1" dirty="0" smtClean="0"/>
              <a:t>Как </a:t>
            </a:r>
            <a:r>
              <a:rPr lang="ru-RU" sz="3600" i="1" dirty="0" smtClean="0"/>
              <a:t>смеешь ты, </a:t>
            </a:r>
            <a:r>
              <a:rPr lang="ru-RU" sz="3600" b="1" i="1" dirty="0" smtClean="0">
                <a:solidFill>
                  <a:srgbClr val="7030A0"/>
                </a:solidFill>
              </a:rPr>
              <a:t>наглец</a:t>
            </a:r>
            <a:r>
              <a:rPr lang="ru-RU" sz="3600" i="1" dirty="0" smtClean="0"/>
              <a:t>, нечистым рылом здесь чистое мутить питье мое с песком и илом? </a:t>
            </a:r>
            <a:endParaRPr lang="ru-RU" sz="3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48680"/>
            <a:ext cx="849694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/>
              <a:t>Для усиления эмоциональной выразительности </a:t>
            </a:r>
            <a:endParaRPr lang="ru-RU" sz="4400" dirty="0" smtClean="0"/>
          </a:p>
          <a:p>
            <a:r>
              <a:rPr lang="ru-RU" sz="4400" b="1" dirty="0" smtClean="0">
                <a:solidFill>
                  <a:srgbClr val="7030A0"/>
                </a:solidFill>
              </a:rPr>
              <a:t>обращение </a:t>
            </a:r>
            <a:r>
              <a:rPr lang="ru-RU" sz="4400" b="1" dirty="0" smtClean="0">
                <a:solidFill>
                  <a:srgbClr val="7030A0"/>
                </a:solidFill>
              </a:rPr>
              <a:t>может повторяться, </a:t>
            </a:r>
            <a:endParaRPr lang="ru-RU" sz="4400" b="1" dirty="0" smtClean="0">
              <a:solidFill>
                <a:srgbClr val="7030A0"/>
              </a:solidFill>
            </a:endParaRPr>
          </a:p>
          <a:p>
            <a:r>
              <a:rPr lang="ru-RU" sz="4400" b="1" dirty="0" smtClean="0">
                <a:solidFill>
                  <a:srgbClr val="7030A0"/>
                </a:solidFill>
              </a:rPr>
              <a:t>иметь </a:t>
            </a:r>
            <a:r>
              <a:rPr lang="ru-RU" sz="4400" b="1" dirty="0" smtClean="0">
                <a:solidFill>
                  <a:srgbClr val="7030A0"/>
                </a:solidFill>
              </a:rPr>
              <a:t>при себе </a:t>
            </a:r>
            <a:r>
              <a:rPr lang="ru-RU" sz="4400" b="1" dirty="0" smtClean="0">
                <a:solidFill>
                  <a:srgbClr val="7030A0"/>
                </a:solidFill>
              </a:rPr>
              <a:t>частицу или междометие</a:t>
            </a:r>
            <a:endParaRPr lang="ru-RU" sz="4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700808"/>
            <a:ext cx="76328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7030A0"/>
                </a:solidFill>
              </a:rPr>
              <a:t>Поле, русское поле…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Светит луна или падает снег, —</a:t>
            </a:r>
            <a:br>
              <a:rPr lang="ru-RU" sz="3200" dirty="0" smtClean="0"/>
            </a:br>
            <a:r>
              <a:rPr lang="ru-RU" sz="3200" dirty="0" smtClean="0"/>
              <a:t>Счастьем и болью вместе с тобою.</a:t>
            </a:r>
            <a:br>
              <a:rPr lang="ru-RU" sz="3200" dirty="0" smtClean="0"/>
            </a:br>
            <a:r>
              <a:rPr lang="ru-RU" sz="3200" dirty="0" smtClean="0"/>
              <a:t>Нет, не забыть тебя сердцем вовек.</a:t>
            </a:r>
            <a:endParaRPr lang="ru-RU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556792"/>
            <a:ext cx="820891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7030A0"/>
                </a:solidFill>
              </a:rPr>
              <a:t>Россия, нищая Россия</a:t>
            </a:r>
            <a:r>
              <a:rPr lang="ru-RU" sz="4400" dirty="0" smtClean="0"/>
              <a:t>,</a:t>
            </a:r>
            <a:br>
              <a:rPr lang="ru-RU" sz="4400" dirty="0" smtClean="0"/>
            </a:br>
            <a:r>
              <a:rPr lang="ru-RU" sz="4400" dirty="0" smtClean="0"/>
              <a:t>Мне избы серые твои,</a:t>
            </a:r>
            <a:br>
              <a:rPr lang="ru-RU" sz="4400" dirty="0" smtClean="0"/>
            </a:br>
            <a:r>
              <a:rPr lang="ru-RU" sz="4400" dirty="0" smtClean="0"/>
              <a:t>Твои мне песни ветровые,-</a:t>
            </a:r>
            <a:br>
              <a:rPr lang="ru-RU" sz="4400" dirty="0" smtClean="0"/>
            </a:br>
            <a:r>
              <a:rPr lang="ru-RU" sz="4400" dirty="0" smtClean="0"/>
              <a:t>Как слезы первые любви!</a:t>
            </a:r>
            <a:endParaRPr lang="ru-RU" sz="44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Аспект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Изящ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431</TotalTime>
  <Words>393</Words>
  <Application>Microsoft Office PowerPoint</Application>
  <PresentationFormat>Экран (4:3)</PresentationFormat>
  <Paragraphs>49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Аспект</vt:lpstr>
      <vt:lpstr>Бумажная</vt:lpstr>
      <vt:lpstr>Изящная</vt:lpstr>
      <vt:lpstr>Тема «Обращение»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Презентация  по русскому языку.  Составила  преподаватель  Королёва Е.А.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«Словосочетание»</dc:title>
  <dc:creator>alina</dc:creator>
  <cp:lastModifiedBy>Admin</cp:lastModifiedBy>
  <cp:revision>54</cp:revision>
  <dcterms:created xsi:type="dcterms:W3CDTF">2014-04-14T14:49:20Z</dcterms:created>
  <dcterms:modified xsi:type="dcterms:W3CDTF">2021-01-18T09:50:31Z</dcterms:modified>
</cp:coreProperties>
</file>