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20" r:id="rId5"/>
    <p:sldMasterId id="2147483732" r:id="rId6"/>
    <p:sldMasterId id="2147483756" r:id="rId7"/>
    <p:sldMasterId id="2147483768" r:id="rId8"/>
    <p:sldMasterId id="2147483780" r:id="rId9"/>
  </p:sld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t>14.04.2014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Тема «Словосочетание»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286256"/>
            <a:ext cx="7772400" cy="162878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Для слушателей факультета </a:t>
            </a:r>
            <a:endParaRPr lang="ru-RU" i="1" dirty="0" smtClean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err="1" smtClean="0">
                <a:solidFill>
                  <a:srgbClr val="00B0F0"/>
                </a:solidFill>
              </a:rPr>
              <a:t>довузовской</a:t>
            </a:r>
            <a:r>
              <a:rPr lang="ru-RU" i="1" dirty="0" smtClean="0">
                <a:solidFill>
                  <a:srgbClr val="00B0F0"/>
                </a:solidFill>
              </a:rPr>
              <a:t> </a:t>
            </a:r>
            <a:r>
              <a:rPr lang="ru-RU" i="1" dirty="0">
                <a:solidFill>
                  <a:srgbClr val="00B0F0"/>
                </a:solidFill>
              </a:rPr>
              <a:t>подготовки и профориентации, </a:t>
            </a:r>
          </a:p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подготовительных курсов, </a:t>
            </a:r>
            <a:endParaRPr lang="ru-RU" i="1" dirty="0" smtClean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00B0F0"/>
                </a:solidFill>
              </a:rPr>
              <a:t>абитуриентов</a:t>
            </a:r>
            <a:endParaRPr lang="ru-RU" i="1" dirty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22524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– 3, 4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– 1, 2, 4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– 2, 4, 5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– 3, 4, 5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– длительные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– быстро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00948" cy="606268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русскому языку.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736"/>
            <a:ext cx="8643998" cy="5072098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Мобильный </a:t>
            </a:r>
            <a:r>
              <a:rPr lang="ru-RU" sz="28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(какой?)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телефон</a:t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 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набирать </a:t>
            </a:r>
            <a:r>
              <a:rPr lang="ru-RU" sz="28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(что?)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номер</a:t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 </a:t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пришёл </a:t>
            </a:r>
            <a:r>
              <a:rPr lang="ru-RU" sz="28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(как?)</a:t>
            </a:r>
            <a:r>
              <a:rPr lang="ru-RU" sz="2800" b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 поздно</a:t>
            </a:r>
            <a:endParaRPr lang="ru-RU" sz="2800" b="0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57166"/>
            <a:ext cx="8715436" cy="1071570"/>
          </a:xfrm>
        </p:spPr>
        <p:txBody>
          <a:bodyPr>
            <a:normAutofit/>
          </a:bodyPr>
          <a:lstStyle/>
          <a:p>
            <a:r>
              <a:rPr lang="ru-RU" sz="2000" b="1" i="1" dirty="0" smtClean="0"/>
              <a:t>Словосочетание</a:t>
            </a:r>
            <a:r>
              <a:rPr lang="ru-RU" sz="2000" dirty="0" smtClean="0"/>
              <a:t> – это соединение двух или более слов, связанных подчинительной связью</a:t>
            </a:r>
            <a:r>
              <a:rPr lang="ru-RU" sz="2000" dirty="0" smtClean="0"/>
              <a:t>.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 словосочетании одно слово 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главное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а другое – 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зависимое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786182" y="4786322"/>
            <a:ext cx="7858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572000" y="4786322"/>
            <a:ext cx="9286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5252249" y="5034767"/>
            <a:ext cx="49847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множение 24"/>
          <p:cNvSpPr/>
          <p:nvPr/>
        </p:nvSpPr>
        <p:spPr>
          <a:xfrm>
            <a:off x="3643306" y="5072074"/>
            <a:ext cx="285752" cy="28575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3643306" y="4929198"/>
            <a:ext cx="28654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Умножение 32"/>
          <p:cNvSpPr/>
          <p:nvPr/>
        </p:nvSpPr>
        <p:spPr>
          <a:xfrm>
            <a:off x="5786446" y="2285992"/>
            <a:ext cx="428628" cy="42862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 rot="5400000">
            <a:off x="5787240" y="2213760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143372" y="2000240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3821901" y="2321711"/>
            <a:ext cx="64373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Умножение 48"/>
          <p:cNvSpPr/>
          <p:nvPr/>
        </p:nvSpPr>
        <p:spPr>
          <a:xfrm>
            <a:off x="3643306" y="3714752"/>
            <a:ext cx="342896" cy="35719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 rot="5400000">
            <a:off x="3644100" y="3571082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3857620" y="3357562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rot="5400000">
            <a:off x="5501488" y="364252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2714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928670"/>
            <a:ext cx="8153400" cy="516733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Не являются словосочетаниями:</a:t>
            </a: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smtClean="0"/>
              <a:t>соединение подлежащего и сказуемого: </a:t>
            </a:r>
            <a:r>
              <a:rPr lang="ru-RU" i="1" dirty="0" smtClean="0"/>
              <a:t>Дом построен. Дети читают;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smtClean="0"/>
              <a:t>предложно-падежные формы: </a:t>
            </a:r>
            <a:r>
              <a:rPr lang="ru-RU" i="1" dirty="0" smtClean="0"/>
              <a:t>под крышей, несмотря на дождь, в течение года, согласно распоряжению, в связи с изменениями;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 сложная </a:t>
            </a:r>
            <a:r>
              <a:rPr lang="ru-RU" dirty="0" smtClean="0"/>
              <a:t>форма будущего времени: </a:t>
            </a:r>
            <a:r>
              <a:rPr lang="ru-RU" i="1" dirty="0" smtClean="0"/>
              <a:t>будем стараться;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 </a:t>
            </a:r>
            <a:r>
              <a:rPr lang="ru-RU" dirty="0" smtClean="0"/>
              <a:t>.глагол </a:t>
            </a:r>
            <a:r>
              <a:rPr lang="ru-RU" dirty="0" smtClean="0"/>
              <a:t>в форме условного наклонения: </a:t>
            </a:r>
            <a:r>
              <a:rPr lang="ru-RU" i="1" dirty="0" smtClean="0"/>
              <a:t>не приходили бы;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 </a:t>
            </a:r>
            <a:r>
              <a:rPr lang="ru-RU" dirty="0" smtClean="0"/>
              <a:t>глагол в форме повелительного наклонения: </a:t>
            </a:r>
            <a:r>
              <a:rPr lang="ru-RU" i="1" dirty="0" smtClean="0"/>
              <a:t>пусть говорят, давай обсудим;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smtClean="0"/>
              <a:t>составные степени сравнения: </a:t>
            </a:r>
            <a:r>
              <a:rPr lang="ru-RU" i="1" dirty="0" smtClean="0"/>
              <a:t>более сильный, самый громкий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Выделяют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вида связи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между словами в словосочетании:</a:t>
            </a: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согласование;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управление;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примыкание.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2071702"/>
          </a:xfrm>
        </p:spPr>
        <p:txBody>
          <a:bodyPr>
            <a:normAutofit/>
          </a:bodyPr>
          <a:lstStyle/>
          <a:p>
            <a:r>
              <a:rPr lang="ru-RU" sz="1600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Согласование</a:t>
            </a: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вид подчинительной связи, при которой зависимое слово принимает грамматические формы рода, числа и падежа главного слова:</a:t>
            </a:r>
            <a:b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древняя рукопись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рукопись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главное слово, женского рода, единственного числа, именительного падежа; </a:t>
            </a:r>
            <a:b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древняя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зависимое от слова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рукопись</a:t>
            </a:r>
            <a: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прилагательное, женского рода, единственного числа, именительного падежа.</a:t>
            </a:r>
            <a:br>
              <a:rPr lang="ru-RU" sz="16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00240"/>
            <a:ext cx="8715436" cy="421484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Согласовываться могут только слова, которые изменяются по числам, родам и падежам: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прилагательное +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     (космическое пространство);</a:t>
            </a: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причастие +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(тающий снег);</a:t>
            </a: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порядковое числительное +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 (шестые сутки);</a:t>
            </a: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местоимение-прилагательное + </a:t>
            </a:r>
            <a:r>
              <a:rPr lang="ru-RU" sz="1600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 (наш университет).</a:t>
            </a:r>
            <a:endParaRPr lang="ru-RU" sz="1600" i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i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2643174" y="2643182"/>
            <a:ext cx="285752" cy="342896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79687" y="2535231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57290" y="2428868"/>
            <a:ext cx="142876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142976" y="2643182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Умножение 14"/>
          <p:cNvSpPr/>
          <p:nvPr/>
        </p:nvSpPr>
        <p:spPr>
          <a:xfrm>
            <a:off x="2714612" y="3571876"/>
            <a:ext cx="285752" cy="27145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750331" y="3393281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14414" y="3286124"/>
            <a:ext cx="164307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1000100" y="350043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Умножение 26"/>
          <p:cNvSpPr/>
          <p:nvPr/>
        </p:nvSpPr>
        <p:spPr>
          <a:xfrm>
            <a:off x="3500430" y="4429132"/>
            <a:ext cx="357190" cy="27145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3571074" y="4214818"/>
            <a:ext cx="286546" cy="79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142976" y="4071942"/>
            <a:ext cx="257176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857224" y="435769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Умножение 39"/>
          <p:cNvSpPr/>
          <p:nvPr/>
        </p:nvSpPr>
        <p:spPr>
          <a:xfrm>
            <a:off x="4357686" y="5143512"/>
            <a:ext cx="357190" cy="342896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 rot="5400000">
            <a:off x="4464843" y="5036355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10800000">
            <a:off x="1571604" y="4929198"/>
            <a:ext cx="300039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1285852" y="5214950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785794"/>
            <a:ext cx="7858180" cy="5572164"/>
          </a:xfrm>
        </p:spPr>
        <p:txBody>
          <a:bodyPr>
            <a:noAutofit/>
          </a:bodyPr>
          <a:lstStyle/>
          <a:p>
            <a:r>
              <a:rPr lang="ru-RU" sz="1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Управление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– вид подчинительной связи, при которой зависимое слово употребляется в том косвенном падеже, которого требует главное: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 глагол + существительное: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оплатить (что?) проезд;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 причастие +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существительное: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командующий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(чем?) флотом;</a:t>
            </a:r>
            <a:b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деепричастие +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существительное: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встречая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(кого?) приятеля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существительное +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стремление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(к чему?) к победе;</a:t>
            </a:r>
            <a:b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5 числительное + существительное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четыре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(чего?) фабрики.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433050" y="285728"/>
            <a:ext cx="6480048" cy="7143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Умножение 3"/>
          <p:cNvSpPr/>
          <p:nvPr/>
        </p:nvSpPr>
        <p:spPr>
          <a:xfrm>
            <a:off x="1428728" y="1500174"/>
            <a:ext cx="357190" cy="27145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464447" y="1393017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571604" y="1285860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607455" y="146445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Умножение 15"/>
          <p:cNvSpPr/>
          <p:nvPr/>
        </p:nvSpPr>
        <p:spPr>
          <a:xfrm>
            <a:off x="1428728" y="2500306"/>
            <a:ext cx="285752" cy="200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rot="5400000">
            <a:off x="1393009" y="2321711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500166" y="2214554"/>
            <a:ext cx="17145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>
            <a:off x="3071802" y="242886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Умножение 24"/>
          <p:cNvSpPr/>
          <p:nvPr/>
        </p:nvSpPr>
        <p:spPr>
          <a:xfrm>
            <a:off x="1428728" y="3500438"/>
            <a:ext cx="214314" cy="20002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rot="5400000">
            <a:off x="1356496" y="3357562"/>
            <a:ext cx="28654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500166" y="321468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3178959" y="3393281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Умножение 35"/>
          <p:cNvSpPr/>
          <p:nvPr/>
        </p:nvSpPr>
        <p:spPr>
          <a:xfrm>
            <a:off x="1357290" y="4429132"/>
            <a:ext cx="285752" cy="27145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5400000">
            <a:off x="1356496" y="4286256"/>
            <a:ext cx="286546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500166" y="4143380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>
            <a:off x="3213884" y="4357694"/>
            <a:ext cx="429422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Умножение 55"/>
          <p:cNvSpPr/>
          <p:nvPr/>
        </p:nvSpPr>
        <p:spPr>
          <a:xfrm>
            <a:off x="1357290" y="5429264"/>
            <a:ext cx="285752" cy="27145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5400000">
            <a:off x="1392215" y="5322107"/>
            <a:ext cx="215108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500166" y="5214950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>
            <a:off x="3178959" y="539354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790712" cy="1071570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Примыкание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вид связи, при которой неизменяемое зависимое слово присоединяется к главному только по смыслу, а грамматически не зависит от него.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736"/>
            <a:ext cx="7920062" cy="52864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Примыкают только неизменяемые слова: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наречие, деепричастие, инфинитив, неизменяемые прилагательные, форма простой сравнительной степени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 + наречие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                                           2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глагол + деепричастие: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смотрел исподтишка;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идти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торопясь;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+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инфинитив:   4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существительное +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неизменяемое прилагательное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привычка 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опаздывать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дети индиго;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глагол + форма сравнительной степени:</a:t>
            </a:r>
          </a:p>
          <a:p>
            <a:pPr algn="ctr">
              <a:buNone/>
            </a:pPr>
            <a:r>
              <a:rPr lang="ru-RU" sz="16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купили подешевле.</a:t>
            </a: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множение 3"/>
          <p:cNvSpPr/>
          <p:nvPr/>
        </p:nvSpPr>
        <p:spPr>
          <a:xfrm>
            <a:off x="1428728" y="2428868"/>
            <a:ext cx="357190" cy="342896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429522" y="235663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571604" y="2214554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393935" y="239235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Умножение 11"/>
          <p:cNvSpPr/>
          <p:nvPr/>
        </p:nvSpPr>
        <p:spPr>
          <a:xfrm>
            <a:off x="5214942" y="2428868"/>
            <a:ext cx="285752" cy="342896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5400000">
            <a:off x="5215736" y="2356636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357818" y="2214554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6394463" y="2463793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Умножение 19"/>
          <p:cNvSpPr/>
          <p:nvPr/>
        </p:nvSpPr>
        <p:spPr>
          <a:xfrm>
            <a:off x="1357290" y="3714752"/>
            <a:ext cx="285752" cy="342896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1358084" y="3642520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500166" y="3500438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5400000">
            <a:off x="3215472" y="371395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Умножение 27"/>
          <p:cNvSpPr/>
          <p:nvPr/>
        </p:nvSpPr>
        <p:spPr>
          <a:xfrm>
            <a:off x="5286380" y="3786190"/>
            <a:ext cx="285752" cy="271458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5215736" y="3642520"/>
            <a:ext cx="2857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357818" y="3500438"/>
            <a:ext cx="214314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7216000" y="378539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Умножение 34"/>
          <p:cNvSpPr/>
          <p:nvPr/>
        </p:nvSpPr>
        <p:spPr>
          <a:xfrm>
            <a:off x="3571868" y="5357826"/>
            <a:ext cx="285752" cy="271458"/>
          </a:xfrm>
          <a:prstGeom prst="mathMultipl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3501224" y="5142718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714744" y="4929198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5250661" y="5250669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632938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Укажите конструкции, которые являются словосочетаниями: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дни и месяцы;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наперекор стихии;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сидеть за партой;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в первом классе;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самый умный.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Укажите словосочетания, в которых слова связаны по способу согласования: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над ветхим домом;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без твоего согласия;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возле города;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о пожелтевшей листве;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три конфеты.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Укажите словосочетания, в которых слова связаны по способу управления: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жирная иваси;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обратиться к ней;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ловко жонглировал;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не обшитый тёсом;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благодаря сестру.</a:t>
            </a:r>
            <a:b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604363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Укажите словосочетания, в которых слова связаны по способу примыкания: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наперекор брату;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любование закатами;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разгромили всухую;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смотрел не мигая;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 кофе по-турецки.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Найдите словосочетание со связью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согласование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выпишите из него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зависимое слово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Верблюд может совершать длительные путешествия по пустыне, не испытывая при этом голода или жажды, потому что в качестве «топлива» животное использует жир и жидкость из горбов.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Найдите словосочетание со связью 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примыкание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выпишите из него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зависимое слово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Росомаха – хищный зверёк размером с барсука – может свалить на землю оленя, а ещё он быстро бегает и даже открывает когтями консервные банки.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ыч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137</TotalTime>
  <Words>230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Аспект</vt:lpstr>
      <vt:lpstr>Обычная</vt:lpstr>
      <vt:lpstr>Городская</vt:lpstr>
      <vt:lpstr>Поток</vt:lpstr>
      <vt:lpstr>Техническая</vt:lpstr>
      <vt:lpstr>Солнцестояние</vt:lpstr>
      <vt:lpstr>1_Поток</vt:lpstr>
      <vt:lpstr>Бумажная</vt:lpstr>
      <vt:lpstr>Изящная</vt:lpstr>
      <vt:lpstr>Тема «Словосочетание»</vt:lpstr>
      <vt:lpstr> Мобильный (какой?) телефон    набирать (что?) номер    пришёл (как?) поздно</vt:lpstr>
      <vt:lpstr>Слайд 3</vt:lpstr>
      <vt:lpstr>Слайд 4</vt:lpstr>
      <vt:lpstr>Согласование – это вид подчинительной связи, при которой зависимое слово принимает грамматические формы рода, числа и падежа главного слова:   древняя рукопись рукопись – главное слово, женского рода, единственного числа, именительного падежа;  древняя – зависимое от слова рукопись прилагательное, женского рода, единственного числа, именительного падежа. </vt:lpstr>
      <vt:lpstr>Управление – вид подчинительной связи, при которой зависимое слово употребляется в том косвенном падеже, которого требует главное:    1 глагол + существительное:  оплатить (что?) проезд;    2 причастие + существительное:  командующий (чем?) флотом;    3 деепричастие + существительное:  встречая (кого?) приятеля;     4 существительное + существительное:  стремление (к чему?) к победе;     5 числительное + существительное:  четыре (чего?) фабрики. </vt:lpstr>
      <vt:lpstr>   Примыкание – вид связи, при которой неизменяемое зависимое слово присоединяется к главному только по смыслу, а грамматически не зависит от него.  </vt:lpstr>
      <vt:lpstr>                                                                Тест 1 Укажите конструкции, которые являются словосочетаниями:  1) дни и месяцы; 2) наперекор стихии; 3) сидеть за партой; 4) в первом классе; 5) самый умный.   2 Укажите словосочетания, в которых слова связаны по способу согласования: 1) над ветхим домом; 2) без твоего согласия; 3) возле города; 4) о пожелтевшей листве; 5) три конфеты.   3 Укажите словосочетания, в которых слова связаны по способу управления: 1) жирная иваси; 2) обратиться к ней; 3) ловко жонглировал; 4) не обшитый тёсом; 5) благодаря сестру.  </vt:lpstr>
      <vt:lpstr>4 Укажите словосочетания, в которых слова связаны по способу примыкания: 1) наперекор брату; 2) любование закатами;  3) разгромили всухую; 4) смотрел не мигая;  5) кофе по-турецки.   5 Найдите словосочетание со связью согласование и выпишите из него зависимое слово.  Верблюд может совершать длительные путешествия по пустыне, не испытывая при этом голода или жажды, потому что в качестве «топлива» животное использует жир и жидкость из горбов.    6 Найдите словосочетание со связью примыкание и выпишите из него зависимое слово.  Росомаха – хищный зверёк размером с барсука – может свалить на землю оленя, а ещё он быстро бегает и даже открывает когтями консервные банки.  </vt:lpstr>
      <vt:lpstr>Ответы:   1 – 3, 4 2 – 1, 2, 4 3 – 2, 4, 5 4 – 3, 4, 5 5 – длительные 6 – быстро </vt:lpstr>
      <vt:lpstr>Презентация  по русскому языку.  Составила  преподаватель  Королёва Е.А.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«Словосочетание»</dc:title>
  <dc:creator>alina</dc:creator>
  <cp:lastModifiedBy>alina</cp:lastModifiedBy>
  <cp:revision>14</cp:revision>
  <dcterms:created xsi:type="dcterms:W3CDTF">2014-04-14T14:49:20Z</dcterms:created>
  <dcterms:modified xsi:type="dcterms:W3CDTF">2014-04-14T17:06:51Z</dcterms:modified>
</cp:coreProperties>
</file>