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2.xml" ContentType="application/vnd.openxmlformats-officedocument.presentationml.slideLayout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7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  <p:sldMasterId id="2147483654" r:id="rId7"/>
    <p:sldMasterId id="2147483655" r:id="rId8"/>
    <p:sldMasterId id="2147483656" r:id="rId9"/>
  </p:sldMasterIdLst>
  <p:sldIdLst>
    <p:sldId id="287" r:id="rId10"/>
    <p:sldId id="256" r:id="rId11"/>
    <p:sldId id="257" r:id="rId12"/>
    <p:sldId id="261" r:id="rId13"/>
    <p:sldId id="266" r:id="rId14"/>
    <p:sldId id="264" r:id="rId15"/>
    <p:sldId id="265" r:id="rId16"/>
    <p:sldId id="267" r:id="rId17"/>
    <p:sldId id="258" r:id="rId18"/>
    <p:sldId id="268" r:id="rId19"/>
    <p:sldId id="271" r:id="rId20"/>
    <p:sldId id="272" r:id="rId21"/>
    <p:sldId id="269" r:id="rId22"/>
    <p:sldId id="273" r:id="rId23"/>
    <p:sldId id="270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63" r:id="rId3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9FE2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7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75F572-21C1-4688-A90F-330D99AC23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B30685-7FBF-4381-967D-6D1356A96C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EDFB2-1B79-408B-A558-2237E94412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38FC31-3A84-4B92-8777-F9D09D5A02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76E772-2F75-4E5B-A12F-7B4A425502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E1104E-B9E6-400E-9A2C-FE6253F275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84CB4D-E75C-4F5A-A125-D72C5B11CA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2807E7-5058-4E73-B9EF-CB28A29740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45ACEB-23D0-461C-B8EF-5BE0E75A9C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A4C6D5-D462-437C-9BA5-CAE5239651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A55B4C-F7F6-4E1E-823B-0441135DA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095F36-C77E-48C2-B73F-0EA95E4EA7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97303F-20B3-42B5-8B20-70AE05720C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9B9662-2AB5-40D2-B86F-1F1CF46489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35CCC2-31FE-448C-8C05-822998AAA9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F56350-8B7F-486A-93CA-E9CC4D4958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D207A4-73A2-4BAC-9DBD-DDD73BE752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C4FCBE-143E-4C6C-AE37-F5E8F3D06F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157DD3-F636-4FDA-8A21-648E71973E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0A656-832A-4258-B157-648DC5822F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DD8421-5878-46B7-BE7F-B579EB2336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E036D7-F3FC-4872-8791-1A85A38363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3610BB-9088-470F-AFFA-61D5FF6E22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4D088-A97E-49A8-A6FC-E15D70BA15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7AE332-527E-479E-A8FF-AE340C5B72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90600" y="2941638"/>
            <a:ext cx="3505200" cy="30781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941638"/>
            <a:ext cx="3505200" cy="30781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80BD6B-17D4-4740-8896-407201420F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99D99B-6B90-4078-9705-BCC42B2221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39621B-0850-4137-ACE0-BD7249D0A0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0DD10B-8CCC-4FD9-9BA9-8C5710087A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42AB00-13A3-4AE3-A3FF-4ED16AA303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9FEE9B-969C-41DD-8AFB-1EF5080875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8EEE3-CF63-46BF-A86B-C7FB39D3D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905000"/>
            <a:ext cx="2057400" cy="4114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905000"/>
            <a:ext cx="6019800" cy="4114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5EB7D-9FCD-4459-ACC6-9BFAF5973F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E47B77-78B4-4523-9FD1-48235D7F36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BD40E6-9D5D-42E4-8DBD-E327E556D6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D2E04-781B-42D9-986A-B18489E9F5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BACC8D-E968-4DBF-9EF8-64CCFDD8AD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493DB3-AFB2-46B8-94C5-88AB601A4B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32B029-E384-4029-85CC-B434D5A648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464F8E-74BA-4AD8-AFB3-B005160EB8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4EF352-ECB8-454D-A02C-B5539BAB10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D49B0C-DA83-4B31-BDE2-138ACBEAC3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52DABB-BB37-47DA-8C45-D5C72BAA20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98EC87-4A64-4435-973E-A09A958828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1969B3-7B76-4FDF-B652-AE0FB91E6C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9FEFF-AF2C-4F18-9F75-87F7E179CF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46F8C2-C86C-4C1B-9E06-01EE37CC2C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8B8D2D-6F70-41C6-8319-750B13DFDF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FD6EAD-FB56-4D7C-9D29-E94400623B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FE295-965D-4407-80D3-A60A2497DB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6FDE14-989D-4C46-ADFA-D134F0685B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4994DE-2515-4197-8F5C-63E4A5D931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26250F-2E5A-40F5-B284-0052F0C154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779930-FE7A-4D62-855B-33ED075BD2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98663A-E59F-46D6-AB82-FC057A21F1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4E702-C8F6-416A-BC17-A01F0109D3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438AD6-F287-4167-842A-3E69569108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887C1D-57D5-4EE0-9355-62231E4FF4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90600" y="2941638"/>
            <a:ext cx="3505200" cy="30781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941638"/>
            <a:ext cx="3505200" cy="30781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03AAAC-FCE2-460A-86D0-1F32153AB1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EEC46-CC0F-43DE-87EB-B619F40922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014BB4-A15D-4DC2-B419-7E641E5942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6F1942-51E4-42BD-98BE-7E2238096A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EBAF5D-095A-4FB2-9F9E-E9155A4570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9322A0-D7F1-4D8D-A9D3-E4062FA443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C03712-98B0-4749-A7DC-1AE608EE98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905000"/>
            <a:ext cx="2057400" cy="4114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905000"/>
            <a:ext cx="6019800" cy="4114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4E1645-471B-4B78-BAF4-DF0C29EA26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1E0231-6701-4D30-82F1-6A22C773E0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443890-0A51-491B-AB10-D3A5E023B5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AFFF89-4664-4FC1-9BAF-39FBF7B7B8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0581E3-2E04-47F5-BBF2-38EA821344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326DFC-9032-41E0-8758-B61E8F36B1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ACBF6A-7BA3-4775-9AA8-B91AB7DCA7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71B4BB-821F-4B10-A484-EB2893B642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BC2C43-F32A-492D-91A0-60EBD1F90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AC120C-B3E1-4F72-BB3A-A367B06874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210525-141A-4732-B4F3-B990116CC8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26208D-7B06-4B23-B859-EB1ED14787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1EA04-36CA-446D-AC85-35CB93AF15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7C6313-20B4-4F43-96F0-0B4010A728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65B410-2774-45BD-B896-61ABEC36EF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657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6C3CBF-4B1E-4322-9C33-2E58345FB3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C06274-B4CB-4935-BFA2-16481DFA12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820BF8-0768-41C3-BC59-301A71DD9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2CABE1-F49A-4DBD-9D6B-B0E2F1D054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4AD52D-EE50-4549-8143-5BCD6D5E59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09295B-CF0F-4318-A6E3-6D4DF59521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0918-10D6-4E8F-B340-FBA7928F76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3A412D-6FB2-41E9-9859-CEB5436A61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94DC36-1966-4688-A45F-B887B5DFA1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34E4DA-C1D3-405F-B1EE-C81A004C90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51B461-DAB3-47E2-8951-EB8D808638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90600" y="2941638"/>
            <a:ext cx="3505200" cy="30781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941638"/>
            <a:ext cx="3505200" cy="30781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7FFB90-7DD9-4962-8185-70BC2AF7E9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E73E0B-1D96-44EB-91CB-6041111551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3F5EF8-28D8-435E-80B1-BB4C579E96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3F1C67-3DB2-4EB3-A981-A637FCE47D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D326DA-DC05-41EF-A4C7-3E84E1A657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F83AD2-C0F0-4D73-8CEF-C4FEB0DBB1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10F0A7-4DF7-496F-AE15-197B514E95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905000"/>
            <a:ext cx="2057400" cy="4114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905000"/>
            <a:ext cx="6019800" cy="4114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26825C-3E68-4062-A9E8-5B31E8B09E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D5A57C83-7285-421F-83E9-8BF6EABBC7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752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172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BDFD80C1-FA11-4CE4-B973-7A60717D99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9050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2941638"/>
            <a:ext cx="7162800" cy="307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F0624381-431A-42C0-98D4-A137CB0671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21523D1E-A0D1-4E58-9E0A-8B4DD5EC57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752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172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1B8CE6D3-0E1B-4A21-9574-4F6862E79F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9050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2941638"/>
            <a:ext cx="7162800" cy="307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ECAB9935-AACF-4314-A1AD-029C2DF041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05FEF511-5BD5-4516-8729-1DE8C179A1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752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172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05501947-E026-4742-A0E9-7F41053779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9050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2941638"/>
            <a:ext cx="7162800" cy="307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43952434-37F2-4F95-98BB-57630A8453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ctr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2" name="Rectangle 4"/>
          <p:cNvSpPr>
            <a:spLocks noChangeArrowheads="1"/>
          </p:cNvSpPr>
          <p:nvPr/>
        </p:nvSpPr>
        <p:spPr bwMode="auto">
          <a:xfrm>
            <a:off x="879475" y="1873250"/>
            <a:ext cx="7386638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ru-RU"/>
              <a:t>Презентация «</a:t>
            </a:r>
            <a:r>
              <a:rPr lang="en-US"/>
              <a:t>THE EUROPEAN UNION</a:t>
            </a:r>
            <a:r>
              <a:rPr lang="ru-RU"/>
              <a:t>» подготовлена студентами </a:t>
            </a:r>
          </a:p>
          <a:p>
            <a:pPr algn="ctr"/>
            <a:r>
              <a:rPr lang="ru-RU"/>
              <a:t>четвертого курса факультета иностранных языков </a:t>
            </a:r>
          </a:p>
          <a:p>
            <a:pPr algn="ctr"/>
            <a:r>
              <a:rPr lang="ru-RU"/>
              <a:t>специальности «Английский язык» при изучении темы </a:t>
            </a:r>
          </a:p>
          <a:p>
            <a:pPr algn="ctr"/>
            <a:r>
              <a:rPr lang="ru-RU"/>
              <a:t>«Европейские и всемирные международные организации» </a:t>
            </a:r>
            <a:endParaRPr lang="en-US"/>
          </a:p>
          <a:p>
            <a:pPr algn="ctr"/>
            <a:r>
              <a:rPr lang="ru-RU"/>
              <a:t>под руководством  ст. преподавателя Гуд В.Г. .</a:t>
            </a:r>
            <a:endParaRPr lang="en-US"/>
          </a:p>
          <a:p>
            <a:pPr algn="ctr"/>
            <a:r>
              <a:rPr lang="ru-RU"/>
              <a:t> Данная творческая работа может быть в дальнейшем </a:t>
            </a:r>
            <a:endParaRPr lang="en-US"/>
          </a:p>
          <a:p>
            <a:pPr algn="ctr"/>
            <a:r>
              <a:rPr lang="ru-RU"/>
              <a:t>использована в ходе изучения дисциплины </a:t>
            </a:r>
            <a:endParaRPr lang="en-US"/>
          </a:p>
          <a:p>
            <a:pPr algn="ctr"/>
            <a:r>
              <a:rPr lang="ru-RU"/>
              <a:t>«</a:t>
            </a:r>
            <a:r>
              <a:rPr lang="ru-RU" b="1"/>
              <a:t>Общественно-политический дискурс</a:t>
            </a:r>
            <a:r>
              <a:rPr lang="ru-RU"/>
              <a:t>» студентами</a:t>
            </a:r>
            <a:endParaRPr lang="en-US"/>
          </a:p>
          <a:p>
            <a:pPr algn="ctr"/>
            <a:r>
              <a:rPr lang="ru-RU"/>
              <a:t> 4 курса ф-та иностранных языков при ознакомлении </a:t>
            </a:r>
            <a:endParaRPr lang="en-US"/>
          </a:p>
          <a:p>
            <a:pPr algn="ctr"/>
            <a:r>
              <a:rPr lang="ru-RU"/>
              <a:t>с  темой «</a:t>
            </a:r>
            <a:r>
              <a:rPr lang="ru-RU" b="1"/>
              <a:t>Международные организации и сообщества</a:t>
            </a:r>
            <a:r>
              <a:rPr lang="ru-RU"/>
              <a:t>».</a:t>
            </a:r>
          </a:p>
          <a:p>
            <a:pPr algn="ctr" eaLnBrk="0" hangingPunct="0"/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5750" y="214313"/>
            <a:ext cx="8572500" cy="1785937"/>
          </a:xfrm>
        </p:spPr>
        <p:txBody>
          <a:bodyPr/>
          <a:lstStyle/>
          <a:p>
            <a:r>
              <a:rPr lang="en-US" sz="6000" b="1" smtClean="0">
                <a:solidFill>
                  <a:srgbClr val="F9FE22"/>
                </a:solidFill>
              </a:rPr>
              <a:t>European Union</a:t>
            </a:r>
            <a:r>
              <a:rPr lang="en-US" b="1" smtClean="0"/>
              <a:t/>
            </a:r>
            <a:br>
              <a:rPr lang="en-US" b="1" smtClean="0"/>
            </a:br>
            <a:endParaRPr lang="ru-RU" smtClean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7863" y="1298575"/>
            <a:ext cx="5248275" cy="5559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Содержимое 2"/>
          <p:cNvSpPr>
            <a:spLocks noGrp="1"/>
          </p:cNvSpPr>
          <p:nvPr>
            <p:ph idx="1"/>
          </p:nvPr>
        </p:nvSpPr>
        <p:spPr>
          <a:xfrm>
            <a:off x="142875" y="0"/>
            <a:ext cx="9001125" cy="1571625"/>
          </a:xfrm>
        </p:spPr>
        <p:txBody>
          <a:bodyPr/>
          <a:lstStyle/>
          <a:p>
            <a:r>
              <a:rPr lang="en-US" smtClean="0"/>
              <a:t>The </a:t>
            </a:r>
            <a:r>
              <a:rPr lang="en-US" b="1" smtClean="0"/>
              <a:t>European Union</a:t>
            </a:r>
            <a:r>
              <a:rPr lang="en-US" smtClean="0"/>
              <a:t> (</a:t>
            </a:r>
            <a:r>
              <a:rPr lang="en-US" b="1" smtClean="0"/>
              <a:t>EU</a:t>
            </a:r>
            <a:r>
              <a:rPr lang="en-US" smtClean="0"/>
              <a:t>) is an economic and political union of 28 member states that are located primarily in Europe.</a:t>
            </a:r>
            <a:endParaRPr lang="ru-RU" smtClean="0"/>
          </a:p>
        </p:txBody>
      </p:sp>
      <p:pic>
        <p:nvPicPr>
          <p:cNvPr id="112642" name="Picture 2" descr="File:Global European Union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813" y="1571625"/>
            <a:ext cx="5153025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r>
              <a:rPr lang="en-US" sz="4800" b="1" smtClean="0"/>
              <a:t>The members of EU</a:t>
            </a:r>
            <a:endParaRPr lang="ru-RU" sz="4800" b="1" smtClean="0"/>
          </a:p>
        </p:txBody>
      </p:sp>
      <p:pic>
        <p:nvPicPr>
          <p:cNvPr id="113666" name="Picture 3"/>
          <p:cNvPicPr>
            <a:picLocks noChangeAspect="1" noChangeArrowheads="1"/>
          </p:cNvPicPr>
          <p:nvPr/>
        </p:nvPicPr>
        <p:blipFill>
          <a:blip r:embed="rId2"/>
          <a:srcRect l="12206" t="22397" r="22441" b="13298"/>
          <a:stretch>
            <a:fillRect/>
          </a:stretch>
        </p:blipFill>
        <p:spPr bwMode="auto">
          <a:xfrm>
            <a:off x="0" y="1071563"/>
            <a:ext cx="9144000" cy="506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Заголовок 1"/>
          <p:cNvSpPr>
            <a:spLocks noGrp="1"/>
          </p:cNvSpPr>
          <p:nvPr>
            <p:ph type="title"/>
          </p:nvPr>
        </p:nvSpPr>
        <p:spPr>
          <a:xfrm>
            <a:off x="684213" y="0"/>
            <a:ext cx="8229600" cy="1143000"/>
          </a:xfrm>
        </p:spPr>
        <p:txBody>
          <a:bodyPr/>
          <a:lstStyle/>
          <a:p>
            <a:r>
              <a:rPr lang="en-US" sz="5400" b="1" smtClean="0">
                <a:solidFill>
                  <a:srgbClr val="FFFF00"/>
                </a:solidFill>
              </a:rPr>
              <a:t>Non-Members</a:t>
            </a:r>
            <a:endParaRPr lang="ru-RU" sz="5400" b="1" smtClean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981075"/>
            <a:ext cx="8229600" cy="452596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en-US" sz="2400" dirty="0" smtClean="0"/>
              <a:t>There </a:t>
            </a:r>
            <a:r>
              <a:rPr lang="en-US" sz="2400" dirty="0"/>
              <a:t>are several countries that are NOT EU members, including </a:t>
            </a:r>
            <a:r>
              <a:rPr lang="en-US" sz="2400" b="1" dirty="0">
                <a:solidFill>
                  <a:srgbClr val="FFFF00"/>
                </a:solidFill>
              </a:rPr>
              <a:t>Turkey, Switzerland, Iceland, &amp; Russia </a:t>
            </a:r>
            <a:endParaRPr lang="en-US" sz="2400" b="1" dirty="0" smtClean="0">
              <a:solidFill>
                <a:srgbClr val="FFFF00"/>
              </a:solidFill>
            </a:endParaRPr>
          </a:p>
          <a:p>
            <a:pPr marL="0" indent="0" algn="ctr">
              <a:buFontTx/>
              <a:buNone/>
              <a:defRPr/>
            </a:pPr>
            <a:r>
              <a:rPr lang="en-US" sz="2800" b="1" dirty="0" smtClean="0"/>
              <a:t>WHY</a:t>
            </a:r>
            <a:r>
              <a:rPr lang="en-US" sz="2800" b="1" dirty="0"/>
              <a:t>? </a:t>
            </a:r>
            <a:endParaRPr lang="en-US" sz="2800" b="1" dirty="0" smtClean="0"/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en-US" sz="2400" dirty="0" smtClean="0"/>
              <a:t>Turkey’s </a:t>
            </a:r>
            <a:r>
              <a:rPr lang="en-US" sz="2400" dirty="0"/>
              <a:t>culture (98% Muslim), stability, and location to the Middle East causes some EU members to not want Turkey to join </a:t>
            </a:r>
            <a:endParaRPr lang="en-US" sz="2400" dirty="0" smtClean="0"/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en-US" sz="2400" dirty="0" smtClean="0"/>
              <a:t>Switzerland </a:t>
            </a:r>
            <a:r>
              <a:rPr lang="en-US" sz="2400" dirty="0"/>
              <a:t>has one of the world’s highest standards of living and prefers its economy to not be regulated under the </a:t>
            </a:r>
            <a:r>
              <a:rPr lang="en-US" sz="2400" dirty="0" smtClean="0"/>
              <a:t>EU</a:t>
            </a: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en-US" sz="2400" dirty="0" smtClean="0"/>
              <a:t> </a:t>
            </a:r>
            <a:r>
              <a:rPr lang="en-US" sz="2400" dirty="0"/>
              <a:t>The EU has strict limits on the fishing industry, and Iceland does not want the EU’s control on its most important economic activity </a:t>
            </a:r>
            <a:endParaRPr lang="en-US" sz="2400" dirty="0" smtClean="0"/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en-US" sz="2400" dirty="0" smtClean="0"/>
              <a:t> </a:t>
            </a:r>
            <a:r>
              <a:rPr lang="en-US" sz="2400" dirty="0"/>
              <a:t>Russia prefers to be an independent world leader over its resources and economy</a:t>
            </a:r>
            <a:endParaRPr lang="ru-RU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b="1" i="1" smtClean="0"/>
              <a:t>The symbols of the EU</a:t>
            </a:r>
            <a:endParaRPr lang="ru-RU" sz="5400" b="1" i="1" smtClean="0"/>
          </a:p>
        </p:txBody>
      </p:sp>
      <p:sp>
        <p:nvSpPr>
          <p:cNvPr id="115714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3035300" cy="1252538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en-US" b="1" smtClean="0"/>
              <a:t>The European flag</a:t>
            </a:r>
            <a:endParaRPr lang="ru-RU" b="1" smtClean="0"/>
          </a:p>
        </p:txBody>
      </p:sp>
      <p:pic>
        <p:nvPicPr>
          <p:cNvPr id="115715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9913" y="2708275"/>
            <a:ext cx="2922587" cy="194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5716" name="TextBox 4"/>
          <p:cNvSpPr txBox="1">
            <a:spLocks noChangeArrowheads="1"/>
          </p:cNvSpPr>
          <p:nvPr/>
        </p:nvSpPr>
        <p:spPr bwMode="auto">
          <a:xfrm>
            <a:off x="5435600" y="1595438"/>
            <a:ext cx="3030538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3200" b="1"/>
              <a:t>The European </a:t>
            </a:r>
          </a:p>
          <a:p>
            <a:pPr algn="ctr"/>
            <a:r>
              <a:rPr lang="en-US" sz="3200" b="1"/>
              <a:t>anthem</a:t>
            </a:r>
            <a:endParaRPr lang="ru-RU" sz="3200" b="1"/>
          </a:p>
        </p:txBody>
      </p:sp>
      <p:sp>
        <p:nvSpPr>
          <p:cNvPr id="115717" name="TextBox 5"/>
          <p:cNvSpPr txBox="1">
            <a:spLocks noChangeArrowheads="1"/>
          </p:cNvSpPr>
          <p:nvPr/>
        </p:nvSpPr>
        <p:spPr bwMode="auto">
          <a:xfrm>
            <a:off x="5341938" y="2706688"/>
            <a:ext cx="34671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b="1" i="1">
                <a:solidFill>
                  <a:srgbClr val="FFFF00"/>
                </a:solidFill>
              </a:rPr>
              <a:t>“Ode to Joy” from</a:t>
            </a:r>
          </a:p>
          <a:p>
            <a:pPr algn="ctr"/>
            <a:r>
              <a:rPr lang="en-US" b="1" i="1">
                <a:solidFill>
                  <a:srgbClr val="FFFF00"/>
                </a:solidFill>
              </a:rPr>
              <a:t>“The Ninth Symphony” </a:t>
            </a:r>
          </a:p>
          <a:p>
            <a:pPr algn="ctr"/>
            <a:r>
              <a:rPr lang="en-US" b="1" i="1">
                <a:solidFill>
                  <a:srgbClr val="FFFF00"/>
                </a:solidFill>
              </a:rPr>
              <a:t>by Ludwig van Beethoven</a:t>
            </a:r>
          </a:p>
          <a:p>
            <a:pPr algn="ctr"/>
            <a:r>
              <a:rPr lang="en-US" b="1" i="1">
                <a:solidFill>
                  <a:srgbClr val="FFFF00"/>
                </a:solidFill>
              </a:rPr>
              <a:t>(Poem: Friedrich von Schiller</a:t>
            </a:r>
            <a:r>
              <a:rPr lang="en-US" b="1" i="1"/>
              <a:t>)</a:t>
            </a:r>
            <a:endParaRPr lang="ru-RU" b="1" i="1"/>
          </a:p>
        </p:txBody>
      </p:sp>
      <p:sp>
        <p:nvSpPr>
          <p:cNvPr id="115718" name="TextBox 6"/>
          <p:cNvSpPr txBox="1">
            <a:spLocks noChangeArrowheads="1"/>
          </p:cNvSpPr>
          <p:nvPr/>
        </p:nvSpPr>
        <p:spPr bwMode="auto">
          <a:xfrm>
            <a:off x="800100" y="5151438"/>
            <a:ext cx="24622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/>
              <a:t>Europe Day</a:t>
            </a:r>
            <a:endParaRPr lang="ru-RU" sz="3200" b="1"/>
          </a:p>
        </p:txBody>
      </p:sp>
      <p:sp>
        <p:nvSpPr>
          <p:cNvPr id="115719" name="TextBox 7"/>
          <p:cNvSpPr txBox="1">
            <a:spLocks noChangeArrowheads="1"/>
          </p:cNvSpPr>
          <p:nvPr/>
        </p:nvSpPr>
        <p:spPr bwMode="auto">
          <a:xfrm>
            <a:off x="1444625" y="5830888"/>
            <a:ext cx="1058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FFFF00"/>
                </a:solidFill>
              </a:rPr>
              <a:t>9</a:t>
            </a:r>
            <a:r>
              <a:rPr lang="en-US" sz="2000" b="1" baseline="30000">
                <a:solidFill>
                  <a:srgbClr val="FFFF00"/>
                </a:solidFill>
              </a:rPr>
              <a:t>th</a:t>
            </a:r>
            <a:r>
              <a:rPr lang="en-US" sz="2000" b="1">
                <a:solidFill>
                  <a:srgbClr val="FFFF00"/>
                </a:solidFill>
              </a:rPr>
              <a:t> May</a:t>
            </a:r>
            <a:endParaRPr lang="ru-RU" sz="2000" b="1">
              <a:solidFill>
                <a:srgbClr val="FFFF00"/>
              </a:solidFill>
            </a:endParaRPr>
          </a:p>
        </p:txBody>
      </p:sp>
      <p:sp>
        <p:nvSpPr>
          <p:cNvPr id="115720" name="TextBox 8"/>
          <p:cNvSpPr txBox="1">
            <a:spLocks noChangeArrowheads="1"/>
          </p:cNvSpPr>
          <p:nvPr/>
        </p:nvSpPr>
        <p:spPr bwMode="auto">
          <a:xfrm>
            <a:off x="6302375" y="5195888"/>
            <a:ext cx="12985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/>
              <a:t>Motto</a:t>
            </a:r>
            <a:endParaRPr lang="ru-RU" sz="3200" b="1"/>
          </a:p>
        </p:txBody>
      </p:sp>
      <p:sp>
        <p:nvSpPr>
          <p:cNvPr id="115721" name="TextBox 9"/>
          <p:cNvSpPr txBox="1">
            <a:spLocks noChangeArrowheads="1"/>
          </p:cNvSpPr>
          <p:nvPr/>
        </p:nvSpPr>
        <p:spPr bwMode="auto">
          <a:xfrm>
            <a:off x="5753100" y="5830888"/>
            <a:ext cx="27130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DE"/>
              <a:t> </a:t>
            </a:r>
            <a:r>
              <a:rPr lang="de-DE" sz="2000" b="1">
                <a:solidFill>
                  <a:srgbClr val="FFFF00"/>
                </a:solidFill>
              </a:rPr>
              <a:t>"United in diversity"</a:t>
            </a:r>
            <a:endParaRPr lang="ru-RU" sz="2000" b="1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Заголовок 1"/>
          <p:cNvSpPr>
            <a:spLocks noGrp="1"/>
          </p:cNvSpPr>
          <p:nvPr>
            <p:ph type="title"/>
          </p:nvPr>
        </p:nvSpPr>
        <p:spPr>
          <a:xfrm>
            <a:off x="395288" y="2065338"/>
            <a:ext cx="8229600" cy="1143000"/>
          </a:xfrm>
        </p:spPr>
        <p:txBody>
          <a:bodyPr/>
          <a:lstStyle/>
          <a:p>
            <a:r>
              <a:rPr lang="en-US" sz="4000" smtClean="0">
                <a:solidFill>
                  <a:srgbClr val="FFFF00"/>
                </a:solidFill>
              </a:rPr>
              <a:t>The Flag of Europe </a:t>
            </a:r>
            <a:r>
              <a:rPr lang="en-US" sz="4000" smtClean="0">
                <a:solidFill>
                  <a:schemeClr val="tx1"/>
                </a:solidFill>
              </a:rPr>
              <a:t>consists of a circle of 12 golden (yellow) stars on an azure background. Twelve was adopted as a number with no political connotations and as a symbol of unity.</a:t>
            </a:r>
            <a:endParaRPr lang="ru-RU" sz="4000" smtClean="0">
              <a:solidFill>
                <a:schemeClr val="tx1"/>
              </a:solidFill>
            </a:endParaRPr>
          </a:p>
        </p:txBody>
      </p:sp>
      <p:pic>
        <p:nvPicPr>
          <p:cNvPr id="116738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76600" y="4581525"/>
            <a:ext cx="3382963" cy="211455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Объект 2"/>
          <p:cNvSpPr>
            <a:spLocks noGrp="1"/>
          </p:cNvSpPr>
          <p:nvPr>
            <p:ph idx="1"/>
          </p:nvPr>
        </p:nvSpPr>
        <p:spPr>
          <a:xfrm>
            <a:off x="395288" y="0"/>
            <a:ext cx="8229600" cy="4525963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de-DE" b="1" smtClean="0">
                <a:solidFill>
                  <a:srgbClr val="FFFF00"/>
                </a:solidFill>
              </a:rPr>
              <a:t>Capital:</a:t>
            </a:r>
            <a:r>
              <a:rPr lang="de-DE" sz="2800" b="1" smtClean="0"/>
              <a:t>	                          Brussels </a:t>
            </a:r>
          </a:p>
          <a:p>
            <a:pPr marL="0" indent="0">
              <a:buFontTx/>
              <a:buNone/>
            </a:pPr>
            <a:r>
              <a:rPr lang="de-DE" b="1" smtClean="0">
                <a:solidFill>
                  <a:srgbClr val="FFFF00"/>
                </a:solidFill>
              </a:rPr>
              <a:t>Largest cities:  </a:t>
            </a:r>
            <a:r>
              <a:rPr lang="de-DE" sz="2800" b="1" smtClean="0"/>
              <a:t>	       London and Paris</a:t>
            </a:r>
          </a:p>
          <a:p>
            <a:pPr marL="0" indent="0">
              <a:buFontTx/>
              <a:buNone/>
            </a:pPr>
            <a:r>
              <a:rPr lang="de-DE" b="1" smtClean="0">
                <a:solidFill>
                  <a:srgbClr val="FFFF00"/>
                </a:solidFill>
              </a:rPr>
              <a:t>Official languages: </a:t>
            </a:r>
            <a:r>
              <a:rPr lang="de-DE" sz="2800" b="1" smtClean="0"/>
              <a:t>      24 languages</a:t>
            </a:r>
          </a:p>
          <a:p>
            <a:pPr marL="0" indent="0">
              <a:buFontTx/>
              <a:buNone/>
            </a:pPr>
            <a:r>
              <a:rPr lang="en-US" b="1" smtClean="0">
                <a:solidFill>
                  <a:srgbClr val="FFFF00"/>
                </a:solidFill>
              </a:rPr>
              <a:t>Area:</a:t>
            </a:r>
          </a:p>
          <a:p>
            <a:pPr marL="0" indent="0">
              <a:buFontTx/>
              <a:buNone/>
            </a:pPr>
            <a:r>
              <a:rPr lang="en-US" sz="2800" b="1" smtClean="0"/>
              <a:t>Total                         	       4,381,376 km2 (7tha)</a:t>
            </a:r>
          </a:p>
          <a:p>
            <a:pPr marL="0" indent="0">
              <a:buFontTx/>
              <a:buNone/>
            </a:pPr>
            <a:r>
              <a:rPr lang="de-DE" sz="2800" b="1" smtClean="0"/>
              <a:t>Water (%)	                          3.08</a:t>
            </a:r>
          </a:p>
          <a:p>
            <a:pPr marL="0" indent="0">
              <a:buFontTx/>
              <a:buNone/>
            </a:pPr>
            <a:r>
              <a:rPr lang="de-DE" b="1" smtClean="0">
                <a:solidFill>
                  <a:srgbClr val="FFFF00"/>
                </a:solidFill>
              </a:rPr>
              <a:t>Population:</a:t>
            </a:r>
          </a:p>
          <a:p>
            <a:pPr marL="0" indent="0">
              <a:buFontTx/>
              <a:buNone/>
            </a:pPr>
            <a:r>
              <a:rPr lang="de-DE" sz="2800" b="1" smtClean="0"/>
              <a:t>2014 estimate	                 507,416,607[8] (3rda)</a:t>
            </a:r>
          </a:p>
          <a:p>
            <a:pPr marL="0" indent="0">
              <a:buFontTx/>
              <a:buNone/>
            </a:pPr>
            <a:r>
              <a:rPr lang="de-DE" sz="2800" b="1" smtClean="0"/>
              <a:t>	                                   115.8/km2</a:t>
            </a:r>
          </a:p>
          <a:p>
            <a:pPr marL="0" indent="0">
              <a:buFontTx/>
              <a:buNone/>
            </a:pPr>
            <a:r>
              <a:rPr lang="de-DE" sz="2800" b="1" smtClean="0"/>
              <a:t>Density                                300.9/sq mi</a:t>
            </a:r>
          </a:p>
          <a:p>
            <a:pPr marL="0" indent="0">
              <a:buFontTx/>
              <a:buNone/>
            </a:pPr>
            <a:r>
              <a:rPr lang="en-US" b="1" smtClean="0">
                <a:solidFill>
                  <a:srgbClr val="FFFF00"/>
                </a:solidFill>
              </a:rPr>
              <a:t>Currency:</a:t>
            </a:r>
            <a:r>
              <a:rPr lang="en-US" b="1" smtClean="0"/>
              <a:t>	</a:t>
            </a:r>
            <a:r>
              <a:rPr lang="en-US" sz="2800" b="1" smtClean="0"/>
              <a:t>                  Euro (</a:t>
            </a:r>
            <a:r>
              <a:rPr lang="en-US" sz="2400" b="1" smtClean="0"/>
              <a:t>EUR;Eurozone)                                                   </a:t>
            </a:r>
            <a:r>
              <a:rPr lang="en-US" sz="2800" b="1" smtClean="0"/>
              <a:t>11 others</a:t>
            </a:r>
            <a:endParaRPr lang="de-DE" sz="2800" b="1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5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1500188"/>
          </a:xfrm>
        </p:spPr>
        <p:txBody>
          <a:bodyPr/>
          <a:lstStyle/>
          <a:p>
            <a:r>
              <a:rPr lang="en-US" smtClean="0"/>
              <a:t>Eighteen countries of the Union have put into circulation their single currency, the euro, having created eurozone.</a:t>
            </a:r>
            <a:endParaRPr lang="ru-RU" smtClean="0"/>
          </a:p>
        </p:txBody>
      </p:sp>
      <p:pic>
        <p:nvPicPr>
          <p:cNvPr id="118786" name="Picture 2" descr="http://www.companion.ua/data/filestorage/0-images/eu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00188"/>
            <a:ext cx="4214813" cy="293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8787" name="Picture 4" descr="http://argumentua.com/sites/default/files/euro_5.jpg"/>
          <p:cNvPicPr>
            <a:picLocks noChangeAspect="1" noChangeArrowheads="1"/>
          </p:cNvPicPr>
          <p:nvPr/>
        </p:nvPicPr>
        <p:blipFill>
          <a:blip r:embed="rId3"/>
          <a:srcRect t="3937" b="11810"/>
          <a:stretch>
            <a:fillRect/>
          </a:stretch>
        </p:blipFill>
        <p:spPr bwMode="auto">
          <a:xfrm>
            <a:off x="0" y="4456113"/>
            <a:ext cx="4214813" cy="236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8788" name="Picture 8" descr="http://www.companion.ua/data/filestorage/news/2013/11/eurobabk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65688" y="1571625"/>
            <a:ext cx="4278312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8789" name="Picture 10" descr="http://www.ipnews.in.ua/wp-content/uploads/2014/03/%D0%B5%D0%B2%D1%80%D0%BE.jpg"/>
          <p:cNvPicPr>
            <a:picLocks noChangeAspect="1" noChangeArrowheads="1"/>
          </p:cNvPicPr>
          <p:nvPr/>
        </p:nvPicPr>
        <p:blipFill>
          <a:blip r:embed="rId5"/>
          <a:srcRect t="15562"/>
          <a:stretch>
            <a:fillRect/>
          </a:stretch>
        </p:blipFill>
        <p:spPr bwMode="auto">
          <a:xfrm>
            <a:off x="4857750" y="4514850"/>
            <a:ext cx="428625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Заголовок 1"/>
          <p:cNvSpPr>
            <a:spLocks noGrp="1"/>
          </p:cNvSpPr>
          <p:nvPr>
            <p:ph type="title"/>
          </p:nvPr>
        </p:nvSpPr>
        <p:spPr>
          <a:xfrm>
            <a:off x="461963" y="-12700"/>
            <a:ext cx="8229600" cy="1143000"/>
          </a:xfrm>
        </p:spPr>
        <p:txBody>
          <a:bodyPr/>
          <a:lstStyle/>
          <a:p>
            <a:r>
              <a:rPr lang="en-US" sz="4800" b="1" smtClean="0"/>
              <a:t>The creation of the EU</a:t>
            </a:r>
            <a:endParaRPr lang="ru-RU" sz="4800" b="1" smtClean="0"/>
          </a:p>
        </p:txBody>
      </p:sp>
      <p:sp>
        <p:nvSpPr>
          <p:cNvPr id="119810" name="Объект 2"/>
          <p:cNvSpPr>
            <a:spLocks noGrp="1"/>
          </p:cNvSpPr>
          <p:nvPr>
            <p:ph idx="1"/>
          </p:nvPr>
        </p:nvSpPr>
        <p:spPr>
          <a:xfrm>
            <a:off x="461963" y="981075"/>
            <a:ext cx="8229600" cy="452596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sz="2800" smtClean="0"/>
              <a:t>The EU began in 1957 when six countries signed Treaty of Rome. The six countries were called the European Economic Community.</a:t>
            </a:r>
          </a:p>
          <a:p>
            <a:pPr>
              <a:buFont typeface="Wingdings" pitchFamily="2" charset="2"/>
              <a:buChar char="Ø"/>
            </a:pPr>
            <a:r>
              <a:rPr lang="en-US" sz="2800" smtClean="0"/>
              <a:t>The first six countries were Belgium, France, Italy, Luxembourg the Netherlands and West Germany.</a:t>
            </a:r>
          </a:p>
          <a:p>
            <a:pPr>
              <a:buFont typeface="Wingdings" pitchFamily="2" charset="2"/>
              <a:buChar char="Ø"/>
            </a:pPr>
            <a:r>
              <a:rPr lang="en-US" sz="2800" smtClean="0"/>
              <a:t>The EU was created after World War II. They wanted to stop wars, make a better world and build community.</a:t>
            </a:r>
          </a:p>
          <a:p>
            <a:pPr>
              <a:buFont typeface="Wingdings" pitchFamily="2" charset="2"/>
              <a:buChar char="Ø"/>
            </a:pPr>
            <a:r>
              <a:rPr lang="en-US" sz="2800" smtClean="0"/>
              <a:t>Spain joined the EU in 1986.</a:t>
            </a:r>
          </a:p>
          <a:p>
            <a:pPr>
              <a:buFont typeface="Wingdings" pitchFamily="2" charset="2"/>
              <a:buChar char="Ø"/>
            </a:pPr>
            <a:r>
              <a:rPr lang="en-US" sz="2800" smtClean="0"/>
              <a:t>On July 1, 2013, Croatia will join the EU. It will be the twenty-eighth country to join the EU.</a:t>
            </a:r>
            <a:endParaRPr lang="ru-RU" sz="280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3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sz="6000" b="1" smtClean="0"/>
              <a:t>Founders</a:t>
            </a:r>
            <a:endParaRPr lang="ru-RU" sz="6000" b="1" smtClean="0"/>
          </a:p>
        </p:txBody>
      </p:sp>
      <p:sp>
        <p:nvSpPr>
          <p:cNvPr id="120834" name="Объект 2"/>
          <p:cNvSpPr>
            <a:spLocks noGrp="1"/>
          </p:cNvSpPr>
          <p:nvPr>
            <p:ph idx="1"/>
          </p:nvPr>
        </p:nvSpPr>
        <p:spPr>
          <a:xfrm>
            <a:off x="457200" y="3213100"/>
            <a:ext cx="8229600" cy="4525963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en-US" sz="2400" smtClean="0"/>
              <a:t>New ideas for lasting peace and prosperity…</a:t>
            </a:r>
            <a:endParaRPr lang="ru-RU" sz="2400" smtClean="0"/>
          </a:p>
        </p:txBody>
      </p:sp>
      <p:sp>
        <p:nvSpPr>
          <p:cNvPr id="120835" name="Прямоугольник 3"/>
          <p:cNvSpPr>
            <a:spLocks noChangeArrowheads="1"/>
          </p:cNvSpPr>
          <p:nvPr/>
        </p:nvSpPr>
        <p:spPr bwMode="auto">
          <a:xfrm>
            <a:off x="457200" y="1484313"/>
            <a:ext cx="20272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/>
              <a:t>Konrad Adenauer</a:t>
            </a:r>
          </a:p>
        </p:txBody>
      </p:sp>
      <p:sp>
        <p:nvSpPr>
          <p:cNvPr id="120836" name="Прямоугольник 4"/>
          <p:cNvSpPr>
            <a:spLocks noChangeArrowheads="1"/>
          </p:cNvSpPr>
          <p:nvPr/>
        </p:nvSpPr>
        <p:spPr bwMode="auto">
          <a:xfrm>
            <a:off x="2286000" y="1889125"/>
            <a:ext cx="20701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/>
              <a:t>Robert Schuman</a:t>
            </a:r>
          </a:p>
        </p:txBody>
      </p:sp>
      <p:sp>
        <p:nvSpPr>
          <p:cNvPr id="120837" name="Прямоугольник 5"/>
          <p:cNvSpPr>
            <a:spLocks noChangeArrowheads="1"/>
          </p:cNvSpPr>
          <p:nvPr/>
        </p:nvSpPr>
        <p:spPr bwMode="auto">
          <a:xfrm>
            <a:off x="4932363" y="1331913"/>
            <a:ext cx="2070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/>
              <a:t>Winston Churchill</a:t>
            </a:r>
          </a:p>
        </p:txBody>
      </p:sp>
      <p:sp>
        <p:nvSpPr>
          <p:cNvPr id="120838" name="Прямоугольник 6"/>
          <p:cNvSpPr>
            <a:spLocks noChangeArrowheads="1"/>
          </p:cNvSpPr>
          <p:nvPr/>
        </p:nvSpPr>
        <p:spPr bwMode="auto">
          <a:xfrm>
            <a:off x="4943475" y="2109788"/>
            <a:ext cx="22320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/>
              <a:t>Alcide De Gasperi</a:t>
            </a:r>
          </a:p>
        </p:txBody>
      </p:sp>
      <p:sp>
        <p:nvSpPr>
          <p:cNvPr id="120839" name="Прямоугольник 7"/>
          <p:cNvSpPr>
            <a:spLocks noChangeArrowheads="1"/>
          </p:cNvSpPr>
          <p:nvPr/>
        </p:nvSpPr>
        <p:spPr bwMode="auto">
          <a:xfrm>
            <a:off x="6340475" y="2843213"/>
            <a:ext cx="16716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/>
              <a:t>Jean Monnet</a:t>
            </a:r>
          </a:p>
        </p:txBody>
      </p:sp>
      <p:pic>
        <p:nvPicPr>
          <p:cNvPr id="120840" name="Рисунок 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638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2185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21859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Заголовок 1"/>
          <p:cNvSpPr>
            <a:spLocks noGrp="1"/>
          </p:cNvSpPr>
          <p:nvPr>
            <p:ph type="title"/>
          </p:nvPr>
        </p:nvSpPr>
        <p:spPr>
          <a:xfrm>
            <a:off x="15875" y="-98425"/>
            <a:ext cx="9145588" cy="1698625"/>
          </a:xfrm>
        </p:spPr>
        <p:txBody>
          <a:bodyPr/>
          <a:lstStyle/>
          <a:p>
            <a:r>
              <a:rPr lang="en-US" sz="4800" b="1" smtClean="0"/>
              <a:t>Where is the EU Government?</a:t>
            </a:r>
            <a:endParaRPr lang="ru-RU" sz="4800" b="1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4663" y="1052513"/>
            <a:ext cx="8229600" cy="4525962"/>
          </a:xfrm>
        </p:spPr>
        <p:txBody>
          <a:bodyPr/>
          <a:lstStyle/>
          <a:p>
            <a:pPr>
              <a:defRPr/>
            </a:pPr>
            <a:r>
              <a:rPr lang="en-US" dirty="0"/>
              <a:t>The </a:t>
            </a:r>
            <a:r>
              <a:rPr lang="en-US" b="1" dirty="0">
                <a:solidFill>
                  <a:srgbClr val="FFFF00"/>
                </a:solidFill>
              </a:rPr>
              <a:t>European Parliament </a:t>
            </a:r>
            <a:r>
              <a:rPr lang="en-US" dirty="0"/>
              <a:t>is usually in Strasbourg, </a:t>
            </a:r>
            <a:r>
              <a:rPr lang="en-US" dirty="0" smtClean="0"/>
              <a:t>but sometimes </a:t>
            </a:r>
            <a:r>
              <a:rPr lang="en-US" dirty="0"/>
              <a:t>in </a:t>
            </a:r>
            <a:r>
              <a:rPr lang="en-US" dirty="0" smtClean="0"/>
              <a:t>Luxembourg.</a:t>
            </a:r>
          </a:p>
          <a:p>
            <a:pPr>
              <a:defRPr/>
            </a:pPr>
            <a:r>
              <a:rPr lang="en-US" dirty="0" smtClean="0"/>
              <a:t>The </a:t>
            </a:r>
            <a:r>
              <a:rPr lang="en-US" b="1" dirty="0">
                <a:solidFill>
                  <a:srgbClr val="FFFF00"/>
                </a:solidFill>
              </a:rPr>
              <a:t>Council of the European Union </a:t>
            </a:r>
            <a:r>
              <a:rPr lang="en-US" dirty="0"/>
              <a:t>(“The Council”) is </a:t>
            </a:r>
            <a:r>
              <a:rPr lang="en-US" dirty="0" smtClean="0"/>
              <a:t>in Brussels.</a:t>
            </a:r>
          </a:p>
          <a:p>
            <a:pPr>
              <a:defRPr/>
            </a:pPr>
            <a:r>
              <a:rPr lang="en-US" dirty="0" smtClean="0"/>
              <a:t>The </a:t>
            </a:r>
            <a:r>
              <a:rPr lang="en-US" b="1" dirty="0">
                <a:solidFill>
                  <a:srgbClr val="FFFF00"/>
                </a:solidFill>
              </a:rPr>
              <a:t>European Commission </a:t>
            </a:r>
            <a:r>
              <a:rPr lang="en-US" dirty="0"/>
              <a:t>is in Brussels too</a:t>
            </a:r>
            <a:r>
              <a:rPr lang="en-US" dirty="0" smtClean="0"/>
              <a:t>. </a:t>
            </a:r>
          </a:p>
          <a:p>
            <a:pPr marL="0" indent="0">
              <a:buFontTx/>
              <a:buNone/>
              <a:defRPr/>
            </a:pPr>
            <a:r>
              <a:rPr lang="en-US" dirty="0" smtClean="0"/>
              <a:t>The </a:t>
            </a:r>
            <a:r>
              <a:rPr lang="en-US" dirty="0"/>
              <a:t>Council represents governments, the Parliament </a:t>
            </a:r>
            <a:r>
              <a:rPr lang="en-US" dirty="0" smtClean="0"/>
              <a:t>represents citizens </a:t>
            </a:r>
            <a:r>
              <a:rPr lang="en-US" dirty="0"/>
              <a:t>and the Commission represents the </a:t>
            </a:r>
            <a:r>
              <a:rPr lang="en-US" dirty="0" smtClean="0"/>
              <a:t>European community</a:t>
            </a:r>
            <a:r>
              <a:rPr lang="en-US" dirty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23906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23907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3" y="0"/>
            <a:ext cx="9139237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Заголовок 1"/>
          <p:cNvSpPr>
            <a:spLocks noGrp="1"/>
          </p:cNvSpPr>
          <p:nvPr>
            <p:ph type="title"/>
          </p:nvPr>
        </p:nvSpPr>
        <p:spPr>
          <a:xfrm>
            <a:off x="457200" y="82550"/>
            <a:ext cx="8229600" cy="1143000"/>
          </a:xfrm>
        </p:spPr>
        <p:txBody>
          <a:bodyPr/>
          <a:lstStyle/>
          <a:p>
            <a:r>
              <a:rPr lang="en-US" b="1" smtClean="0"/>
              <a:t>FIVE BIGGEST GOALS OF EU</a:t>
            </a:r>
            <a:endParaRPr lang="ru-RU" b="1" smtClean="0"/>
          </a:p>
        </p:txBody>
      </p:sp>
      <p:sp>
        <p:nvSpPr>
          <p:cNvPr id="124930" name="Объект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4525962"/>
          </a:xfrm>
        </p:spPr>
        <p:txBody>
          <a:bodyPr/>
          <a:lstStyle/>
          <a:p>
            <a:pPr marL="457200" indent="-457200">
              <a:buFontTx/>
              <a:buAutoNum type="arabicPeriod"/>
            </a:pPr>
            <a:r>
              <a:rPr lang="en-US" sz="2800" b="1" smtClean="0">
                <a:solidFill>
                  <a:srgbClr val="FFFF00"/>
                </a:solidFill>
              </a:rPr>
              <a:t>Economic and social progress. </a:t>
            </a:r>
            <a:r>
              <a:rPr lang="en-US" sz="2400" i="1" smtClean="0"/>
              <a:t>Help people earn enough money and get treated fairly.</a:t>
            </a:r>
          </a:p>
          <a:p>
            <a:pPr marL="457200" indent="-457200">
              <a:buFontTx/>
              <a:buAutoNum type="arabicPeriod"/>
            </a:pPr>
            <a:r>
              <a:rPr lang="en-US" sz="2800" b="1" smtClean="0">
                <a:solidFill>
                  <a:srgbClr val="FFFF00"/>
                </a:solidFill>
              </a:rPr>
              <a:t>Speak for the European Union internationally. </a:t>
            </a:r>
            <a:r>
              <a:rPr lang="en-US" sz="2400" i="1" smtClean="0"/>
              <a:t>By working as a group the EU hopes that Europe will be listened to more by other countries.</a:t>
            </a:r>
          </a:p>
          <a:p>
            <a:pPr marL="457200" indent="-457200">
              <a:buFontTx/>
              <a:buAutoNum type="arabicPeriod"/>
            </a:pPr>
            <a:r>
              <a:rPr lang="en-US" sz="2800" b="1" smtClean="0">
                <a:solidFill>
                  <a:srgbClr val="FFFF00"/>
                </a:solidFill>
              </a:rPr>
              <a:t>European citizenship. </a:t>
            </a:r>
            <a:r>
              <a:rPr lang="en-US" sz="2400" i="1" smtClean="0"/>
              <a:t>Anyone from a member country is a citizen of the EU. Because you are a citizen of the EU, you have rights.</a:t>
            </a:r>
          </a:p>
          <a:p>
            <a:pPr marL="457200" indent="-457200">
              <a:buFontTx/>
              <a:buAutoNum type="arabicPeriod"/>
            </a:pPr>
            <a:r>
              <a:rPr lang="en-US" sz="2800" b="1" smtClean="0">
                <a:solidFill>
                  <a:srgbClr val="FFFF00"/>
                </a:solidFill>
              </a:rPr>
              <a:t>Make Europe an area of freedom, security and justice. </a:t>
            </a:r>
            <a:r>
              <a:rPr lang="en-US" sz="2400" i="1" smtClean="0"/>
              <a:t>Help Europeans to live in safety, without the fear of war.</a:t>
            </a:r>
          </a:p>
          <a:p>
            <a:pPr marL="457200" indent="-457200">
              <a:buFontTx/>
              <a:buAutoNum type="arabicPeriod"/>
            </a:pPr>
            <a:r>
              <a:rPr lang="en-US" sz="2800" b="1" smtClean="0">
                <a:solidFill>
                  <a:srgbClr val="FFFF00"/>
                </a:solidFill>
              </a:rPr>
              <a:t>Make and keep EU laws. </a:t>
            </a:r>
            <a:r>
              <a:rPr lang="en-US" sz="2400" i="1" smtClean="0"/>
              <a:t>Making laws protect peoples’ rights in the EU countries.</a:t>
            </a:r>
            <a:endParaRPr lang="ru-RU" sz="2400" i="1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2595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65938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26978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51950" cy="694690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28002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65938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29026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65938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30050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65938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3107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65938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32098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65938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33122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9525"/>
            <a:ext cx="9144000" cy="6864350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34146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65938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6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35170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2700" y="-26988"/>
            <a:ext cx="9156700" cy="6873876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3619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65938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37218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33338" y="-9525"/>
            <a:ext cx="9177338" cy="6889750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38242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65938"/>
          </a:xfr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2143125"/>
          </a:xfrm>
        </p:spPr>
        <p:txBody>
          <a:bodyPr/>
          <a:lstStyle/>
          <a:p>
            <a:r>
              <a:rPr lang="en-US" smtClean="0"/>
              <a:t>In addition, the Union is the largest exporter of goods and services, as well as the most important trading partner of several developed countries, such as China and India.</a:t>
            </a:r>
            <a:endParaRPr lang="ru-RU" smtClean="0"/>
          </a:p>
        </p:txBody>
      </p:sp>
      <p:pic>
        <p:nvPicPr>
          <p:cNvPr id="139266" name="Picture 4" descr="http://10top.com.ua/wp-content/uploads/2014/03/%D0%95%D0%B2%D1%80%D0%BE%D1%81%D0%BE%D1%8E%D0%B7-520x2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75" y="2071688"/>
            <a:ext cx="5929313" cy="279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9267" name="Picture 6" descr="http://strategy2020.rian.ru/images/36617/85/36617855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924425"/>
            <a:ext cx="3429000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9268" name="Picture 8" descr="http://fr.ill.in.ua/img/forall/a/13668/71.jpg?139418818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88" y="4929188"/>
            <a:ext cx="3071812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20">
  <a:themeElements>
    <a:clrScheme name="square bevel 1">
      <a:dk1>
        <a:srgbClr val="C0C0C0"/>
      </a:dk1>
      <a:lt1>
        <a:srgbClr val="FFFFFF"/>
      </a:lt1>
      <a:dk2>
        <a:srgbClr val="000099"/>
      </a:dk2>
      <a:lt2>
        <a:srgbClr val="CCECFF"/>
      </a:lt2>
      <a:accent1>
        <a:srgbClr val="FF3399"/>
      </a:accent1>
      <a:accent2>
        <a:srgbClr val="99CCFF"/>
      </a:accent2>
      <a:accent3>
        <a:srgbClr val="AAAACA"/>
      </a:accent3>
      <a:accent4>
        <a:srgbClr val="DADADA"/>
      </a:accent4>
      <a:accent5>
        <a:srgbClr val="FFADCA"/>
      </a:accent5>
      <a:accent6>
        <a:srgbClr val="8AB9E7"/>
      </a:accent6>
      <a:hlink>
        <a:srgbClr val="FF5050"/>
      </a:hlink>
      <a:folHlink>
        <a:srgbClr val="FFFF99"/>
      </a:folHlink>
    </a:clrScheme>
    <a:fontScheme name="square bev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quare bevel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quare bevel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quare bevel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olormaster">
  <a:themeElements>
    <a:clrScheme name="">
      <a:dk1>
        <a:srgbClr val="000000"/>
      </a:dk1>
      <a:lt1>
        <a:srgbClr val="000099"/>
      </a:lt1>
      <a:dk2>
        <a:srgbClr val="000099"/>
      </a:dk2>
      <a:lt2>
        <a:srgbClr val="C0C0C0"/>
      </a:lt2>
      <a:accent1>
        <a:srgbClr val="FF3399"/>
      </a:accent1>
      <a:accent2>
        <a:srgbClr val="99CCFF"/>
      </a:accent2>
      <a:accent3>
        <a:srgbClr val="AAAACA"/>
      </a:accent3>
      <a:accent4>
        <a:srgbClr val="000000"/>
      </a:accent4>
      <a:accent5>
        <a:srgbClr val="FFADCA"/>
      </a:accent5>
      <a:accent6>
        <a:srgbClr val="8AB9E7"/>
      </a:accent6>
      <a:hlink>
        <a:srgbClr val="FF5050"/>
      </a:hlink>
      <a:folHlink>
        <a:srgbClr val="FFFF99"/>
      </a:folHlink>
    </a:clrScheme>
    <a:fontScheme name="1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colormaster">
  <a:themeElements>
    <a:clrScheme name="">
      <a:dk1>
        <a:srgbClr val="000000"/>
      </a:dk1>
      <a:lt1>
        <a:srgbClr val="000099"/>
      </a:lt1>
      <a:dk2>
        <a:srgbClr val="000099"/>
      </a:dk2>
      <a:lt2>
        <a:srgbClr val="C0C0C0"/>
      </a:lt2>
      <a:accent1>
        <a:srgbClr val="FF3399"/>
      </a:accent1>
      <a:accent2>
        <a:srgbClr val="99CCFF"/>
      </a:accent2>
      <a:accent3>
        <a:srgbClr val="AAAACA"/>
      </a:accent3>
      <a:accent4>
        <a:srgbClr val="000000"/>
      </a:accent4>
      <a:accent5>
        <a:srgbClr val="FFADCA"/>
      </a:accent5>
      <a:accent6>
        <a:srgbClr val="8AB9E7"/>
      </a:accent6>
      <a:hlink>
        <a:srgbClr val="FF5050"/>
      </a:hlink>
      <a:folHlink>
        <a:srgbClr val="FFFF99"/>
      </a:folHlink>
    </a:clrScheme>
    <a:fontScheme name="2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colormaster">
  <a:themeElements>
    <a:clrScheme name="">
      <a:dk1>
        <a:srgbClr val="C0C0C0"/>
      </a:dk1>
      <a:lt1>
        <a:srgbClr val="FFFFFF"/>
      </a:lt1>
      <a:dk2>
        <a:srgbClr val="1D5754"/>
      </a:dk2>
      <a:lt2>
        <a:srgbClr val="CCECFF"/>
      </a:lt2>
      <a:accent1>
        <a:srgbClr val="29A329"/>
      </a:accent1>
      <a:accent2>
        <a:srgbClr val="00FFFF"/>
      </a:accent2>
      <a:accent3>
        <a:srgbClr val="ABB4B3"/>
      </a:accent3>
      <a:accent4>
        <a:srgbClr val="DADADA"/>
      </a:accent4>
      <a:accent5>
        <a:srgbClr val="ACCEAC"/>
      </a:accent5>
      <a:accent6>
        <a:srgbClr val="00E7E7"/>
      </a:accent6>
      <a:hlink>
        <a:srgbClr val="3B6AFF"/>
      </a:hlink>
      <a:folHlink>
        <a:srgbClr val="FF9900"/>
      </a:folHlink>
    </a:clrScheme>
    <a:fontScheme name="3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colormaster">
  <a:themeElements>
    <a:clrScheme name="">
      <a:dk1>
        <a:srgbClr val="000000"/>
      </a:dk1>
      <a:lt1>
        <a:srgbClr val="1D5754"/>
      </a:lt1>
      <a:dk2>
        <a:srgbClr val="003F3E"/>
      </a:dk2>
      <a:lt2>
        <a:srgbClr val="C0C0C0"/>
      </a:lt2>
      <a:accent1>
        <a:srgbClr val="29A329"/>
      </a:accent1>
      <a:accent2>
        <a:srgbClr val="00FFFF"/>
      </a:accent2>
      <a:accent3>
        <a:srgbClr val="ABB4B3"/>
      </a:accent3>
      <a:accent4>
        <a:srgbClr val="000000"/>
      </a:accent4>
      <a:accent5>
        <a:srgbClr val="ACCEAC"/>
      </a:accent5>
      <a:accent6>
        <a:srgbClr val="00E7E7"/>
      </a:accent6>
      <a:hlink>
        <a:srgbClr val="3B6AFF"/>
      </a:hlink>
      <a:folHlink>
        <a:srgbClr val="FF9900"/>
      </a:folHlink>
    </a:clrScheme>
    <a:fontScheme name="4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colormaster">
  <a:themeElements>
    <a:clrScheme name="">
      <a:dk1>
        <a:srgbClr val="000000"/>
      </a:dk1>
      <a:lt1>
        <a:srgbClr val="1D5754"/>
      </a:lt1>
      <a:dk2>
        <a:srgbClr val="003F3E"/>
      </a:dk2>
      <a:lt2>
        <a:srgbClr val="C0C0C0"/>
      </a:lt2>
      <a:accent1>
        <a:srgbClr val="29A329"/>
      </a:accent1>
      <a:accent2>
        <a:srgbClr val="00FFFF"/>
      </a:accent2>
      <a:accent3>
        <a:srgbClr val="ABB4B3"/>
      </a:accent3>
      <a:accent4>
        <a:srgbClr val="000000"/>
      </a:accent4>
      <a:accent5>
        <a:srgbClr val="ACCEAC"/>
      </a:accent5>
      <a:accent6>
        <a:srgbClr val="00E7E7"/>
      </a:accent6>
      <a:hlink>
        <a:srgbClr val="3B6AFF"/>
      </a:hlink>
      <a:folHlink>
        <a:srgbClr val="FF9900"/>
      </a:folHlink>
    </a:clrScheme>
    <a:fontScheme name="5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colormaster">
  <a:themeElements>
    <a:clrScheme name="">
      <a:dk1>
        <a:srgbClr val="C0C0C0"/>
      </a:dk1>
      <a:lt1>
        <a:srgbClr val="FFFFFF"/>
      </a:lt1>
      <a:dk2>
        <a:srgbClr val="660033"/>
      </a:dk2>
      <a:lt2>
        <a:srgbClr val="FFCCCC"/>
      </a:lt2>
      <a:accent1>
        <a:srgbClr val="993366"/>
      </a:accent1>
      <a:accent2>
        <a:srgbClr val="FF9999"/>
      </a:accent2>
      <a:accent3>
        <a:srgbClr val="B8AAAD"/>
      </a:accent3>
      <a:accent4>
        <a:srgbClr val="DADADA"/>
      </a:accent4>
      <a:accent5>
        <a:srgbClr val="CAADB8"/>
      </a:accent5>
      <a:accent6>
        <a:srgbClr val="E78A8A"/>
      </a:accent6>
      <a:hlink>
        <a:srgbClr val="009999"/>
      </a:hlink>
      <a:folHlink>
        <a:srgbClr val="FF9933"/>
      </a:folHlink>
    </a:clrScheme>
    <a:fontScheme name="6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colormaster">
  <a:themeElements>
    <a:clrScheme name="">
      <a:dk1>
        <a:srgbClr val="000000"/>
      </a:dk1>
      <a:lt1>
        <a:srgbClr val="660033"/>
      </a:lt1>
      <a:dk2>
        <a:srgbClr val="660033"/>
      </a:dk2>
      <a:lt2>
        <a:srgbClr val="C0C0C0"/>
      </a:lt2>
      <a:accent1>
        <a:srgbClr val="993366"/>
      </a:accent1>
      <a:accent2>
        <a:srgbClr val="FF9999"/>
      </a:accent2>
      <a:accent3>
        <a:srgbClr val="B8AAAD"/>
      </a:accent3>
      <a:accent4>
        <a:srgbClr val="000000"/>
      </a:accent4>
      <a:accent5>
        <a:srgbClr val="CAADB8"/>
      </a:accent5>
      <a:accent6>
        <a:srgbClr val="E78A8A"/>
      </a:accent6>
      <a:hlink>
        <a:srgbClr val="009999"/>
      </a:hlink>
      <a:folHlink>
        <a:srgbClr val="FF9933"/>
      </a:folHlink>
    </a:clrScheme>
    <a:fontScheme name="7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colormaster">
  <a:themeElements>
    <a:clrScheme name="">
      <a:dk1>
        <a:srgbClr val="000000"/>
      </a:dk1>
      <a:lt1>
        <a:srgbClr val="660033"/>
      </a:lt1>
      <a:dk2>
        <a:srgbClr val="660033"/>
      </a:dk2>
      <a:lt2>
        <a:srgbClr val="C0C0C0"/>
      </a:lt2>
      <a:accent1>
        <a:srgbClr val="993366"/>
      </a:accent1>
      <a:accent2>
        <a:srgbClr val="FF9999"/>
      </a:accent2>
      <a:accent3>
        <a:srgbClr val="B8AAAD"/>
      </a:accent3>
      <a:accent4>
        <a:srgbClr val="000000"/>
      </a:accent4>
      <a:accent5>
        <a:srgbClr val="CAADB8"/>
      </a:accent5>
      <a:accent6>
        <a:srgbClr val="E78A8A"/>
      </a:accent6>
      <a:hlink>
        <a:srgbClr val="009999"/>
      </a:hlink>
      <a:folHlink>
        <a:srgbClr val="FF9933"/>
      </a:folHlink>
    </a:clrScheme>
    <a:fontScheme name="8_color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8_colormaster 1">
        <a:dk1>
          <a:srgbClr val="C0C0C0"/>
        </a:dk1>
        <a:lt1>
          <a:srgbClr val="FFFFFF"/>
        </a:lt1>
        <a:dk2>
          <a:srgbClr val="000099"/>
        </a:dk2>
        <a:lt2>
          <a:srgbClr val="CCECFF"/>
        </a:lt2>
        <a:accent1>
          <a:srgbClr val="FF3399"/>
        </a:accent1>
        <a:accent2>
          <a:srgbClr val="99CCFF"/>
        </a:accent2>
        <a:accent3>
          <a:srgbClr val="AAAACA"/>
        </a:accent3>
        <a:accent4>
          <a:srgbClr val="DADADA"/>
        </a:accent4>
        <a:accent5>
          <a:srgbClr val="FFADCA"/>
        </a:accent5>
        <a:accent6>
          <a:srgbClr val="8AB9E7"/>
        </a:accent6>
        <a:hlink>
          <a:srgbClr val="FF505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2">
        <a:dk1>
          <a:srgbClr val="000000"/>
        </a:dk1>
        <a:lt1>
          <a:srgbClr val="99CCFF"/>
        </a:lt1>
        <a:dk2>
          <a:srgbClr val="1C1C1C"/>
        </a:dk2>
        <a:lt2>
          <a:srgbClr val="4D4D4D"/>
        </a:lt2>
        <a:accent1>
          <a:srgbClr val="CC0066"/>
        </a:accent1>
        <a:accent2>
          <a:srgbClr val="3366FF"/>
        </a:accent2>
        <a:accent3>
          <a:srgbClr val="CAE2FF"/>
        </a:accent3>
        <a:accent4>
          <a:srgbClr val="000000"/>
        </a:accent4>
        <a:accent5>
          <a:srgbClr val="E2AAB8"/>
        </a:accent5>
        <a:accent6>
          <a:srgbClr val="2D5CE7"/>
        </a:accent6>
        <a:hlink>
          <a:srgbClr val="FF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3">
        <a:dk1>
          <a:srgbClr val="C0C0C0"/>
        </a:dk1>
        <a:lt1>
          <a:srgbClr val="FFFFFF"/>
        </a:lt1>
        <a:dk2>
          <a:srgbClr val="800000"/>
        </a:dk2>
        <a:lt2>
          <a:srgbClr val="FFCC99"/>
        </a:lt2>
        <a:accent1>
          <a:srgbClr val="FF9900"/>
        </a:accent1>
        <a:accent2>
          <a:srgbClr val="CC00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B90000"/>
        </a:accent6>
        <a:hlink>
          <a:srgbClr val="FF33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4">
        <a:dk1>
          <a:srgbClr val="000000"/>
        </a:dk1>
        <a:lt1>
          <a:srgbClr val="FF9966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6699"/>
        </a:accent2>
        <a:accent3>
          <a:srgbClr val="FFCAB8"/>
        </a:accent3>
        <a:accent4>
          <a:srgbClr val="000000"/>
        </a:accent4>
        <a:accent5>
          <a:srgbClr val="FFAAAA"/>
        </a:accent5>
        <a:accent6>
          <a:srgbClr val="E75C8A"/>
        </a:accent6>
        <a:hlink>
          <a:srgbClr val="CC00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5">
        <a:dk1>
          <a:srgbClr val="C0C0C0"/>
        </a:dk1>
        <a:lt1>
          <a:srgbClr val="FFFFFF"/>
        </a:lt1>
        <a:dk2>
          <a:srgbClr val="008000"/>
        </a:dk2>
        <a:lt2>
          <a:srgbClr val="CCECFF"/>
        </a:lt2>
        <a:accent1>
          <a:srgbClr val="0066FF"/>
        </a:accent1>
        <a:accent2>
          <a:srgbClr val="00FF00"/>
        </a:accent2>
        <a:accent3>
          <a:srgbClr val="AAC0AA"/>
        </a:accent3>
        <a:accent4>
          <a:srgbClr val="DADADA"/>
        </a:accent4>
        <a:accent5>
          <a:srgbClr val="AAB8FF"/>
        </a:accent5>
        <a:accent6>
          <a:srgbClr val="00E700"/>
        </a:accent6>
        <a:hlink>
          <a:srgbClr val="A29E00"/>
        </a:hlink>
        <a:folHlink>
          <a:srgbClr val="EA8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6">
        <a:dk1>
          <a:srgbClr val="000000"/>
        </a:dk1>
        <a:lt1>
          <a:srgbClr val="97E183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99FF99"/>
        </a:accent2>
        <a:accent3>
          <a:srgbClr val="C9EEC1"/>
        </a:accent3>
        <a:accent4>
          <a:srgbClr val="000000"/>
        </a:accent4>
        <a:accent5>
          <a:srgbClr val="AAB8FF"/>
        </a:accent5>
        <a:accent6>
          <a:srgbClr val="8AE78A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7">
        <a:dk1>
          <a:srgbClr val="C0C0C0"/>
        </a:dk1>
        <a:lt1>
          <a:srgbClr val="FFFFFF"/>
        </a:lt1>
        <a:dk2>
          <a:srgbClr val="008080"/>
        </a:dk2>
        <a:lt2>
          <a:srgbClr val="CCECFF"/>
        </a:lt2>
        <a:accent1>
          <a:srgbClr val="29A329"/>
        </a:accent1>
        <a:accent2>
          <a:srgbClr val="00FFFF"/>
        </a:accent2>
        <a:accent3>
          <a:srgbClr val="AAC0C0"/>
        </a:accent3>
        <a:accent4>
          <a:srgbClr val="DADADA"/>
        </a:accent4>
        <a:accent5>
          <a:srgbClr val="ACCEAC"/>
        </a:accent5>
        <a:accent6>
          <a:srgbClr val="00E7E7"/>
        </a:accent6>
        <a:hlink>
          <a:srgbClr val="3B6AFF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8">
        <a:dk1>
          <a:srgbClr val="000000"/>
        </a:dk1>
        <a:lt1>
          <a:srgbClr val="64F0BE"/>
        </a:lt1>
        <a:dk2>
          <a:srgbClr val="1C1C1C"/>
        </a:dk2>
        <a:lt2>
          <a:srgbClr val="4D4D4D"/>
        </a:lt2>
        <a:accent1>
          <a:srgbClr val="008000"/>
        </a:accent1>
        <a:accent2>
          <a:srgbClr val="00FFFF"/>
        </a:accent2>
        <a:accent3>
          <a:srgbClr val="B8F6DB"/>
        </a:accent3>
        <a:accent4>
          <a:srgbClr val="000000"/>
        </a:accent4>
        <a:accent5>
          <a:srgbClr val="AAC0AA"/>
        </a:accent5>
        <a:accent6>
          <a:srgbClr val="00E7E7"/>
        </a:accent6>
        <a:hlink>
          <a:srgbClr val="3366FF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9">
        <a:dk1>
          <a:srgbClr val="C0C0C0"/>
        </a:dk1>
        <a:lt1>
          <a:srgbClr val="FFFFFF"/>
        </a:lt1>
        <a:dk2>
          <a:srgbClr val="CC9900"/>
        </a:dk2>
        <a:lt2>
          <a:srgbClr val="FFFFCC"/>
        </a:lt2>
        <a:accent1>
          <a:srgbClr val="FF3300"/>
        </a:accent1>
        <a:accent2>
          <a:srgbClr val="FFCC66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E7B95C"/>
        </a:accent6>
        <a:hlink>
          <a:srgbClr val="008080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0">
        <a:dk1>
          <a:srgbClr val="000000"/>
        </a:dk1>
        <a:lt1>
          <a:srgbClr val="EFF274"/>
        </a:lt1>
        <a:dk2>
          <a:srgbClr val="1C1C1C"/>
        </a:dk2>
        <a:lt2>
          <a:srgbClr val="4D4D4D"/>
        </a:lt2>
        <a:accent1>
          <a:srgbClr val="9966FF"/>
        </a:accent1>
        <a:accent2>
          <a:srgbClr val="FFFFCC"/>
        </a:accent2>
        <a:accent3>
          <a:srgbClr val="F6F7BC"/>
        </a:accent3>
        <a:accent4>
          <a:srgbClr val="000000"/>
        </a:accent4>
        <a:accent5>
          <a:srgbClr val="CAB8FF"/>
        </a:accent5>
        <a:accent6>
          <a:srgbClr val="E7E7B9"/>
        </a:accent6>
        <a:hlink>
          <a:srgbClr val="6666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1">
        <a:dk1>
          <a:srgbClr val="C0C0C0"/>
        </a:dk1>
        <a:lt1>
          <a:srgbClr val="FFFFFF"/>
        </a:lt1>
        <a:dk2>
          <a:srgbClr val="6600CC"/>
        </a:dk2>
        <a:lt2>
          <a:srgbClr val="CCCCFF"/>
        </a:lt2>
        <a:accent1>
          <a:srgbClr val="D60093"/>
        </a:accent1>
        <a:accent2>
          <a:srgbClr val="9999FF"/>
        </a:accent2>
        <a:accent3>
          <a:srgbClr val="B8AAE2"/>
        </a:accent3>
        <a:accent4>
          <a:srgbClr val="DADADA"/>
        </a:accent4>
        <a:accent5>
          <a:srgbClr val="E8AAC8"/>
        </a:accent5>
        <a:accent6>
          <a:srgbClr val="8A8AE7"/>
        </a:accent6>
        <a:hlink>
          <a:srgbClr val="008000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2">
        <a:dk1>
          <a:srgbClr val="000000"/>
        </a:dk1>
        <a:lt1>
          <a:srgbClr val="CC99FF"/>
        </a:lt1>
        <a:dk2>
          <a:srgbClr val="1C1C1C"/>
        </a:dk2>
        <a:lt2>
          <a:srgbClr val="4D4D4D"/>
        </a:lt2>
        <a:accent1>
          <a:srgbClr val="0066FF"/>
        </a:accent1>
        <a:accent2>
          <a:srgbClr val="CCCCFF"/>
        </a:accent2>
        <a:accent3>
          <a:srgbClr val="E2CAFF"/>
        </a:accent3>
        <a:accent4>
          <a:srgbClr val="000000"/>
        </a:accent4>
        <a:accent5>
          <a:srgbClr val="AAB8FF"/>
        </a:accent5>
        <a:accent6>
          <a:srgbClr val="B9B9E7"/>
        </a:accent6>
        <a:hlink>
          <a:srgbClr val="FF0066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3">
        <a:dk1>
          <a:srgbClr val="C0C0C0"/>
        </a:dk1>
        <a:lt1>
          <a:srgbClr val="FFFFFF"/>
        </a:lt1>
        <a:dk2>
          <a:srgbClr val="CC0066"/>
        </a:dk2>
        <a:lt2>
          <a:srgbClr val="FFCCCC"/>
        </a:lt2>
        <a:accent1>
          <a:srgbClr val="993366"/>
        </a:accent1>
        <a:accent2>
          <a:srgbClr val="FF9999"/>
        </a:accent2>
        <a:accent3>
          <a:srgbClr val="E2AAB8"/>
        </a:accent3>
        <a:accent4>
          <a:srgbClr val="DADADA"/>
        </a:accent4>
        <a:accent5>
          <a:srgbClr val="CAADB8"/>
        </a:accent5>
        <a:accent6>
          <a:srgbClr val="E78A8A"/>
        </a:accent6>
        <a:hlink>
          <a:srgbClr val="0099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4">
        <a:dk1>
          <a:srgbClr val="000000"/>
        </a:dk1>
        <a:lt1>
          <a:srgbClr val="FF99CC"/>
        </a:lt1>
        <a:dk2>
          <a:srgbClr val="1C1C1C"/>
        </a:dk2>
        <a:lt2>
          <a:srgbClr val="4D4D4D"/>
        </a:lt2>
        <a:accent1>
          <a:srgbClr val="FF0000"/>
        </a:accent1>
        <a:accent2>
          <a:srgbClr val="FF99CC"/>
        </a:accent2>
        <a:accent3>
          <a:srgbClr val="FFCAE2"/>
        </a:accent3>
        <a:accent4>
          <a:srgbClr val="000000"/>
        </a:accent4>
        <a:accent5>
          <a:srgbClr val="FFAAAA"/>
        </a:accent5>
        <a:accent6>
          <a:srgbClr val="E78AB9"/>
        </a:accent6>
        <a:hlink>
          <a:srgbClr val="9933FF"/>
        </a:hlink>
        <a:folHlink>
          <a:srgbClr val="44C63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olormaster 15">
        <a:dk1>
          <a:srgbClr val="C0C0C0"/>
        </a:dk1>
        <a:lt1>
          <a:srgbClr val="FFFFFF"/>
        </a:lt1>
        <a:dk2>
          <a:srgbClr val="000000"/>
        </a:dk2>
        <a:lt2>
          <a:srgbClr val="DDDDDD"/>
        </a:lt2>
        <a:accent1>
          <a:srgbClr val="4D4D4D"/>
        </a:accent1>
        <a:accent2>
          <a:srgbClr val="C0C0C0"/>
        </a:accent2>
        <a:accent3>
          <a:srgbClr val="AAAAAA"/>
        </a:accent3>
        <a:accent4>
          <a:srgbClr val="DADADA"/>
        </a:accent4>
        <a:accent5>
          <a:srgbClr val="B2B2B2"/>
        </a:accent5>
        <a:accent6>
          <a:srgbClr val="AEAEAE"/>
        </a:accent6>
        <a:hlink>
          <a:srgbClr val="777777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olormaster 16">
        <a:dk1>
          <a:srgbClr val="000000"/>
        </a:dk1>
        <a:lt1>
          <a:srgbClr val="FFFFFF"/>
        </a:lt1>
        <a:dk2>
          <a:srgbClr val="1C1C1C"/>
        </a:dk2>
        <a:lt2>
          <a:srgbClr val="4D4D4D"/>
        </a:lt2>
        <a:accent1>
          <a:srgbClr val="4D4D4D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B2B2B2"/>
        </a:accent5>
        <a:accent6>
          <a:srgbClr val="C8C8C8"/>
        </a:accent6>
        <a:hlink>
          <a:srgbClr val="808080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020</Template>
  <TotalTime>204</TotalTime>
  <Words>574</Words>
  <Application>Microsoft Office PowerPoint</Application>
  <PresentationFormat>Экран (4:3)</PresentationFormat>
  <Paragraphs>70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9</vt:i4>
      </vt:variant>
      <vt:variant>
        <vt:lpstr>Заголовки слайдов</vt:lpstr>
      </vt:variant>
      <vt:variant>
        <vt:i4>29</vt:i4>
      </vt:variant>
    </vt:vector>
  </HeadingPairs>
  <TitlesOfParts>
    <vt:vector size="41" baseType="lpstr">
      <vt:lpstr>Arial</vt:lpstr>
      <vt:lpstr>Calibri</vt:lpstr>
      <vt:lpstr>Wingdings</vt:lpstr>
      <vt:lpstr>020</vt:lpstr>
      <vt:lpstr>1_colormaster</vt:lpstr>
      <vt:lpstr>2_colormaster</vt:lpstr>
      <vt:lpstr>3_colormaster</vt:lpstr>
      <vt:lpstr>4_colormaster</vt:lpstr>
      <vt:lpstr>5_colormaster</vt:lpstr>
      <vt:lpstr>6_colormaster</vt:lpstr>
      <vt:lpstr>7_colormaster</vt:lpstr>
      <vt:lpstr>8_colormaster</vt:lpstr>
      <vt:lpstr>Слайд 1</vt:lpstr>
      <vt:lpstr>European Union </vt:lpstr>
      <vt:lpstr>Слайд 3</vt:lpstr>
      <vt:lpstr>The members of EU</vt:lpstr>
      <vt:lpstr>Non-Members</vt:lpstr>
      <vt:lpstr>The symbols of the EU</vt:lpstr>
      <vt:lpstr>The Flag of Europe consists of a circle of 12 golden (yellow) stars on an azure background. Twelve was adopted as a number with no political connotations and as a symbol of unity.</vt:lpstr>
      <vt:lpstr>Слайд 8</vt:lpstr>
      <vt:lpstr>Слайд 9</vt:lpstr>
      <vt:lpstr>The creation of the EU</vt:lpstr>
      <vt:lpstr>Founders</vt:lpstr>
      <vt:lpstr>Слайд 12</vt:lpstr>
      <vt:lpstr>Where is the EU Government?</vt:lpstr>
      <vt:lpstr>Слайд 14</vt:lpstr>
      <vt:lpstr>FIVE BIGGEST GOALS OF EU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European Union</dc:title>
  <dc:creator>Olya</dc:creator>
  <cp:lastModifiedBy>vitalij</cp:lastModifiedBy>
  <cp:revision>19</cp:revision>
  <dcterms:created xsi:type="dcterms:W3CDTF">2014-03-15T12:55:26Z</dcterms:created>
  <dcterms:modified xsi:type="dcterms:W3CDTF">2015-04-26T14:02:13Z</dcterms:modified>
</cp:coreProperties>
</file>