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sldIdLst>
    <p:sldId id="257" r:id="rId3"/>
    <p:sldId id="258" r:id="rId4"/>
    <p:sldId id="259" r:id="rId5"/>
    <p:sldId id="261" r:id="rId6"/>
    <p:sldId id="262" r:id="rId7"/>
    <p:sldId id="263" r:id="rId8"/>
    <p:sldId id="266" r:id="rId9"/>
    <p:sldId id="267" r:id="rId10"/>
    <p:sldId id="268" r:id="rId11"/>
    <p:sldId id="269" r:id="rId12"/>
    <p:sldId id="270" r:id="rId13"/>
    <p:sldId id="271" r:id="rId14"/>
    <p:sldId id="272" r:id="rId15"/>
    <p:sldId id="273" r:id="rId16"/>
    <p:sldId id="274" r:id="rId17"/>
    <p:sldId id="275" r:id="rId18"/>
    <p:sldId id="276" r:id="rId19"/>
    <p:sldId id="277" r:id="rId20"/>
    <p:sldId id="278" r:id="rId21"/>
    <p:sldId id="279" r:id="rId22"/>
    <p:sldId id="280" r:id="rId23"/>
    <p:sldId id="281" r:id="rId24"/>
    <p:sldId id="282" r:id="rId25"/>
    <p:sldId id="283" r:id="rId26"/>
    <p:sldId id="284" r:id="rId2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10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pPr algn="ctr" eaLnBrk="1" latinLnBrk="0" hangingPunct="1"/>
            <a:fld id="{23A271A1-F6D6-438B-A432-4747EE7ECD40}" type="datetimeFigureOut">
              <a:rPr lang="en-US" smtClean="0"/>
              <a:pPr algn="ctr" eaLnBrk="1" latinLnBrk="0" hangingPunct="1"/>
              <a:t>6/9/2014</a:t>
            </a:fld>
            <a:endParaRPr lang="en-US" sz="2000" dirty="0">
              <a:solidFill>
                <a:srgbClr val="FFFFFF"/>
              </a:solidFill>
            </a:endParaRPr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pPr algn="r" eaLnBrk="1" latinLnBrk="0" hangingPunct="1"/>
            <a:endParaRPr kumimoji="0" lang="en-US" dirty="0">
              <a:solidFill>
                <a:schemeClr val="tx2"/>
              </a:solidFill>
            </a:endParaRPr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0C94032-CD4C-4C25-B0C2-CEC720522D92}" type="slidenum">
              <a:rPr kumimoji="0" lang="en-US" smtClean="0"/>
              <a:pPr/>
              <a:t>‹#›</a:t>
            </a:fld>
            <a:endParaRPr kumimoji="0" lang="en-US" dirty="0">
              <a:solidFill>
                <a:schemeClr val="tx2"/>
              </a:solidFill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271A1-F6D6-438B-A432-4747EE7ECD40}" type="datetimeFigureOut">
              <a:rPr lang="en-US" smtClean="0"/>
              <a:pPr/>
              <a:t>6/9/2014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94032-CD4C-4C25-B0C2-CEC720522D92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23A271A1-F6D6-438B-A432-4747EE7ECD40}" type="datetimeFigureOut">
              <a:rPr lang="en-US" smtClean="0"/>
              <a:pPr/>
              <a:t>6/9/2014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kumimoji="0" lang="en-US" dirty="0"/>
          </a:p>
        </p:txBody>
      </p:sp>
      <p:sp>
        <p:nvSpPr>
          <p:cNvPr id="7" name="Прямоугольник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F0C94032-CD4C-4C25-B0C2-CEC720522D92}" type="slidenum">
              <a:rPr kumimoji="0" lang="en-US" smtClean="0"/>
              <a:pPr/>
              <a:t>‹#›</a:t>
            </a:fld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6/9/2014</a:t>
            </a:fld>
            <a:endParaRPr 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6/9/2014</a:t>
            </a:fld>
            <a:endParaRPr 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6/9/2014</a:t>
            </a:fld>
            <a:endParaRPr 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6/9/2014</a:t>
            </a:fld>
            <a:endParaRPr 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6/9/2014</a:t>
            </a:fld>
            <a:endParaRPr 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6/9/2014</a:t>
            </a:fld>
            <a:endParaRPr 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6/9/2014</a:t>
            </a:fld>
            <a:endParaRPr 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6/9/2014</a:t>
            </a:fld>
            <a:endParaRPr 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271A1-F6D6-438B-A432-4747EE7ECD40}" type="datetimeFigureOut">
              <a:rPr lang="en-US" smtClean="0"/>
              <a:pPr/>
              <a:t>6/9/2014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F0C94032-CD4C-4C25-B0C2-CEC720522D92}" type="slidenum">
              <a:rPr kumimoji="0" lang="en-US" smtClean="0"/>
              <a:pPr/>
              <a:t>‹#›</a:t>
            </a:fld>
            <a:endParaRPr kumimoji="0" lang="en-US" dirty="0">
              <a:solidFill>
                <a:srgbClr val="FFFFFF"/>
              </a:solidFill>
            </a:endParaRPr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6/9/2014</a:t>
            </a:fld>
            <a:endParaRPr 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indent="-283464">
              <a:lnSpc>
                <a:spcPts val="3000"/>
              </a:lnSpc>
              <a:spcBef>
                <a:spcPts val="600"/>
              </a:spcBef>
              <a:buClr>
                <a:srgbClr val="3891A7"/>
              </a:buClr>
              <a:buSzPct val="80000"/>
              <a:buFont typeface="Wingdings 2"/>
              <a:buNone/>
            </a:pPr>
            <a:endParaRPr lang="en-US" sz="3200">
              <a:solidFill>
                <a:prstClr val="black"/>
              </a:solidFill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6/9/2014</a:t>
            </a:fld>
            <a:endParaRPr 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6/9/2014</a:t>
            </a:fld>
            <a:endParaRPr 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Прямоугольник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271A1-F6D6-438B-A432-4747EE7ECD40}" type="datetimeFigureOut">
              <a:rPr lang="en-US" smtClean="0"/>
              <a:pPr/>
              <a:t>6/9/2014</a:t>
            </a:fld>
            <a:endParaRPr lang="en-US"/>
          </a:p>
        </p:txBody>
      </p:sp>
      <p:sp>
        <p:nvSpPr>
          <p:cNvPr id="13" name="Номер слайда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pPr algn="ctr" eaLnBrk="1" latinLnBrk="0" hangingPunct="1"/>
            <a:fld id="{F0C94032-CD4C-4C25-B0C2-CEC720522D92}" type="slidenum">
              <a:rPr kumimoji="0" lang="en-US" smtClean="0"/>
              <a:pPr algn="ctr" eaLnBrk="1" latinLnBrk="0" hangingPunct="1"/>
              <a:t>‹#›</a:t>
            </a:fld>
            <a:endParaRPr kumimoji="0" lang="en-US" sz="2400" dirty="0">
              <a:solidFill>
                <a:srgbClr val="FFFFFF"/>
              </a:solidFill>
            </a:endParaRPr>
          </a:p>
        </p:txBody>
      </p:sp>
      <p:sp>
        <p:nvSpPr>
          <p:cNvPr id="14" name="Нижний колонтитул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23A271A1-F6D6-438B-A432-4747EE7ECD40}" type="datetimeFigureOut">
              <a:rPr lang="en-US" smtClean="0"/>
              <a:pPr/>
              <a:t>6/9/2014</a:t>
            </a:fld>
            <a:endParaRPr lang="en-US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pPr algn="ctr" eaLnBrk="1" latinLnBrk="0" hangingPunct="1"/>
            <a:fld id="{F0C94032-CD4C-4C25-B0C2-CEC720522D92}" type="slidenum">
              <a:rPr kumimoji="0" lang="en-US" smtClean="0"/>
              <a:pPr algn="ctr" eaLnBrk="1" latinLnBrk="0" hangingPunct="1"/>
              <a:t>‹#›</a:t>
            </a:fld>
            <a:endParaRPr kumimoji="0" lang="en-US"/>
          </a:p>
        </p:txBody>
      </p:sp>
      <p:sp>
        <p:nvSpPr>
          <p:cNvPr id="12" name="Нижний колонтитул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23A271A1-F6D6-438B-A432-4747EE7ECD40}" type="datetimeFigureOut">
              <a:rPr lang="en-US" smtClean="0"/>
              <a:pPr/>
              <a:t>6/9/2014</a:t>
            </a:fld>
            <a:endParaRPr lang="en-US"/>
          </a:p>
        </p:txBody>
      </p:sp>
      <p:sp>
        <p:nvSpPr>
          <p:cNvPr id="12" name="Номер слайда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pPr algn="ctr" eaLnBrk="1" latinLnBrk="0" hangingPunct="1"/>
            <a:fld id="{F0C94032-CD4C-4C25-B0C2-CEC720522D92}" type="slidenum">
              <a:rPr kumimoji="0" lang="en-US" smtClean="0"/>
              <a:pPr algn="ctr" eaLnBrk="1" latinLnBrk="0" hangingPunct="1"/>
              <a:t>‹#›</a:t>
            </a:fld>
            <a:endParaRPr kumimoji="0" lang="en-US"/>
          </a:p>
        </p:txBody>
      </p:sp>
      <p:sp>
        <p:nvSpPr>
          <p:cNvPr id="14" name="Нижний колонтитул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kumimoji="0" lang="en-US"/>
          </a:p>
        </p:txBody>
      </p:sp>
      <p:sp>
        <p:nvSpPr>
          <p:cNvPr id="16" name="Текст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5" name="Текст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271A1-F6D6-438B-A432-4747EE7ECD40}" type="datetimeFigureOut">
              <a:rPr lang="en-US" smtClean="0"/>
              <a:pPr/>
              <a:t>6/9/2014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F0C94032-CD4C-4C25-B0C2-CEC720522D92}" type="slidenum">
              <a:rPr kumimoji="0" lang="en-US" smtClean="0"/>
              <a:pPr/>
              <a:t>‹#›</a:t>
            </a:fld>
            <a:endParaRPr kumimoji="0" lang="en-US" dirty="0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271A1-F6D6-438B-A432-4747EE7ECD40}" type="datetimeFigureOut">
              <a:rPr lang="en-US" smtClean="0"/>
              <a:pPr/>
              <a:t>6/9/2014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0C94032-CD4C-4C25-B0C2-CEC720522D92}" type="slidenum">
              <a:rPr kumimoji="0" lang="en-US" smtClean="0"/>
              <a:pPr/>
              <a:t>‹#›</a:t>
            </a:fld>
            <a:endParaRPr kumimoji="0" lang="en-US" dirty="0">
              <a:solidFill>
                <a:schemeClr val="tx2"/>
              </a:solidFill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271A1-F6D6-438B-A432-4747EE7ECD40}" type="datetimeFigureOut">
              <a:rPr lang="en-US" smtClean="0"/>
              <a:pPr/>
              <a:t>6/9/2014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F0C94032-CD4C-4C25-B0C2-CEC720522D92}" type="slidenum">
              <a:rPr kumimoji="0" lang="en-US" smtClean="0"/>
              <a:pPr/>
              <a:t>‹#›</a:t>
            </a:fld>
            <a:endParaRPr kumimoji="0" lang="en-US" dirty="0">
              <a:solidFill>
                <a:srgbClr val="FFFFFF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оугольник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23A271A1-F6D6-438B-A432-4747EE7ECD40}" type="datetimeFigureOut">
              <a:rPr lang="en-US" smtClean="0"/>
              <a:pPr/>
              <a:t>6/9/2014</a:t>
            </a:fld>
            <a:endParaRPr lang="en-US"/>
          </a:p>
        </p:txBody>
      </p:sp>
      <p:sp>
        <p:nvSpPr>
          <p:cNvPr id="13" name="Номер слайда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pPr algn="ctr" eaLnBrk="1" latinLnBrk="0" hangingPunct="1"/>
            <a:fld id="{F0C94032-CD4C-4C25-B0C2-CEC720522D92}" type="slidenum">
              <a:rPr kumimoji="0" lang="en-US" smtClean="0"/>
              <a:pPr algn="ctr" eaLnBrk="1" latinLnBrk="0" hangingPunct="1"/>
              <a:t>‹#›</a:t>
            </a:fld>
            <a:endParaRPr kumimoji="0" lang="en-US" sz="2800" dirty="0"/>
          </a:p>
        </p:txBody>
      </p:sp>
      <p:sp>
        <p:nvSpPr>
          <p:cNvPr id="14" name="Нижний колонтитул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kumimoji="0" lang="en-US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23A271A1-F6D6-438B-A432-4747EE7ECD40}" type="datetimeFigureOut">
              <a:rPr lang="en-US" smtClean="0"/>
              <a:pPr/>
              <a:t>6/9/2014</a:t>
            </a:fld>
            <a:endParaRPr lang="en-US" sz="1400" dirty="0">
              <a:solidFill>
                <a:schemeClr val="tx2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pPr algn="r" eaLnBrk="1" latinLnBrk="0" hangingPunct="1"/>
            <a:endParaRPr kumimoji="0" lang="en-US" sz="1400" dirty="0">
              <a:solidFill>
                <a:schemeClr val="tx2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pPr algn="ctr" eaLnBrk="1" latinLnBrk="0" hangingPunct="1"/>
            <a:fld id="{F0C94032-CD4C-4C25-B0C2-CEC720522D92}" type="slidenum">
              <a:rPr kumimoji="0" lang="en-US" smtClean="0"/>
              <a:pPr algn="ctr" eaLnBrk="1" latinLnBrk="0" hangingPunct="1"/>
              <a:t>‹#›</a:t>
            </a:fld>
            <a:endParaRPr kumimoji="0" lang="en-US" sz="1400" b="1" dirty="0">
              <a:solidFill>
                <a:srgbClr val="FFFFFF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54AB02A5-4FE5-49D9-9E24-09F23B90C450}" type="datetimeFigureOut">
              <a:rPr 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6/9/2014</a:t>
            </a:fld>
            <a:endParaRPr lang="en-US">
              <a:solidFill>
                <a:srgbClr val="E7DEC9">
                  <a:shade val="50000"/>
                </a:srgbClr>
              </a:solidFill>
            </a:endParaRPr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en-US">
              <a:solidFill>
                <a:srgbClr val="E7DEC9">
                  <a:shade val="50000"/>
                </a:srgbClr>
              </a:solidFill>
            </a:endParaRPr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6294C92D-0306-4E69-9CD3-20855E849650}" type="slidenum">
              <a:rPr 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en-US">
              <a:solidFill>
                <a:srgbClr val="E7DEC9">
                  <a:shade val="50000"/>
                </a:srgbClr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r"/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Graphical </a:t>
            </a:r>
            <a:b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stylistic means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530280" cy="685800"/>
          </a:xfrm>
        </p:spPr>
        <p:txBody>
          <a:bodyPr/>
          <a:lstStyle/>
          <a:p>
            <a:pPr algn="r"/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Lecture 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35608" y="332656"/>
            <a:ext cx="7498080" cy="6264696"/>
          </a:xfrm>
        </p:spPr>
        <p:txBody>
          <a:bodyPr>
            <a:normAutofit fontScale="70000" lnSpcReduction="20000"/>
          </a:bodyPr>
          <a:lstStyle/>
          <a:p>
            <a:r>
              <a:rPr lang="en-US" dirty="0" smtClean="0"/>
              <a:t>Two roads diverged in a yellow wood,</a:t>
            </a:r>
            <a:br>
              <a:rPr lang="en-US" dirty="0" smtClean="0"/>
            </a:br>
            <a:r>
              <a:rPr lang="en-US" dirty="0" smtClean="0"/>
              <a:t>And sorry I could not travel both</a:t>
            </a:r>
            <a:br>
              <a:rPr lang="en-US" dirty="0" smtClean="0"/>
            </a:br>
            <a:r>
              <a:rPr lang="en-US" dirty="0" smtClean="0"/>
              <a:t>And be one traveler, long I stood</a:t>
            </a:r>
            <a:br>
              <a:rPr lang="en-US" dirty="0" smtClean="0"/>
            </a:br>
            <a:r>
              <a:rPr lang="en-US" dirty="0" smtClean="0"/>
              <a:t>And looked down one as far as I could</a:t>
            </a:r>
            <a:br>
              <a:rPr lang="en-US" dirty="0" smtClean="0"/>
            </a:br>
            <a:r>
              <a:rPr lang="en-US" dirty="0" smtClean="0"/>
              <a:t>To where it bent in the undergrowth;</a:t>
            </a:r>
            <a:r>
              <a:rPr lang="en-US" i="1" dirty="0" smtClean="0"/>
              <a:t>        </a:t>
            </a:r>
          </a:p>
          <a:p>
            <a:r>
              <a:rPr lang="en-US" dirty="0" smtClean="0"/>
              <a:t>Then took the other, as just as fair,</a:t>
            </a:r>
            <a:br>
              <a:rPr lang="en-US" dirty="0" smtClean="0"/>
            </a:br>
            <a:r>
              <a:rPr lang="en-US" dirty="0" smtClean="0"/>
              <a:t>And having perhaps the better claim,</a:t>
            </a:r>
            <a:br>
              <a:rPr lang="en-US" dirty="0" smtClean="0"/>
            </a:br>
            <a:r>
              <a:rPr lang="en-US" dirty="0" smtClean="0"/>
              <a:t>Because it was grassy and wanted wear;</a:t>
            </a:r>
            <a:br>
              <a:rPr lang="en-US" dirty="0" smtClean="0"/>
            </a:br>
            <a:r>
              <a:rPr lang="en-US" dirty="0" smtClean="0"/>
              <a:t>Though as for that the passing there</a:t>
            </a:r>
            <a:br>
              <a:rPr lang="en-US" dirty="0" smtClean="0"/>
            </a:br>
            <a:r>
              <a:rPr lang="en-US" dirty="0" smtClean="0"/>
              <a:t>Had worn them really about the same,</a:t>
            </a:r>
            <a:r>
              <a:rPr lang="en-US" i="1" dirty="0" smtClean="0"/>
              <a:t>      </a:t>
            </a:r>
          </a:p>
          <a:p>
            <a:r>
              <a:rPr lang="en-US" dirty="0" smtClean="0"/>
              <a:t>And both that morning equally lay</a:t>
            </a:r>
            <a:br>
              <a:rPr lang="en-US" dirty="0" smtClean="0"/>
            </a:br>
            <a:r>
              <a:rPr lang="en-US" dirty="0" smtClean="0"/>
              <a:t>In leaves no step had trodden black.</a:t>
            </a:r>
            <a:br>
              <a:rPr lang="en-US" dirty="0" smtClean="0"/>
            </a:br>
            <a:r>
              <a:rPr lang="en-US" dirty="0" smtClean="0"/>
              <a:t>Oh, I kept the first for another day!</a:t>
            </a:r>
            <a:br>
              <a:rPr lang="en-US" dirty="0" smtClean="0"/>
            </a:br>
            <a:r>
              <a:rPr lang="en-US" dirty="0" smtClean="0"/>
              <a:t>Yet knowing how way leads on to way,</a:t>
            </a:r>
            <a:br>
              <a:rPr lang="en-US" dirty="0" smtClean="0"/>
            </a:br>
            <a:r>
              <a:rPr lang="en-US" dirty="0" smtClean="0"/>
              <a:t>I doubted if I should ever come back.</a:t>
            </a:r>
            <a:r>
              <a:rPr lang="en-US" i="1" dirty="0" smtClean="0"/>
              <a:t>       </a:t>
            </a:r>
          </a:p>
          <a:p>
            <a:r>
              <a:rPr lang="en-US" dirty="0" smtClean="0"/>
              <a:t>I shall be telling this with a sigh</a:t>
            </a:r>
            <a:br>
              <a:rPr lang="en-US" dirty="0" smtClean="0"/>
            </a:br>
            <a:r>
              <a:rPr lang="en-US" dirty="0" smtClean="0"/>
              <a:t>Somewhere ages and ages hence:</a:t>
            </a:r>
            <a:br>
              <a:rPr lang="en-US" dirty="0" smtClean="0"/>
            </a:br>
            <a:r>
              <a:rPr lang="en-US" dirty="0" smtClean="0"/>
              <a:t>Two roads diverged in a wood, and I—</a:t>
            </a:r>
            <a:br>
              <a:rPr lang="en-US" dirty="0" smtClean="0"/>
            </a:br>
            <a:r>
              <a:rPr lang="en-US" dirty="0" smtClean="0"/>
              <a:t>I took the one less traveled by,</a:t>
            </a:r>
            <a:br>
              <a:rPr lang="en-US" dirty="0" smtClean="0"/>
            </a:br>
            <a:r>
              <a:rPr lang="en-US" dirty="0" smtClean="0"/>
              <a:t>And that has made all the difference.</a:t>
            </a:r>
          </a:p>
          <a:p>
            <a:pPr algn="r"/>
            <a:r>
              <a:rPr lang="en-US" dirty="0" err="1" smtClean="0"/>
              <a:t>R.Frost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251520" y="404664"/>
            <a:ext cx="720080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prstClr val="black"/>
                </a:solidFill>
              </a:rPr>
              <a:t>(1)</a:t>
            </a:r>
          </a:p>
          <a:p>
            <a:r>
              <a:rPr lang="en-US" dirty="0" smtClean="0">
                <a:solidFill>
                  <a:prstClr val="black"/>
                </a:solidFill>
              </a:rPr>
              <a:t>(2)</a:t>
            </a:r>
          </a:p>
          <a:p>
            <a:r>
              <a:rPr lang="en-US" dirty="0" smtClean="0">
                <a:solidFill>
                  <a:prstClr val="black"/>
                </a:solidFill>
              </a:rPr>
              <a:t>(3)</a:t>
            </a:r>
          </a:p>
          <a:p>
            <a:r>
              <a:rPr lang="en-US" dirty="0" smtClean="0">
                <a:solidFill>
                  <a:prstClr val="black"/>
                </a:solidFill>
              </a:rPr>
              <a:t>(4)</a:t>
            </a:r>
          </a:p>
          <a:p>
            <a:r>
              <a:rPr lang="en-US" dirty="0" smtClean="0">
                <a:solidFill>
                  <a:prstClr val="black"/>
                </a:solidFill>
              </a:rPr>
              <a:t>(5)</a:t>
            </a:r>
          </a:p>
          <a:p>
            <a:r>
              <a:rPr lang="en-US" dirty="0" smtClean="0">
                <a:solidFill>
                  <a:prstClr val="black"/>
                </a:solidFill>
              </a:rPr>
              <a:t>(6)</a:t>
            </a:r>
          </a:p>
          <a:p>
            <a:r>
              <a:rPr lang="en-US" dirty="0" smtClean="0">
                <a:solidFill>
                  <a:prstClr val="black"/>
                </a:solidFill>
              </a:rPr>
              <a:t>(7)</a:t>
            </a:r>
          </a:p>
          <a:p>
            <a:r>
              <a:rPr lang="en-US" dirty="0" smtClean="0">
                <a:solidFill>
                  <a:prstClr val="black"/>
                </a:solidFill>
              </a:rPr>
              <a:t>(8)</a:t>
            </a:r>
          </a:p>
          <a:p>
            <a:r>
              <a:rPr lang="en-US" dirty="0" smtClean="0">
                <a:solidFill>
                  <a:prstClr val="black"/>
                </a:solidFill>
              </a:rPr>
              <a:t>(9)</a:t>
            </a:r>
          </a:p>
          <a:p>
            <a:r>
              <a:rPr lang="en-US" dirty="0" smtClean="0">
                <a:solidFill>
                  <a:prstClr val="black"/>
                </a:solidFill>
              </a:rPr>
              <a:t>(10)</a:t>
            </a:r>
          </a:p>
          <a:p>
            <a:r>
              <a:rPr lang="en-US" dirty="0" smtClean="0">
                <a:solidFill>
                  <a:prstClr val="black"/>
                </a:solidFill>
              </a:rPr>
              <a:t>(11)</a:t>
            </a:r>
          </a:p>
          <a:p>
            <a:r>
              <a:rPr lang="en-US" dirty="0" smtClean="0">
                <a:solidFill>
                  <a:prstClr val="black"/>
                </a:solidFill>
              </a:rPr>
              <a:t>(12)</a:t>
            </a:r>
          </a:p>
          <a:p>
            <a:r>
              <a:rPr lang="en-US" dirty="0" smtClean="0">
                <a:solidFill>
                  <a:prstClr val="black"/>
                </a:solidFill>
              </a:rPr>
              <a:t>(13)</a:t>
            </a:r>
          </a:p>
          <a:p>
            <a:r>
              <a:rPr lang="en-US" dirty="0" smtClean="0">
                <a:solidFill>
                  <a:prstClr val="black"/>
                </a:solidFill>
              </a:rPr>
              <a:t>(14)</a:t>
            </a:r>
          </a:p>
          <a:p>
            <a:r>
              <a:rPr lang="en-US" dirty="0" smtClean="0">
                <a:solidFill>
                  <a:prstClr val="black"/>
                </a:solidFill>
              </a:rPr>
              <a:t>(15)</a:t>
            </a:r>
            <a:br>
              <a:rPr lang="en-US" dirty="0" smtClean="0">
                <a:solidFill>
                  <a:prstClr val="black"/>
                </a:solidFill>
              </a:rPr>
            </a:br>
            <a:r>
              <a:rPr lang="en-US" dirty="0" smtClean="0">
                <a:solidFill>
                  <a:prstClr val="black"/>
                </a:solidFill>
              </a:rPr>
              <a:t>(16)</a:t>
            </a:r>
          </a:p>
          <a:p>
            <a:r>
              <a:rPr lang="en-US" dirty="0" smtClean="0">
                <a:solidFill>
                  <a:prstClr val="black"/>
                </a:solidFill>
              </a:rPr>
              <a:t>(17)</a:t>
            </a:r>
          </a:p>
          <a:p>
            <a:r>
              <a:rPr lang="en-US" dirty="0" smtClean="0">
                <a:solidFill>
                  <a:prstClr val="black"/>
                </a:solidFill>
              </a:rPr>
              <a:t>(18)</a:t>
            </a:r>
          </a:p>
          <a:p>
            <a:r>
              <a:rPr lang="en-US" dirty="0" smtClean="0">
                <a:solidFill>
                  <a:prstClr val="black"/>
                </a:solidFill>
              </a:rPr>
              <a:t>(19)</a:t>
            </a:r>
          </a:p>
          <a:p>
            <a:r>
              <a:rPr lang="en-US" dirty="0" smtClean="0">
                <a:solidFill>
                  <a:prstClr val="black"/>
                </a:solidFill>
              </a:rPr>
              <a:t>(20)</a:t>
            </a:r>
            <a:endParaRPr lang="ru-RU" dirty="0">
              <a:solidFill>
                <a:prstClr val="black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1. Phonetic level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43608" y="1916832"/>
            <a:ext cx="7890080" cy="3565376"/>
          </a:xfrm>
        </p:spPr>
        <p:txBody>
          <a:bodyPr/>
          <a:lstStyle/>
          <a:p>
            <a:r>
              <a:rPr lang="en-US" dirty="0" smtClean="0"/>
              <a:t>Step 1 – counting syllables, identifying feet and meter according to the PREVAILING foot</a:t>
            </a:r>
          </a:p>
          <a:p>
            <a:endParaRPr lang="en-US" dirty="0" smtClean="0"/>
          </a:p>
          <a:p>
            <a:r>
              <a:rPr lang="en-US" dirty="0" smtClean="0"/>
              <a:t>There can and WILL be deviations from the metrical pattern</a:t>
            </a:r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251520" y="620688"/>
          <a:ext cx="8640960" cy="528979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48072"/>
                <a:gridCol w="1224136"/>
                <a:gridCol w="792088"/>
                <a:gridCol w="1224136"/>
                <a:gridCol w="1008112"/>
                <a:gridCol w="720080"/>
                <a:gridCol w="1008112"/>
                <a:gridCol w="720080"/>
                <a:gridCol w="1296144"/>
              </a:tblGrid>
              <a:tr h="48189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481895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Two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ROADS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di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VERGED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in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a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YEL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low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WOOD</a:t>
                      </a:r>
                      <a:endParaRPr lang="ru-RU" dirty="0"/>
                    </a:p>
                  </a:txBody>
                  <a:tcPr/>
                </a:tc>
              </a:tr>
              <a:tr h="481895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U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/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U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/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U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U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/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U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/</a:t>
                      </a:r>
                      <a:endParaRPr lang="ru-RU" dirty="0"/>
                    </a:p>
                  </a:txBody>
                  <a:tcPr/>
                </a:tc>
              </a:tr>
              <a:tr h="481895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And</a:t>
                      </a:r>
                      <a:r>
                        <a:rPr lang="en-US" baseline="0" dirty="0" smtClean="0"/>
                        <a:t>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SOR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ry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I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could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not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TRA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vel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BOTH</a:t>
                      </a:r>
                      <a:endParaRPr lang="ru-RU" dirty="0"/>
                    </a:p>
                  </a:txBody>
                  <a:tcPr/>
                </a:tc>
              </a:tr>
              <a:tr h="481895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U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/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U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/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U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U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/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U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/</a:t>
                      </a:r>
                      <a:endParaRPr lang="ru-RU" dirty="0"/>
                    </a:p>
                  </a:txBody>
                  <a:tcPr/>
                </a:tc>
              </a:tr>
              <a:tr h="470845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And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BE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one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TRA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vel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ler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LONG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I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STOOD</a:t>
                      </a:r>
                      <a:endParaRPr lang="ru-RU" dirty="0"/>
                    </a:p>
                  </a:txBody>
                  <a:tcPr/>
                </a:tc>
              </a:tr>
              <a:tr h="481895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U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/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U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/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U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U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/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U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/</a:t>
                      </a:r>
                      <a:endParaRPr lang="ru-RU" dirty="0"/>
                    </a:p>
                  </a:txBody>
                  <a:tcPr/>
                </a:tc>
              </a:tr>
              <a:tr h="481895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And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LOOKED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down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ONE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as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FAR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as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I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COULD</a:t>
                      </a:r>
                      <a:endParaRPr lang="ru-RU" dirty="0"/>
                    </a:p>
                  </a:txBody>
                  <a:tcPr/>
                </a:tc>
              </a:tr>
              <a:tr h="481895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U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/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U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/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U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/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U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U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/</a:t>
                      </a:r>
                      <a:endParaRPr lang="ru-RU" dirty="0"/>
                    </a:p>
                  </a:txBody>
                  <a:tcPr/>
                </a:tc>
              </a:tr>
              <a:tr h="481895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To</a:t>
                      </a:r>
                      <a:r>
                        <a:rPr lang="en-US" baseline="0" dirty="0" smtClean="0"/>
                        <a:t>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WHERE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it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BENT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in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the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UN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der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GROWTH</a:t>
                      </a:r>
                      <a:endParaRPr lang="ru-RU" dirty="0" smtClean="0"/>
                    </a:p>
                  </a:txBody>
                  <a:tcPr/>
                </a:tc>
              </a:tr>
              <a:tr h="481895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U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/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U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/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U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U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/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U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/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Metrical pattern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U / - iamb</a:t>
            </a:r>
          </a:p>
          <a:p>
            <a:r>
              <a:rPr lang="en-US" dirty="0" smtClean="0"/>
              <a:t>The foot is repeated 4 times – tetrameter</a:t>
            </a:r>
          </a:p>
          <a:p>
            <a:r>
              <a:rPr lang="en-US" dirty="0" smtClean="0"/>
              <a:t>=&gt; iambic tetrameter</a:t>
            </a:r>
          </a:p>
          <a:p>
            <a:r>
              <a:rPr lang="en-US" dirty="0" smtClean="0"/>
              <a:t>BUT:  </a:t>
            </a:r>
          </a:p>
          <a:p>
            <a:pPr lvl="1"/>
            <a:r>
              <a:rPr lang="en-US" dirty="0" smtClean="0"/>
              <a:t>UU/ - an additional syllable in every line; the line is HYPERMETRIC</a:t>
            </a:r>
          </a:p>
          <a:p>
            <a:r>
              <a:rPr lang="en-US" dirty="0" smtClean="0"/>
              <a:t>OR: iambic tetrameter, where one foot is written in anapest</a:t>
            </a:r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Don’t forget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to mention any meaningful deviations from the usual stress pattern.</a:t>
            </a:r>
          </a:p>
          <a:p>
            <a:r>
              <a:rPr lang="en-US" dirty="0" smtClean="0"/>
              <a:t>For instance: </a:t>
            </a:r>
          </a:p>
          <a:p>
            <a:pPr lvl="1"/>
            <a:r>
              <a:rPr lang="en-US" i="1" dirty="0" smtClean="0"/>
              <a:t>I TOOK the ONE LESS traveled BY</a:t>
            </a:r>
            <a:r>
              <a:rPr lang="en-US" dirty="0" smtClean="0"/>
              <a:t> – the line reveals an inverted order of stressed and unstressed syllables </a:t>
            </a:r>
            <a:r>
              <a:rPr lang="en-US" b="1" dirty="0" smtClean="0"/>
              <a:t>in order to foreground </a:t>
            </a:r>
            <a:r>
              <a:rPr lang="en-US" dirty="0" smtClean="0"/>
              <a:t>the word LESS;</a:t>
            </a:r>
            <a:endParaRPr lang="en-US" b="1" dirty="0" smtClean="0"/>
          </a:p>
          <a:p>
            <a:pPr lvl="1"/>
            <a:r>
              <a:rPr lang="en-US" i="1" dirty="0" smtClean="0"/>
              <a:t>And that has made all the </a:t>
            </a:r>
            <a:r>
              <a:rPr lang="en-US" i="1" dirty="0" err="1" smtClean="0"/>
              <a:t>DIFfeRENCE</a:t>
            </a:r>
            <a:r>
              <a:rPr lang="en-US" i="1" dirty="0" smtClean="0"/>
              <a:t> </a:t>
            </a:r>
            <a:r>
              <a:rPr lang="en-US" dirty="0" smtClean="0"/>
              <a:t>– the word acquires an additional stress for the sake of rhythm.</a:t>
            </a:r>
          </a:p>
          <a:p>
            <a:pPr lvl="1"/>
            <a:endParaRPr lang="en-US" dirty="0" smtClean="0"/>
          </a:p>
          <a:p>
            <a:pPr lvl="1"/>
            <a:endParaRPr lang="ru-RU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Rhyme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43608" y="1447800"/>
            <a:ext cx="7890080" cy="4800600"/>
          </a:xfrm>
        </p:spPr>
        <p:txBody>
          <a:bodyPr/>
          <a:lstStyle/>
          <a:p>
            <a:r>
              <a:rPr lang="en-US" dirty="0" smtClean="0"/>
              <a:t>Step 2 </a:t>
            </a:r>
          </a:p>
          <a:p>
            <a:pPr lvl="1"/>
            <a:r>
              <a:rPr lang="en-US" dirty="0" smtClean="0"/>
              <a:t>Identify the type of each rhyme:</a:t>
            </a:r>
          </a:p>
          <a:p>
            <a:pPr lvl="2"/>
            <a:r>
              <a:rPr lang="en-US" dirty="0" smtClean="0"/>
              <a:t>its arrangement, </a:t>
            </a:r>
          </a:p>
          <a:p>
            <a:pPr lvl="2"/>
            <a:r>
              <a:rPr lang="en-US" dirty="0" smtClean="0"/>
              <a:t>similarity </a:t>
            </a:r>
          </a:p>
          <a:p>
            <a:pPr lvl="2"/>
            <a:r>
              <a:rPr lang="en-US" dirty="0" smtClean="0"/>
              <a:t>and structure.</a:t>
            </a:r>
          </a:p>
          <a:p>
            <a:pPr lvl="2"/>
            <a:endParaRPr lang="en-US" dirty="0" smtClean="0"/>
          </a:p>
          <a:p>
            <a:pPr lvl="1"/>
            <a:r>
              <a:rPr lang="en-US" dirty="0" smtClean="0"/>
              <a:t>There can and WILL be deviations here, too. This is </a:t>
            </a:r>
            <a:r>
              <a:rPr lang="en-US" strike="sngStrike" dirty="0" smtClean="0"/>
              <a:t>Sparta</a:t>
            </a:r>
            <a:r>
              <a:rPr lang="en-US" dirty="0" smtClean="0"/>
              <a:t> poetry.</a:t>
            </a:r>
            <a:endParaRPr lang="ru-RU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115616" y="1447800"/>
            <a:ext cx="7818072" cy="4800600"/>
          </a:xfrm>
        </p:spPr>
        <p:txBody>
          <a:bodyPr/>
          <a:lstStyle/>
          <a:p>
            <a:pPr marL="180000" indent="0">
              <a:buNone/>
            </a:pPr>
            <a:r>
              <a:rPr lang="en-US" dirty="0" smtClean="0"/>
              <a:t>Two roads diverged in a yellow WOOD, </a:t>
            </a:r>
            <a:br>
              <a:rPr lang="en-US" dirty="0" smtClean="0"/>
            </a:br>
            <a:r>
              <a:rPr lang="en-US" dirty="0" smtClean="0"/>
              <a:t>And sorry I could not travel </a:t>
            </a:r>
            <a:r>
              <a:rPr lang="en-US" i="1" dirty="0" smtClean="0"/>
              <a:t>both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And be one traveler, long I STOOD</a:t>
            </a:r>
            <a:br>
              <a:rPr lang="en-US" dirty="0" smtClean="0"/>
            </a:br>
            <a:r>
              <a:rPr lang="en-US" dirty="0" smtClean="0"/>
              <a:t>And looked down one as far as I COULD</a:t>
            </a:r>
            <a:br>
              <a:rPr lang="en-US" dirty="0" smtClean="0"/>
            </a:br>
            <a:r>
              <a:rPr lang="en-US" dirty="0" smtClean="0"/>
              <a:t>To where it bent in the under</a:t>
            </a:r>
            <a:r>
              <a:rPr lang="en-US" i="1" dirty="0" smtClean="0"/>
              <a:t>growth</a:t>
            </a:r>
          </a:p>
          <a:p>
            <a:pPr marL="180000" indent="0">
              <a:buNone/>
            </a:pPr>
            <a:endParaRPr lang="en-US" dirty="0" smtClean="0"/>
          </a:p>
          <a:p>
            <a:pPr marL="180000" indent="0"/>
            <a:r>
              <a:rPr lang="en-US" dirty="0" smtClean="0"/>
              <a:t>The pattern of rhyming: a b a </a:t>
            </a:r>
            <a:r>
              <a:rPr lang="en-US" dirty="0" err="1" smtClean="0"/>
              <a:t>a</a:t>
            </a:r>
            <a:r>
              <a:rPr lang="en-US" dirty="0" smtClean="0"/>
              <a:t> b</a:t>
            </a:r>
          </a:p>
          <a:p>
            <a:pPr marL="180000" indent="0"/>
            <a:r>
              <a:rPr lang="en-US" dirty="0" smtClean="0"/>
              <a:t>The type of rhyme – masculine perfect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323528" y="1484784"/>
            <a:ext cx="899592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prstClr val="black"/>
                </a:solidFill>
              </a:rPr>
              <a:t>(a)</a:t>
            </a:r>
          </a:p>
          <a:p>
            <a:r>
              <a:rPr lang="en-US" sz="3200" dirty="0" smtClean="0">
                <a:solidFill>
                  <a:prstClr val="black"/>
                </a:solidFill>
              </a:rPr>
              <a:t>(b)</a:t>
            </a:r>
          </a:p>
          <a:p>
            <a:r>
              <a:rPr lang="en-US" sz="3200" dirty="0" smtClean="0">
                <a:solidFill>
                  <a:prstClr val="black"/>
                </a:solidFill>
              </a:rPr>
              <a:t>(a)</a:t>
            </a:r>
          </a:p>
          <a:p>
            <a:r>
              <a:rPr lang="en-US" sz="3200" dirty="0" smtClean="0">
                <a:solidFill>
                  <a:prstClr val="black"/>
                </a:solidFill>
              </a:rPr>
              <a:t>(a)</a:t>
            </a:r>
          </a:p>
          <a:p>
            <a:r>
              <a:rPr lang="en-US" sz="3200" dirty="0" smtClean="0">
                <a:solidFill>
                  <a:prstClr val="black"/>
                </a:solidFill>
              </a:rPr>
              <a:t>(b)</a:t>
            </a:r>
            <a:endParaRPr lang="ru-RU" sz="3200" dirty="0">
              <a:solidFill>
                <a:prstClr val="black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Phonetic Stylistic Devices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Step 3</a:t>
            </a:r>
          </a:p>
          <a:p>
            <a:pPr lvl="1"/>
            <a:r>
              <a:rPr lang="en-US" dirty="0" smtClean="0"/>
              <a:t>Alliteration - ?</a:t>
            </a:r>
          </a:p>
          <a:p>
            <a:pPr lvl="1"/>
            <a:r>
              <a:rPr lang="en-US" dirty="0" smtClean="0"/>
              <a:t>Assonance - ?</a:t>
            </a:r>
          </a:p>
          <a:p>
            <a:pPr lvl="1"/>
            <a:r>
              <a:rPr lang="en-US" dirty="0" smtClean="0"/>
              <a:t>Onomatopoeia - ?</a:t>
            </a:r>
          </a:p>
          <a:p>
            <a:endParaRPr lang="en-US" dirty="0" smtClean="0"/>
          </a:p>
          <a:p>
            <a:r>
              <a:rPr lang="en-US" dirty="0" smtClean="0"/>
              <a:t>And be one trave</a:t>
            </a:r>
            <a:r>
              <a:rPr lang="en-US" u="sng" dirty="0" smtClean="0"/>
              <a:t>ler</a:t>
            </a:r>
            <a:r>
              <a:rPr lang="en-US" dirty="0" smtClean="0"/>
              <a:t>, </a:t>
            </a:r>
            <a:r>
              <a:rPr lang="en-US" u="sng" dirty="0" smtClean="0"/>
              <a:t>lo</a:t>
            </a:r>
            <a:r>
              <a:rPr lang="en-US" dirty="0" smtClean="0"/>
              <a:t>ng I STOOD (3)</a:t>
            </a:r>
            <a:br>
              <a:rPr lang="en-US" dirty="0" smtClean="0"/>
            </a:br>
            <a:r>
              <a:rPr lang="en-US" dirty="0" smtClean="0"/>
              <a:t>And </a:t>
            </a:r>
            <a:r>
              <a:rPr lang="en-US" u="sng" dirty="0" smtClean="0"/>
              <a:t>L</a:t>
            </a:r>
            <a:r>
              <a:rPr lang="en-US" dirty="0" smtClean="0"/>
              <a:t>OOKED down one </a:t>
            </a:r>
            <a:br>
              <a:rPr lang="en-US" dirty="0" smtClean="0"/>
            </a:br>
            <a:r>
              <a:rPr lang="en-US" dirty="0" smtClean="0"/>
              <a:t>as far as I COULD (4)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2. Morphological level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Transposition of grammatical categories - ?</a:t>
            </a:r>
          </a:p>
          <a:p>
            <a:endParaRPr lang="en-US" dirty="0" smtClean="0"/>
          </a:p>
          <a:p>
            <a:r>
              <a:rPr lang="en-US" i="1" dirty="0" smtClean="0"/>
              <a:t>…[the road] was grassy and </a:t>
            </a:r>
            <a:r>
              <a:rPr lang="en-US" i="1" u="sng" dirty="0" smtClean="0"/>
              <a:t>wanted wear</a:t>
            </a:r>
            <a:r>
              <a:rPr lang="en-US" i="1" dirty="0" smtClean="0"/>
              <a:t> (8) </a:t>
            </a:r>
            <a:r>
              <a:rPr lang="en-US" dirty="0" smtClean="0"/>
              <a:t>– the use of verbs of desire / mental activity with inanimate objects (which results in lexical stylistic device of </a:t>
            </a:r>
            <a:r>
              <a:rPr lang="en-US" u="sng" dirty="0" smtClean="0"/>
              <a:t>personification</a:t>
            </a:r>
            <a:r>
              <a:rPr lang="en-US" dirty="0" smtClean="0"/>
              <a:t>)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3. Lexical level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187624" y="1447800"/>
            <a:ext cx="7746064" cy="4800600"/>
          </a:xfrm>
        </p:spPr>
        <p:txBody>
          <a:bodyPr/>
          <a:lstStyle/>
          <a:p>
            <a:r>
              <a:rPr lang="en-US" i="1" dirty="0" smtClean="0"/>
              <a:t>[the road] bent in the undergrowth (5),</a:t>
            </a:r>
            <a:br>
              <a:rPr lang="en-US" i="1" dirty="0" smtClean="0"/>
            </a:br>
            <a:r>
              <a:rPr lang="en-US" i="1" dirty="0" smtClean="0"/>
              <a:t>[the road] having … the better claim (7), </a:t>
            </a:r>
            <a:br>
              <a:rPr lang="en-US" i="1" dirty="0" smtClean="0"/>
            </a:br>
            <a:r>
              <a:rPr lang="en-US" i="1" dirty="0" smtClean="0"/>
              <a:t>[the road] wanted wear (8):</a:t>
            </a:r>
          </a:p>
          <a:p>
            <a:pPr lvl="1"/>
            <a:r>
              <a:rPr lang="en-US" dirty="0" smtClean="0"/>
              <a:t>metaphors (personification):</a:t>
            </a:r>
          </a:p>
          <a:p>
            <a:pPr lvl="1"/>
            <a:r>
              <a:rPr lang="en-US" dirty="0" smtClean="0"/>
              <a:t>trite,</a:t>
            </a:r>
          </a:p>
          <a:p>
            <a:pPr lvl="1"/>
            <a:r>
              <a:rPr lang="en-US" dirty="0" smtClean="0"/>
              <a:t>simple, </a:t>
            </a:r>
          </a:p>
          <a:p>
            <a:pPr lvl="1"/>
            <a:r>
              <a:rPr lang="en-US" dirty="0" smtClean="0"/>
              <a:t>embodied in a V+N constructions;</a:t>
            </a:r>
          </a:p>
          <a:p>
            <a:pPr lvl="1"/>
            <a:r>
              <a:rPr lang="en-US" dirty="0" smtClean="0"/>
              <a:t>perform the function of predicate.</a:t>
            </a: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Graphical Stylistic Means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include emphatic use of </a:t>
            </a:r>
          </a:p>
          <a:p>
            <a:pPr lvl="1"/>
            <a:r>
              <a:rPr lang="en-US" dirty="0" smtClean="0"/>
              <a:t>punctuation, </a:t>
            </a:r>
          </a:p>
          <a:p>
            <a:pPr lvl="1"/>
            <a:r>
              <a:rPr lang="en-US" dirty="0" smtClean="0"/>
              <a:t>change of type, </a:t>
            </a:r>
          </a:p>
          <a:p>
            <a:pPr lvl="1"/>
            <a:r>
              <a:rPr lang="en-US" dirty="0" smtClean="0"/>
              <a:t>spelling changes (</a:t>
            </a:r>
            <a:r>
              <a:rPr lang="en-US" dirty="0" err="1" smtClean="0"/>
              <a:t>graphons</a:t>
            </a:r>
            <a:r>
              <a:rPr lang="en-US" dirty="0" smtClean="0"/>
              <a:t>);</a:t>
            </a:r>
          </a:p>
          <a:p>
            <a:r>
              <a:rPr lang="en-US" dirty="0" smtClean="0"/>
              <a:t>serve to convey in the written form the emotions </a:t>
            </a:r>
          </a:p>
          <a:p>
            <a:pPr lvl="1"/>
            <a:r>
              <a:rPr lang="en-US" dirty="0" smtClean="0"/>
              <a:t>which in the oral speech are expressed</a:t>
            </a:r>
          </a:p>
          <a:p>
            <a:pPr lvl="1"/>
            <a:r>
              <a:rPr lang="en-US" dirty="0" smtClean="0"/>
              <a:t>by means of intonation, stress and pauses.</a:t>
            </a:r>
            <a:endParaRPr lang="ru-RU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03648" y="908720"/>
            <a:ext cx="7498080" cy="4800600"/>
          </a:xfrm>
        </p:spPr>
        <p:txBody>
          <a:bodyPr/>
          <a:lstStyle/>
          <a:p>
            <a:r>
              <a:rPr lang="en-GB" i="1" dirty="0" smtClean="0"/>
              <a:t>no step had trodden black (12):</a:t>
            </a:r>
          </a:p>
          <a:p>
            <a:pPr lvl="1"/>
            <a:r>
              <a:rPr lang="en-GB" dirty="0" smtClean="0"/>
              <a:t>metonymy</a:t>
            </a:r>
          </a:p>
          <a:p>
            <a:pPr lvl="1"/>
            <a:r>
              <a:rPr lang="en-GB" dirty="0" smtClean="0"/>
              <a:t>based on the relations between the object (here regarded as a kind of an instrument) and the process; + agent &gt; result of action</a:t>
            </a:r>
          </a:p>
          <a:p>
            <a:pPr lvl="1"/>
            <a:r>
              <a:rPr lang="en-GB" dirty="0" smtClean="0"/>
              <a:t>fresh; </a:t>
            </a:r>
          </a:p>
          <a:p>
            <a:pPr lvl="1"/>
            <a:r>
              <a:rPr lang="en-GB" dirty="0" smtClean="0"/>
              <a:t>expressed by a N; by a </a:t>
            </a:r>
            <a:r>
              <a:rPr lang="en-GB" dirty="0" err="1" smtClean="0"/>
              <a:t>V+Adj</a:t>
            </a:r>
            <a:r>
              <a:rPr lang="en-GB" dirty="0" smtClean="0"/>
              <a:t>;</a:t>
            </a:r>
          </a:p>
          <a:p>
            <a:pPr lvl="1"/>
            <a:r>
              <a:rPr lang="en-GB" dirty="0" smtClean="0"/>
              <a:t>performs the function of the subject of the sentence; predicate.</a:t>
            </a:r>
            <a:endParaRPr lang="ru-RU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Morphemic repetition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lexical repetition of the words with the same root morpheme </a:t>
            </a:r>
            <a:r>
              <a:rPr lang="en-US" i="1" dirty="0" smtClean="0"/>
              <a:t>travel:</a:t>
            </a:r>
          </a:p>
          <a:p>
            <a:pPr lvl="1"/>
            <a:r>
              <a:rPr lang="en-US" dirty="0" smtClean="0"/>
              <a:t>serves as a means of </a:t>
            </a:r>
            <a:r>
              <a:rPr lang="en-US" u="sng" dirty="0" smtClean="0"/>
              <a:t>cohesion</a:t>
            </a:r>
            <a:r>
              <a:rPr lang="en-US" dirty="0" smtClean="0"/>
              <a:t>:</a:t>
            </a:r>
          </a:p>
          <a:p>
            <a:pPr lvl="1"/>
            <a:r>
              <a:rPr lang="en-US" dirty="0" smtClean="0"/>
              <a:t>being repeated at the beginning of the poem and at the end of it, it </a:t>
            </a:r>
            <a:r>
              <a:rPr lang="en-US" u="sng" dirty="0" smtClean="0"/>
              <a:t>unites the stanzas into a coherent whole</a:t>
            </a:r>
            <a:endParaRPr lang="en-US" dirty="0" smtClean="0"/>
          </a:p>
          <a:p>
            <a:pPr lvl="2"/>
            <a:r>
              <a:rPr lang="en-US" i="1" dirty="0" smtClean="0"/>
              <a:t>travel (2), </a:t>
            </a:r>
            <a:r>
              <a:rPr lang="en-US" i="1" dirty="0" err="1" smtClean="0"/>
              <a:t>traveller</a:t>
            </a:r>
            <a:r>
              <a:rPr lang="en-US" i="1" dirty="0" smtClean="0"/>
              <a:t> (3) and travelled (19).</a:t>
            </a:r>
            <a:endParaRPr lang="ru-RU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Lexical markers of poetic style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If there are words that belong to poetic style (lofty, bookish) – or to colloquial, or… – point it out.</a:t>
            </a:r>
          </a:p>
          <a:p>
            <a:endParaRPr lang="en-US" dirty="0" smtClean="0"/>
          </a:p>
          <a:p>
            <a:r>
              <a:rPr lang="en-US" dirty="0" smtClean="0"/>
              <a:t>Lexical markers of poetic style: </a:t>
            </a:r>
          </a:p>
          <a:p>
            <a:pPr lvl="1"/>
            <a:r>
              <a:rPr lang="en-US" i="1" dirty="0" smtClean="0"/>
              <a:t>had trodden (12), hence (17).</a:t>
            </a:r>
          </a:p>
          <a:p>
            <a:pPr lvl="1">
              <a:buNone/>
            </a:pPr>
            <a:endParaRPr lang="en-US" i="1" dirty="0" smtClean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4. Syntactical level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Inversion: </a:t>
            </a:r>
          </a:p>
          <a:p>
            <a:pPr lvl="1"/>
            <a:r>
              <a:rPr lang="en-US" i="1" dirty="0" smtClean="0"/>
              <a:t>sorry I could not travel both (2)</a:t>
            </a:r>
          </a:p>
          <a:p>
            <a:pPr lvl="1"/>
            <a:r>
              <a:rPr lang="en-US" i="1" dirty="0" smtClean="0"/>
              <a:t>be one traveler, long I stood (3),</a:t>
            </a:r>
            <a:r>
              <a:rPr lang="en-US" dirty="0" smtClean="0"/>
              <a:t> </a:t>
            </a:r>
          </a:p>
          <a:p>
            <a:pPr>
              <a:buNone/>
            </a:pPr>
            <a:r>
              <a:rPr lang="en-US" dirty="0" smtClean="0"/>
              <a:t>- the occurrence of AM in the preposition:</a:t>
            </a:r>
          </a:p>
          <a:p>
            <a:pPr lvl="1"/>
            <a:r>
              <a:rPr lang="en-US" dirty="0" smtClean="0"/>
              <a:t> to create emphasis, </a:t>
            </a:r>
          </a:p>
          <a:p>
            <a:pPr lvl="1"/>
            <a:r>
              <a:rPr lang="en-US" dirty="0" smtClean="0"/>
              <a:t>to foreground the logical meaning </a:t>
            </a:r>
            <a:br>
              <a:rPr lang="en-US" dirty="0" smtClean="0"/>
            </a:br>
            <a:r>
              <a:rPr lang="en-US" dirty="0" smtClean="0"/>
              <a:t>of the word.</a:t>
            </a:r>
            <a:endParaRPr lang="ru-RU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03648" y="1268760"/>
            <a:ext cx="7498080" cy="4800600"/>
          </a:xfrm>
        </p:spPr>
        <p:txBody>
          <a:bodyPr/>
          <a:lstStyle/>
          <a:p>
            <a:r>
              <a:rPr lang="en-US" i="1" dirty="0" smtClean="0"/>
              <a:t>Two roads diverged in a yellow wood,</a:t>
            </a:r>
            <a:br>
              <a:rPr lang="en-US" i="1" dirty="0" smtClean="0"/>
            </a:br>
            <a:r>
              <a:rPr lang="en-US" i="1" u="sng" dirty="0" smtClean="0"/>
              <a:t>And</a:t>
            </a:r>
            <a:r>
              <a:rPr lang="en-US" i="1" dirty="0" smtClean="0"/>
              <a:t> sorry I could not travel both</a:t>
            </a:r>
            <a:br>
              <a:rPr lang="en-US" i="1" dirty="0" smtClean="0"/>
            </a:br>
            <a:r>
              <a:rPr lang="en-US" i="1" u="sng" dirty="0" smtClean="0"/>
              <a:t>And</a:t>
            </a:r>
            <a:r>
              <a:rPr lang="en-US" i="1" dirty="0" smtClean="0"/>
              <a:t> be one traveler, long I stood</a:t>
            </a:r>
            <a:br>
              <a:rPr lang="en-US" i="1" dirty="0" smtClean="0"/>
            </a:br>
            <a:r>
              <a:rPr lang="en-US" i="1" u="sng" dirty="0" smtClean="0"/>
              <a:t>And</a:t>
            </a:r>
            <a:r>
              <a:rPr lang="en-US" i="1" dirty="0" smtClean="0"/>
              <a:t> looked down one as far as I could</a:t>
            </a:r>
            <a:br>
              <a:rPr lang="en-US" i="1" dirty="0" smtClean="0"/>
            </a:br>
            <a:r>
              <a:rPr lang="en-US" i="1" dirty="0" smtClean="0"/>
              <a:t>To where it bent in the undergrowth</a:t>
            </a:r>
          </a:p>
          <a:p>
            <a:pPr lvl="1"/>
            <a:r>
              <a:rPr lang="en-US" dirty="0" err="1" smtClean="0"/>
              <a:t>polysyndeton</a:t>
            </a:r>
            <a:r>
              <a:rPr lang="en-US" dirty="0" smtClean="0"/>
              <a:t>:</a:t>
            </a:r>
          </a:p>
          <a:p>
            <a:pPr lvl="1"/>
            <a:r>
              <a:rPr lang="en-US" dirty="0" smtClean="0"/>
              <a:t>the repetition of the conjunction </a:t>
            </a:r>
            <a:r>
              <a:rPr lang="en-US" i="1" dirty="0" smtClean="0"/>
              <a:t>and</a:t>
            </a:r>
            <a:r>
              <a:rPr lang="en-US" dirty="0" smtClean="0"/>
              <a:t> helps to create rhythm and euphony.</a:t>
            </a:r>
            <a:endParaRPr lang="ru-RU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259632" y="2492896"/>
            <a:ext cx="7498080" cy="1143000"/>
          </a:xfrm>
        </p:spPr>
        <p:txBody>
          <a:bodyPr>
            <a:noAutofit/>
          </a:bodyPr>
          <a:lstStyle/>
          <a:p>
            <a:pPr algn="ctr"/>
            <a:r>
              <a:rPr lang="en-US" sz="8000" dirty="0" smtClean="0"/>
              <a:t>=The End=</a:t>
            </a:r>
            <a:endParaRPr lang="ru-RU" sz="8000" dirty="0"/>
          </a:p>
        </p:txBody>
      </p:sp>
      <p:pic>
        <p:nvPicPr>
          <p:cNvPr id="6" name="Рисунок 5" descr="nicubunu_RPG_map_symbols_Crossroads_Sign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092280" y="4365104"/>
            <a:ext cx="1635700" cy="1982665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1. Emphatic use of punctuation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All the marks of punctuation can be used to reflect the emphatic intonation of the speaker. </a:t>
            </a:r>
          </a:p>
          <a:p>
            <a:r>
              <a:rPr lang="en-US" dirty="0" smtClean="0"/>
              <a:t>The most frequently used one is the </a:t>
            </a:r>
            <a:r>
              <a:rPr lang="en-US" b="1" dirty="0" smtClean="0"/>
              <a:t>exclamation mark!</a:t>
            </a:r>
          </a:p>
          <a:p>
            <a:r>
              <a:rPr lang="en-US" dirty="0" smtClean="0"/>
              <a:t>Emphatic punctuation is used in many stylistic devices, but it can also be used in utterances which contain none:</a:t>
            </a:r>
          </a:p>
          <a:p>
            <a:pPr lvl="1"/>
            <a:r>
              <a:rPr lang="en-US" i="1" dirty="0" smtClean="0"/>
              <a:t>And there – drinking at the bar – was – Robert!</a:t>
            </a: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2. The change of type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Is a rather common means of </a:t>
            </a:r>
            <a:r>
              <a:rPr lang="en-US" u="sng" dirty="0" smtClean="0"/>
              <a:t>indicating stress and other changes in prosodic elements</a:t>
            </a:r>
            <a:r>
              <a:rPr lang="en-US" dirty="0" smtClean="0"/>
              <a:t>, includes:</a:t>
            </a:r>
            <a:endParaRPr lang="ru-RU" dirty="0" smtClean="0"/>
          </a:p>
          <a:p>
            <a:pPr lvl="1"/>
            <a:r>
              <a:rPr lang="en-US" i="1" dirty="0" smtClean="0"/>
              <a:t>italics, </a:t>
            </a:r>
          </a:p>
          <a:p>
            <a:pPr lvl="1"/>
            <a:r>
              <a:rPr lang="en-US" b="1" dirty="0" smtClean="0"/>
              <a:t>bold type, </a:t>
            </a:r>
          </a:p>
          <a:p>
            <a:pPr lvl="1"/>
            <a:r>
              <a:rPr lang="en-US" dirty="0" smtClean="0"/>
              <a:t>h-y-p-h-e-n-a-t-</a:t>
            </a:r>
            <a:r>
              <a:rPr lang="en-US" dirty="0" err="1" smtClean="0"/>
              <a:t>i</a:t>
            </a:r>
            <a:r>
              <a:rPr lang="en-US" dirty="0" smtClean="0"/>
              <a:t>-o-n, </a:t>
            </a:r>
          </a:p>
          <a:p>
            <a:pPr lvl="1"/>
            <a:r>
              <a:rPr lang="en-US" dirty="0" smtClean="0"/>
              <a:t>s p a c</a:t>
            </a:r>
            <a:r>
              <a:rPr lang="ru-RU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n g   o u t, </a:t>
            </a:r>
          </a:p>
          <a:p>
            <a:pPr lvl="1"/>
            <a:r>
              <a:rPr lang="en-US" dirty="0" err="1" smtClean="0"/>
              <a:t>mmmmmultiplication</a:t>
            </a:r>
            <a:r>
              <a:rPr lang="en-US" dirty="0" smtClean="0"/>
              <a:t> </a:t>
            </a:r>
          </a:p>
          <a:p>
            <a:pPr lvl="1"/>
            <a:r>
              <a:rPr lang="en-US" dirty="0" smtClean="0"/>
              <a:t>and CAPITALIZATION.</a:t>
            </a: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change of type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serves to convey exaggerated articulation:</a:t>
            </a:r>
          </a:p>
          <a:p>
            <a:pPr lvl="1"/>
            <a:r>
              <a:rPr lang="en-US" dirty="0" smtClean="0"/>
              <a:t> la-a-</a:t>
            </a:r>
            <a:r>
              <a:rPr lang="en-US" dirty="0" err="1" smtClean="0"/>
              <a:t>arge</a:t>
            </a:r>
            <a:r>
              <a:rPr lang="en-US" dirty="0" smtClean="0"/>
              <a:t>… </a:t>
            </a:r>
          </a:p>
          <a:p>
            <a:pPr lvl="1"/>
            <a:r>
              <a:rPr lang="en-US" dirty="0" smtClean="0"/>
              <a:t>I des-</a:t>
            </a:r>
            <a:r>
              <a:rPr lang="en-US" dirty="0" err="1" smtClean="0"/>
              <a:t>pise</a:t>
            </a:r>
            <a:r>
              <a:rPr lang="en-US" dirty="0" smtClean="0"/>
              <a:t> you! </a:t>
            </a:r>
          </a:p>
          <a:p>
            <a:pPr lvl="1"/>
            <a:r>
              <a:rPr lang="en-US" dirty="0" err="1" smtClean="0"/>
              <a:t>Allll</a:t>
            </a:r>
            <a:r>
              <a:rPr lang="en-US" dirty="0" smtClean="0"/>
              <a:t> </a:t>
            </a:r>
            <a:r>
              <a:rPr lang="en-US" dirty="0" err="1" smtClean="0"/>
              <a:t>aboarrrrd</a:t>
            </a:r>
            <a:r>
              <a:rPr lang="en-US" dirty="0" smtClean="0"/>
              <a:t>!</a:t>
            </a:r>
          </a:p>
          <a:p>
            <a:pPr lvl="1">
              <a:buNone/>
            </a:pPr>
            <a:endParaRPr lang="en-US" dirty="0" smtClean="0"/>
          </a:p>
          <a:p>
            <a:r>
              <a:rPr lang="en-US" dirty="0" smtClean="0"/>
              <a:t>contributes to the overall meaning of a literary work (poems): </a:t>
            </a:r>
            <a:r>
              <a:rPr lang="en-US" i="1" dirty="0" smtClean="0"/>
              <a:t>Alice in Wonderland, The concrete poem</a:t>
            </a:r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n-US" dirty="0" smtClean="0"/>
              <a:t>Alice in Wonderland</a:t>
            </a:r>
            <a:endParaRPr lang="ru-RU" dirty="0"/>
          </a:p>
        </p:txBody>
      </p:sp>
      <p:pic>
        <p:nvPicPr>
          <p:cNvPr id="4" name="Содержимое 3" descr="mouses-tail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611560" y="476672"/>
            <a:ext cx="2810204" cy="5920374"/>
          </a:xfrm>
        </p:spPr>
      </p:pic>
      <p:sp>
        <p:nvSpPr>
          <p:cNvPr id="6" name="Содержимое 5"/>
          <p:cNvSpPr>
            <a:spLocks noGrp="1"/>
          </p:cNvSpPr>
          <p:nvPr>
            <p:ph sz="quarter" idx="2"/>
          </p:nvPr>
        </p:nvSpPr>
        <p:spPr>
          <a:xfrm>
            <a:off x="3851920" y="1589566"/>
            <a:ext cx="4879181" cy="5079794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en-US" dirty="0" smtClean="0"/>
              <a:t>	Fury said to a mouse, </a:t>
            </a:r>
            <a:br>
              <a:rPr lang="en-US" dirty="0" smtClean="0"/>
            </a:br>
            <a:r>
              <a:rPr lang="en-US" dirty="0" smtClean="0"/>
              <a:t>That he met in the house, </a:t>
            </a:r>
            <a:br>
              <a:rPr lang="en-US" dirty="0" smtClean="0"/>
            </a:br>
            <a:r>
              <a:rPr lang="en-US" dirty="0" smtClean="0"/>
              <a:t>'Let us both go to law: </a:t>
            </a:r>
            <a:br>
              <a:rPr lang="en-US" dirty="0" smtClean="0"/>
            </a:br>
            <a:r>
              <a:rPr lang="en-US" dirty="0" smtClean="0"/>
              <a:t>I will prosecute you.—</a:t>
            </a:r>
          </a:p>
          <a:p>
            <a:pPr>
              <a:buNone/>
            </a:pPr>
            <a:r>
              <a:rPr lang="en-US" dirty="0" smtClean="0"/>
              <a:t>	Come, I'll take no denial; </a:t>
            </a:r>
            <a:br>
              <a:rPr lang="en-US" dirty="0" smtClean="0"/>
            </a:br>
            <a:r>
              <a:rPr lang="en-US" dirty="0" smtClean="0"/>
              <a:t>We must have a trial: </a:t>
            </a:r>
            <a:br>
              <a:rPr lang="en-US" dirty="0" smtClean="0"/>
            </a:br>
            <a:r>
              <a:rPr lang="en-US" dirty="0" smtClean="0"/>
              <a:t>For really this morning </a:t>
            </a:r>
            <a:br>
              <a:rPr lang="en-US" dirty="0" smtClean="0"/>
            </a:br>
            <a:r>
              <a:rPr lang="en-US" dirty="0" smtClean="0"/>
              <a:t>I've nothing to do.' </a:t>
            </a:r>
          </a:p>
          <a:p>
            <a:pPr>
              <a:buNone/>
            </a:pPr>
            <a:r>
              <a:rPr lang="en-US" dirty="0" smtClean="0"/>
              <a:t>	Said the mouse to the cur, </a:t>
            </a:r>
            <a:br>
              <a:rPr lang="en-US" dirty="0" smtClean="0"/>
            </a:br>
            <a:r>
              <a:rPr lang="en-US" dirty="0" smtClean="0"/>
              <a:t>'Such a trial, dear Sir, </a:t>
            </a:r>
            <a:br>
              <a:rPr lang="en-US" dirty="0" smtClean="0"/>
            </a:br>
            <a:r>
              <a:rPr lang="en-US" dirty="0" smtClean="0"/>
              <a:t>With no jury or judge, </a:t>
            </a:r>
            <a:br>
              <a:rPr lang="en-US" dirty="0" smtClean="0"/>
            </a:br>
            <a:r>
              <a:rPr lang="en-US" dirty="0" smtClean="0"/>
              <a:t>would be wasting our breath.' </a:t>
            </a:r>
          </a:p>
          <a:p>
            <a:pPr>
              <a:buNone/>
            </a:pPr>
            <a:r>
              <a:rPr lang="en-US" dirty="0" smtClean="0"/>
              <a:t>	'I'll be judge, I'll be jury,' </a:t>
            </a:r>
            <a:br>
              <a:rPr lang="en-US" dirty="0" smtClean="0"/>
            </a:br>
            <a:r>
              <a:rPr lang="en-US" dirty="0" smtClean="0"/>
              <a:t>Said cunning old Fury: </a:t>
            </a:r>
            <a:br>
              <a:rPr lang="en-US" dirty="0" smtClean="0"/>
            </a:br>
            <a:r>
              <a:rPr lang="en-US" dirty="0" smtClean="0"/>
              <a:t>'I'll try the whole cause, </a:t>
            </a:r>
            <a:br>
              <a:rPr lang="en-US" dirty="0" smtClean="0"/>
            </a:br>
            <a:r>
              <a:rPr lang="en-US" dirty="0" smtClean="0"/>
              <a:t>and condemn you to death.</a:t>
            </a:r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B5MWHN_2378840b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563888" y="3347817"/>
            <a:ext cx="5377160" cy="3356388"/>
          </a:xfrm>
          <a:prstGeom prst="rect">
            <a:avLst/>
          </a:prstGeom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Graphon</a:t>
            </a:r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Intentional violation of the graphic form / shape of a word to reflect its authentic pronunciation </a:t>
            </a:r>
          </a:p>
          <a:p>
            <a:r>
              <a:rPr lang="en-US" dirty="0" smtClean="0"/>
              <a:t>graphic fixation of phonetic peculiarities of a character’s pronunciation.</a:t>
            </a:r>
          </a:p>
          <a:p>
            <a:pPr lvl="1"/>
            <a:r>
              <a:rPr lang="en-US" i="1" dirty="0" err="1" smtClean="0"/>
              <a:t>Zis</a:t>
            </a:r>
            <a:r>
              <a:rPr lang="en-US" i="1" dirty="0" smtClean="0"/>
              <a:t> man?</a:t>
            </a:r>
            <a:endParaRPr lang="ru-RU" dirty="0" smtClean="0"/>
          </a:p>
          <a:p>
            <a:pPr lvl="1"/>
            <a:r>
              <a:rPr lang="en-US" i="1" dirty="0" err="1" smtClean="0"/>
              <a:t>Gimme</a:t>
            </a:r>
            <a:r>
              <a:rPr lang="en-US" i="1" dirty="0" smtClean="0"/>
              <a:t> a chance!</a:t>
            </a:r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ToungeTwisters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076056" y="908720"/>
            <a:ext cx="3230880" cy="1991868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Graphon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May reflect:</a:t>
            </a:r>
          </a:p>
          <a:p>
            <a:pPr lvl="1"/>
            <a:r>
              <a:rPr lang="en-US" dirty="0" smtClean="0"/>
              <a:t>education, </a:t>
            </a:r>
          </a:p>
          <a:p>
            <a:pPr lvl="1"/>
            <a:r>
              <a:rPr lang="en-US" dirty="0" smtClean="0"/>
              <a:t>carelessness, </a:t>
            </a:r>
          </a:p>
          <a:p>
            <a:pPr lvl="1"/>
            <a:r>
              <a:rPr lang="en-US" dirty="0" smtClean="0"/>
              <a:t>physical defects (lisping, stammer, stutter), </a:t>
            </a:r>
          </a:p>
          <a:p>
            <a:pPr lvl="1"/>
            <a:r>
              <a:rPr lang="en-US" dirty="0" smtClean="0"/>
              <a:t>stumbling, </a:t>
            </a:r>
          </a:p>
          <a:p>
            <a:pPr lvl="1"/>
            <a:r>
              <a:rPr lang="en-US" dirty="0" smtClean="0"/>
              <a:t>intoxication, </a:t>
            </a:r>
          </a:p>
          <a:p>
            <a:pPr lvl="1"/>
            <a:r>
              <a:rPr lang="en-US" dirty="0" smtClean="0"/>
              <a:t>old age, tender age, </a:t>
            </a:r>
          </a:p>
          <a:p>
            <a:pPr lvl="1"/>
            <a:r>
              <a:rPr lang="en-US" dirty="0" smtClean="0"/>
              <a:t>a local accent, a foreign accent.</a:t>
            </a:r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87154269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540568" y="0"/>
            <a:ext cx="10081119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43608" y="188640"/>
            <a:ext cx="7406640" cy="1472184"/>
          </a:xfrm>
        </p:spPr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How to Analyze a Poem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37360" y="4797152"/>
            <a:ext cx="7406640" cy="1752600"/>
          </a:xfrm>
        </p:spPr>
        <p:txBody>
          <a:bodyPr/>
          <a:lstStyle/>
          <a:p>
            <a:pPr algn="r"/>
            <a:endParaRPr lang="en-US" i="1" dirty="0" smtClean="0"/>
          </a:p>
          <a:p>
            <a:pPr algn="r"/>
            <a:r>
              <a:rPr lang="en-US" i="1" dirty="0" smtClean="0">
                <a:solidFill>
                  <a:schemeClr val="bg1"/>
                </a:solidFill>
              </a:rPr>
              <a:t>The Road Not Taken</a:t>
            </a:r>
          </a:p>
          <a:p>
            <a:pPr algn="r"/>
            <a:r>
              <a:rPr lang="en-US" i="1" dirty="0" smtClean="0">
                <a:solidFill>
                  <a:schemeClr val="bg1"/>
                </a:solidFill>
              </a:rPr>
              <a:t>by </a:t>
            </a:r>
            <a:r>
              <a:rPr lang="en-US" i="1" dirty="0" err="1" smtClean="0">
                <a:solidFill>
                  <a:schemeClr val="bg1"/>
                </a:solidFill>
              </a:rPr>
              <a:t>R.Frost</a:t>
            </a:r>
            <a:endParaRPr lang="ru-RU" i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jpeg"/></Relationships>
</file>

<file path=ppt/theme/theme1.xml><?xml version="1.0" encoding="utf-8"?>
<a:theme xmlns:a="http://schemas.openxmlformats.org/drawingml/2006/main" name="Median">
  <a:themeElements>
    <a:clrScheme name="Me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olstice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</TotalTime>
  <Words>918</Words>
  <Application>Microsoft Office PowerPoint</Application>
  <PresentationFormat>Экран (4:3)</PresentationFormat>
  <Paragraphs>245</Paragraphs>
  <Slides>25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25</vt:i4>
      </vt:variant>
    </vt:vector>
  </HeadingPairs>
  <TitlesOfParts>
    <vt:vector size="27" baseType="lpstr">
      <vt:lpstr>Median</vt:lpstr>
      <vt:lpstr>Solstice</vt:lpstr>
      <vt:lpstr>Graphical  stylistic means</vt:lpstr>
      <vt:lpstr>Graphical Stylistic Means</vt:lpstr>
      <vt:lpstr>1. Emphatic use of punctuation</vt:lpstr>
      <vt:lpstr>2. The change of type</vt:lpstr>
      <vt:lpstr>The change of type</vt:lpstr>
      <vt:lpstr>Alice in Wonderland</vt:lpstr>
      <vt:lpstr>Graphon</vt:lpstr>
      <vt:lpstr>Graphon</vt:lpstr>
      <vt:lpstr>How to Analyze a Poem</vt:lpstr>
      <vt:lpstr>Слайд 10</vt:lpstr>
      <vt:lpstr>1. Phonetic level</vt:lpstr>
      <vt:lpstr>Слайд 12</vt:lpstr>
      <vt:lpstr>Metrical pattern</vt:lpstr>
      <vt:lpstr>Don’t forget</vt:lpstr>
      <vt:lpstr>Rhyme</vt:lpstr>
      <vt:lpstr>Слайд 16</vt:lpstr>
      <vt:lpstr>Phonetic Stylistic Devices</vt:lpstr>
      <vt:lpstr>2. Morphological level</vt:lpstr>
      <vt:lpstr>3. Lexical level</vt:lpstr>
      <vt:lpstr>Слайд 20</vt:lpstr>
      <vt:lpstr>Morphemic repetition</vt:lpstr>
      <vt:lpstr>Lexical markers of poetic style</vt:lpstr>
      <vt:lpstr>4. Syntactical level</vt:lpstr>
      <vt:lpstr>Слайд 24</vt:lpstr>
      <vt:lpstr>=The End=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Graphical  stylistic means</dc:title>
  <dc:creator>Mona_De_Lafitte</dc:creator>
  <cp:lastModifiedBy>Mona_De_Lafitte</cp:lastModifiedBy>
  <cp:revision>1</cp:revision>
  <dcterms:created xsi:type="dcterms:W3CDTF">2014-06-08T21:18:38Z</dcterms:created>
  <dcterms:modified xsi:type="dcterms:W3CDTF">2014-06-08T21:21:14Z</dcterms:modified>
</cp:coreProperties>
</file>