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5" r:id="rId7"/>
    <p:sldId id="271" r:id="rId8"/>
    <p:sldId id="269" r:id="rId9"/>
    <p:sldId id="270" r:id="rId10"/>
    <p:sldId id="263" r:id="rId11"/>
    <p:sldId id="262" r:id="rId12"/>
    <p:sldId id="264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3F8D"/>
    <a:srgbClr val="5D93FF"/>
    <a:srgbClr val="3B7CFF"/>
    <a:srgbClr val="256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7" autoAdjust="0"/>
    <p:restoredTop sz="94660"/>
  </p:normalViewPr>
  <p:slideViewPr>
    <p:cSldViewPr>
      <p:cViewPr>
        <p:scale>
          <a:sx n="94" d="100"/>
          <a:sy n="94" d="100"/>
        </p:scale>
        <p:origin x="-97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069848"/>
            <a:ext cx="7470648" cy="1470025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2743200" y="384048"/>
            <a:ext cx="5943600" cy="612648"/>
          </a:xfrm>
        </p:spPr>
        <p:txBody>
          <a:bodyPr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6D37-E6D7-42FF-93F9-C53041755B0E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E4187-94A4-42DF-B0C9-050A02FC7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8C855-94A4-47B8-856F-BBE8A5DE3EE9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B8AF-18EE-49E8-A259-8B7CDCB19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7068312" y="356616"/>
            <a:ext cx="16184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6616"/>
            <a:ext cx="6400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4D9B-C8DF-487D-BEAA-EEBB741D9646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B159-39FF-4839-9B0A-F241C3D07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8720"/>
            <a:ext cx="8229600" cy="4983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334B-7363-4DFA-ABE4-31073F63D2D9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C7745-2253-4AC3-A07B-424DC75FD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"/>
          <p:cNvGrpSpPr>
            <a:grpSpLocks/>
          </p:cNvGrpSpPr>
          <p:nvPr/>
        </p:nvGrpSpPr>
        <p:grpSpPr bwMode="auto">
          <a:xfrm rot="-1906589">
            <a:off x="3335338" y="1909763"/>
            <a:ext cx="6021387" cy="4829175"/>
            <a:chOff x="1761807" y="615248"/>
            <a:chExt cx="6021229" cy="4829684"/>
          </a:xfrm>
        </p:grpSpPr>
        <p:grpSp>
          <p:nvGrpSpPr>
            <p:cNvPr id="5" name="Group 42"/>
            <p:cNvGrpSpPr>
              <a:grpSpLocks/>
            </p:cNvGrpSpPr>
            <p:nvPr userDrawn="1"/>
          </p:nvGrpSpPr>
          <p:grpSpPr bwMode="auto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19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0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cxnSp>
          <p:nvCxnSpPr>
            <p:cNvPr id="6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38"/>
            <p:cNvGrpSpPr>
              <a:grpSpLocks/>
            </p:cNvGrpSpPr>
            <p:nvPr userDrawn="1"/>
          </p:nvGrpSpPr>
          <p:grpSpPr bwMode="auto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17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8" name="Group 39"/>
            <p:cNvGrpSpPr>
              <a:grpSpLocks/>
            </p:cNvGrpSpPr>
            <p:nvPr userDrawn="1"/>
          </p:nvGrpSpPr>
          <p:grpSpPr bwMode="auto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5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9" name="Group 37"/>
            <p:cNvGrpSpPr>
              <a:grpSpLocks/>
            </p:cNvGrpSpPr>
            <p:nvPr userDrawn="1"/>
          </p:nvGrpSpPr>
          <p:grpSpPr bwMode="auto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3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grpSp>
          <p:nvGrpSpPr>
            <p:cNvPr id="10" name="Group 36"/>
            <p:cNvGrpSpPr>
              <a:grpSpLocks/>
            </p:cNvGrpSpPr>
            <p:nvPr userDrawn="1"/>
          </p:nvGrpSpPr>
          <p:grpSpPr bwMode="auto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1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2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pic>
        <p:nvPicPr>
          <p:cNvPr id="21" name="Picture 230" descr="st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2286000"/>
            <a:ext cx="7772400" cy="1362075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353312"/>
            <a:ext cx="7772400" cy="905256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F9D9A-4A09-462C-A375-4A4690F9F6F2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E9D40-A054-4871-A96D-70D993419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632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728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77AA9-FA85-48EA-9ED7-A4F3BB6AEEF0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D8F2F-940F-4E97-B67F-7FDEB9107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93976"/>
            <a:ext cx="4040188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45025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93976"/>
            <a:ext cx="4041775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E07BF-3DEE-4B44-B24D-5D51C7B26E0C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7688-3959-458C-AE96-76F98D2ED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0B106-1F4C-4FF0-8ACA-5ADD84BABF32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06C36-2CB5-4FE9-AFB1-177C3297B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75B7D-9722-4F05-AA9A-FDAF2208DA79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EE72A-C09F-4548-AB04-F2614B635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0"/>
            <a:ext cx="7470648" cy="987552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016" y="1371600"/>
            <a:ext cx="4672584" cy="4855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025896" y="1371600"/>
            <a:ext cx="2633472" cy="4873752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42B1B-E165-4F15-B01A-D8421A68CA67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6D096-5C22-4107-9B95-06E8BA529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2920" y="4855464"/>
            <a:ext cx="3218688" cy="777240"/>
          </a:xfrm>
          <a:solidFill>
            <a:schemeClr val="bg2">
              <a:lumMod val="50000"/>
            </a:schemeClr>
          </a:solidFill>
        </p:spPr>
        <p:txBody>
          <a:bodyPr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3867912" y="1216152"/>
            <a:ext cx="4626864" cy="4398264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" y="1216152"/>
            <a:ext cx="3218688" cy="3575304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03AF0-CFE0-4963-9649-480E3338CC2A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C2EFB-BBDA-4BEE-92AE-C146CB23C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9144000" cy="6858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1216025" cy="987425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white">
          <a:xfrm>
            <a:off x="76200" y="1066800"/>
            <a:ext cx="2590800" cy="1219200"/>
          </a:xfrm>
          <a:prstGeom prst="rect">
            <a:avLst/>
          </a:prstGeom>
          <a:blipFill dpi="0" rotWithShape="1">
            <a:blip r:embed="rId13" cstate="print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1" name="Picture 136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>
            <a:off x="8659813" y="5872163"/>
            <a:ext cx="54292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39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 flipH="1" flipV="1">
            <a:off x="152400" y="4724400"/>
            <a:ext cx="4254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9" descr="sta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 rot="-1315059">
            <a:off x="533400" y="152400"/>
            <a:ext cx="692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 bwMode="white">
          <a:xfrm>
            <a:off x="1217613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8713788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2670175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990600"/>
            <a:ext cx="9144000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5788025" y="1069975"/>
            <a:ext cx="3355975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01"/>
          <p:cNvGrpSpPr>
            <a:grpSpLocks/>
          </p:cNvGrpSpPr>
          <p:nvPr/>
        </p:nvGrpSpPr>
        <p:grpSpPr bwMode="ltGray">
          <a:xfrm>
            <a:off x="-61512" y="-103188"/>
            <a:ext cx="4100112" cy="4217988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16025" y="0"/>
            <a:ext cx="7470775" cy="987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1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189038"/>
            <a:ext cx="82296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7675" y="6364288"/>
            <a:ext cx="2185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A4D9EE-C355-4F2B-915C-06541D142DFE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175" y="6364288"/>
            <a:ext cx="5311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4025" y="6364288"/>
            <a:ext cx="612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EFE22-A11D-4332-88E5-0C7558663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ransition advTm="500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CC37F"/>
        </a:buClr>
        <a:buSzPct val="80000"/>
        <a:buFont typeface="Wingdings 2" pitchFamily="18" charset="2"/>
        <a:buChar char="¤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3C2FF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5A0CC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8E79E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5A0A0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эмблема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0" y="0"/>
            <a:ext cx="2476500" cy="2224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57158" y="2174740"/>
            <a:ext cx="853150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Факультет иностранных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языков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47813" y="5661025"/>
            <a:ext cx="63373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3CB3"/>
                </a:solidFill>
                <a:latin typeface="Tw Cen MT"/>
              </a:rPr>
              <a:t>УЧРЕЖДЕНИЕ ОБРАЗОВАНИЯ</a:t>
            </a:r>
          </a:p>
          <a:p>
            <a:pPr algn="ctr"/>
            <a:r>
              <a:rPr lang="ru-RU">
                <a:solidFill>
                  <a:srgbClr val="003CB3"/>
                </a:solidFill>
                <a:latin typeface="Tw Cen MT"/>
              </a:rPr>
              <a:t>«ГОМЕЛЬСКИЙ ГОСУДАРСТВЕННЫЙ</a:t>
            </a:r>
            <a:r>
              <a:rPr lang="en-US">
                <a:solidFill>
                  <a:srgbClr val="003CB3"/>
                </a:solidFill>
                <a:latin typeface="Tw Cen MT"/>
              </a:rPr>
              <a:t> </a:t>
            </a:r>
            <a:r>
              <a:rPr lang="ru-RU">
                <a:solidFill>
                  <a:srgbClr val="003CB3"/>
                </a:solidFill>
                <a:latin typeface="Tw Cen MT"/>
              </a:rPr>
              <a:t>УНИВЕРСИТЕТ </a:t>
            </a:r>
          </a:p>
          <a:p>
            <a:pPr algn="ctr"/>
            <a:r>
              <a:rPr lang="ru-RU">
                <a:solidFill>
                  <a:srgbClr val="003CB3"/>
                </a:solidFill>
                <a:latin typeface="Tw Cen MT"/>
              </a:rPr>
              <a:t>имени ФРАНЦИСКА СКОРИНЫ»</a:t>
            </a:r>
          </a:p>
        </p:txBody>
      </p:sp>
    </p:spTree>
  </p:cSld>
  <p:clrMapOvr>
    <a:masterClrMapping/>
  </p:clrMapOvr>
  <p:transition advTm="57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34988"/>
            <a:ext cx="3134256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СПОРТ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478" y="1152701"/>
            <a:ext cx="5736002" cy="4302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152701"/>
            <a:ext cx="25345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Студенты нашего факультета являются гордыми призёрами многочисленных соревнований в различных видах спорта: волейбол, теннис, лёгкая атлетика и т.д.</a:t>
            </a:r>
            <a:endParaRPr lang="ru-RU" sz="2000" b="1" i="1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829" y="209772"/>
            <a:ext cx="86061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 smtClean="0">
                <a:ln w="12700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glow rad="101600">
                    <a:schemeClr val="accent5">
                      <a:lumMod val="50000"/>
                      <a:alpha val="60000"/>
                    </a:schemeClr>
                  </a:glow>
                </a:effectLst>
                <a:latin typeface="+mn-lt"/>
                <a:cs typeface="+mn-cs"/>
              </a:rPr>
              <a:t>Студенты и преподаватели факультета принимают активное участие в многочисленных общественных акциях и мероприятиях !</a:t>
            </a:r>
            <a:endParaRPr lang="ru-RU" sz="2400" b="1" dirty="0">
              <a:ln w="127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glow rad="101600">
                  <a:schemeClr val="accent5">
                    <a:lumMod val="50000"/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4097" name="Picture 1" descr="C:\Users\Дмитрий\Desktop\selected\ИДЕОЛОГИЧЕСКОЕ И ПАТРИОТИЧЕСКОЕ ВОСПИТАНИЕ\7 ноября\07.11.2008 - перед митинго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9853">
            <a:off x="137998" y="1598364"/>
            <a:ext cx="3599457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Users\Дмитрий\Desktop\selected\ИДЕОЛОГИЧЕСКОЕ И ПАТРИОТИЧЕСКОЕ ВОСПИТАНИЕ\7 ноября\07.11.2008 - с туркменскими студент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39650">
            <a:off x="4878116" y="1744322"/>
            <a:ext cx="3854081" cy="2890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Дмитрий\Desktop\selected\ИДЕОЛОГИЧЕСКОЕ И ПАТРИОТИЧЕСКОЕ ВОСПИТАНИЕ\9 мая\9 мая -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25904">
            <a:off x="5177790" y="3961708"/>
            <a:ext cx="3794756" cy="2846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Дмитрий\Desktop\selected\ИДЕОЛОГИЧЕСКОЕ И ПАТРИОТИЧЕСКОЕ ВОСПИТАНИЕ\БРСМ\x_a57976f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95019">
            <a:off x="217476" y="3957002"/>
            <a:ext cx="3807880" cy="2855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Дмитрий\Desktop\selected\ИДЕОЛОГИЧЕСКОЕ И ПАТРИОТИЧЕСКОЕ ВОСПИТАНИЕ\9 мая\9 мая - 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2132856"/>
            <a:ext cx="4988510" cy="3741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16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16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6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16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66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592813"/>
            <a:ext cx="8690016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7030A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rgbClr val="7030A0">
                      <a:alpha val="60000"/>
                    </a:srgb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Культурная </a:t>
            </a:r>
            <a:r>
              <a:rPr lang="ru-RU" sz="2800" b="1" dirty="0" smtClean="0">
                <a:ln>
                  <a:solidFill>
                    <a:srgbClr val="7030A0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rgbClr val="7030A0">
                      <a:alpha val="60000"/>
                    </a:srgb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+mn-lt"/>
                <a:cs typeface="+mn-cs"/>
              </a:rPr>
              <a:t>жизнь на факультете многообразна и увлекательна!</a:t>
            </a:r>
            <a:endParaRPr lang="ru-RU" sz="2800" b="1" dirty="0">
              <a:ln>
                <a:solidFill>
                  <a:srgbClr val="7030A0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rgbClr val="7030A0">
                    <a:alpha val="60000"/>
                  </a:srgb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078" name="Picture 6" descr="C:\Users\Дмитрий\Desktop\selected\культурная и воспитательная деятельность\песни и пляски\юб.концерт - Д.Виноград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904" y="40027"/>
            <a:ext cx="4392488" cy="2928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08920"/>
            <a:ext cx="6097728" cy="28838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39"/>
            <a:ext cx="2881392" cy="3168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6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16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Дмитрий\Desktop\selected\Учебный процесс\вручение дипломов и выпускной\15.11.2008 - ИКОНОСТАС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9830">
            <a:off x="500034" y="500042"/>
            <a:ext cx="7905805" cy="5929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240127" y="1357298"/>
            <a:ext cx="675505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ИН-ЯЗ НАВСЕГДА!!!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-71462"/>
            <a:ext cx="8858248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Факультет иностранных языков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540" y="727326"/>
            <a:ext cx="581954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</a:t>
            </a:r>
            <a:r>
              <a:rPr lang="ru-RU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Основан 1 июля 1998 года</a:t>
            </a:r>
            <a:r>
              <a:rPr lang="en-US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;</a:t>
            </a:r>
            <a:endParaRPr lang="ru-RU" sz="3200" dirty="0">
              <a:ln w="19050" cap="flat">
                <a:solidFill>
                  <a:schemeClr val="accent3">
                    <a:lumMod val="50000"/>
                  </a:schemeClr>
                </a:solidFill>
              </a:ln>
              <a:solidFill>
                <a:srgbClr val="3B7CFF"/>
              </a:solidFill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13216" y="1423088"/>
            <a:ext cx="74890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Обеспечивает подготовку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квалифицированных преподавателей</a:t>
            </a:r>
            <a:r>
              <a:rPr lang="en-US" sz="3200" dirty="0">
                <a:ln w="19050" cap="flat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;</a:t>
            </a:r>
            <a:endParaRPr lang="ru-RU" sz="3200" dirty="0">
              <a:ln w="19050" cap="flat">
                <a:solidFill>
                  <a:schemeClr val="accent3">
                    <a:lumMod val="50000"/>
                  </a:schemeClr>
                </a:solidFill>
              </a:ln>
              <a:solidFill>
                <a:srgbClr val="3B7CFF"/>
              </a:solidFill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38266" y="2694465"/>
            <a:ext cx="7605734" cy="156966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За время своего существования подготовил более 1 500</a:t>
            </a:r>
            <a:r>
              <a:rPr lang="en-US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</a:t>
            </a: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специалистов в области европейских языков</a:t>
            </a:r>
            <a:r>
              <a:rPr lang="en-US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;</a:t>
            </a:r>
            <a:endParaRPr lang="ru-RU" sz="3200" dirty="0">
              <a:ln w="19050">
                <a:solidFill>
                  <a:schemeClr val="accent3">
                    <a:lumMod val="50000"/>
                  </a:schemeClr>
                </a:solidFill>
              </a:ln>
              <a:solidFill>
                <a:srgbClr val="3B7CFF"/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34174" y="4357694"/>
            <a:ext cx="7166064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В настоящее время на факультете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обучаются около </a:t>
            </a: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600 студентов</a:t>
            </a:r>
            <a:r>
              <a:rPr lang="en-US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;</a:t>
            </a: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38266" y="5635514"/>
            <a:ext cx="7500958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320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Работает </a:t>
            </a: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91 преподаватель, из них 9 кандидатов наук</a:t>
            </a:r>
            <a:r>
              <a:rPr lang="en-US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.</a:t>
            </a:r>
            <a:r>
              <a:rPr lang="ru-RU" sz="32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3B7CFF"/>
                </a:solidFill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ransition advTm="71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8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8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8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8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424" y="391596"/>
            <a:ext cx="797449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31550" cmpd="sng">
                  <a:solidFill>
                    <a:srgbClr val="593F8D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СТРУКТУРА ФАКУЛЬТЕТА</a:t>
            </a:r>
            <a:endParaRPr lang="ru-RU" sz="4800" b="1" dirty="0">
              <a:ln w="31550" cmpd="sng">
                <a:solidFill>
                  <a:srgbClr val="593F8D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390" y="1222593"/>
            <a:ext cx="892971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Кафедра теории и практики английского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я</a:t>
            </a: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зыка     </a:t>
            </a:r>
            <a:r>
              <a:rPr lang="ru-RU" sz="2400" b="1" dirty="0" err="1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зав.кафедрой</a:t>
            </a:r>
            <a:r>
              <a:rPr lang="ru-RU" sz="24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Л.И. </a:t>
            </a:r>
            <a:r>
              <a:rPr lang="ru-RU" sz="2800" b="1" dirty="0" err="1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Богатикова</a:t>
            </a:r>
            <a:r>
              <a:rPr lang="ru-RU" sz="32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                         </a:t>
            </a:r>
            <a:endParaRPr lang="ru-RU" sz="3200" b="1" dirty="0">
              <a:ln w="22225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735" y="2299811"/>
            <a:ext cx="5518947" cy="95410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Кафедра английского языка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	</a:t>
            </a:r>
            <a:r>
              <a:rPr lang="ru-RU" sz="2400" b="1" dirty="0" err="1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зав.кафедрой</a:t>
            </a:r>
            <a:r>
              <a:rPr lang="ru-RU" sz="24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Е.В. Сажина</a:t>
            </a:r>
            <a:endParaRPr lang="ru-RU" sz="28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9782" y="3253918"/>
            <a:ext cx="87482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Кафедра немецкого языка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	</a:t>
            </a:r>
            <a:r>
              <a:rPr lang="ru-RU" sz="24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зав. кафедрой</a:t>
            </a: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Е.Г. </a:t>
            </a:r>
            <a:r>
              <a:rPr lang="ru-RU" sz="2800" b="1" dirty="0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Панфилова</a:t>
            </a:r>
            <a:endParaRPr lang="ru-RU" sz="2800" dirty="0">
              <a:latin typeface="+mn-lt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24739" y="5877272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760" y="4208025"/>
            <a:ext cx="8620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Кафедра французского языка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	</a:t>
            </a:r>
            <a:r>
              <a:rPr lang="ru-RU" sz="24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зав. кафедрой: </a:t>
            </a:r>
            <a:r>
              <a:rPr lang="ru-RU" sz="2800" b="1" dirty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С.Н. </a:t>
            </a:r>
            <a:r>
              <a:rPr lang="ru-RU" sz="2800" b="1" dirty="0" err="1" smtClean="0">
                <a:ln w="22225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Колоцей</a:t>
            </a:r>
            <a:endParaRPr lang="ru-RU" sz="2800" dirty="0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424" y="4221088"/>
            <a:ext cx="8620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888" y="5811560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2225" cmpd="sng">
                  <a:solidFill>
                    <a:srgbClr val="6699FF">
                      <a:lumMod val="75000"/>
                    </a:srgbClr>
                  </a:solidFill>
                  <a:prstDash val="solid"/>
                </a:ln>
                <a:solidFill>
                  <a:srgbClr val="D36161">
                    <a:tint val="15000"/>
                    <a:satMod val="200000"/>
                  </a:srgbClr>
                </a:solidFill>
                <a:effectLst>
                  <a:glow rad="63500">
                    <a:srgbClr val="6699FF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Декан</a:t>
            </a:r>
            <a:r>
              <a:rPr lang="ru-RU" sz="2000" b="1" dirty="0">
                <a:ln w="22225" cmpd="sng">
                  <a:solidFill>
                    <a:srgbClr val="6699FF">
                      <a:lumMod val="75000"/>
                    </a:srgbClr>
                  </a:solidFill>
                  <a:prstDash val="solid"/>
                </a:ln>
                <a:solidFill>
                  <a:srgbClr val="D36161">
                    <a:tint val="15000"/>
                    <a:satMod val="200000"/>
                  </a:srgbClr>
                </a:solidFill>
                <a:effectLst>
                  <a:glow rad="63500">
                    <a:srgbClr val="6699FF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>
                <a:ln w="22225" cmpd="sng">
                  <a:solidFill>
                    <a:srgbClr val="6699FF">
                      <a:lumMod val="75000"/>
                    </a:srgbClr>
                  </a:solidFill>
                  <a:prstDash val="solid"/>
                </a:ln>
                <a:solidFill>
                  <a:srgbClr val="D36161">
                    <a:tint val="15000"/>
                    <a:satMod val="200000"/>
                  </a:srgbClr>
                </a:solidFill>
                <a:effectLst>
                  <a:glow rad="63500">
                    <a:srgbClr val="6699FF">
                      <a:satMod val="175000"/>
                      <a:alpha val="40000"/>
                    </a:srgb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факультета Л.С. Банникова</a:t>
            </a:r>
            <a:endParaRPr lang="ru-RU" sz="280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 advTm="14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0.33842 L -0.01458 -0.083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Факультет плодотворно сотрудничает с Минским государственным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лингвистическим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университетом, профильными факультетами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вузов 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cs typeface="+mn-cs"/>
              </a:rPr>
              <a:t>Беларуси, Украины; поддерживает научные и учебные связи с отделами по культуре посольств Великобритании, Германии, США и Франции</a:t>
            </a:r>
          </a:p>
        </p:txBody>
      </p:sp>
      <p:pic>
        <p:nvPicPr>
          <p:cNvPr id="7169" name="Picture 1" descr="C:\Users\Дмитрий\Desktop\selected\Учебный процесс\встречи с иностранцами\PICT0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357430"/>
            <a:ext cx="5715040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Дмитрий\Desktop\selected\Учебный процесс\встречи с иностранцами\x_748f99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2357430"/>
            <a:ext cx="5572164" cy="4179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Дмитрий\Desktop\selected\Учебный процесс\встречи с иностранцами\с англичанином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2357430"/>
            <a:ext cx="5572164" cy="4179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153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7673"/>
            <a:ext cx="71478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Учебная деятельность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57188" y="1000125"/>
            <a:ext cx="70723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>
                <a:latin typeface="Tw Cen MT"/>
              </a:rPr>
              <a:t> Обучение иностранным языкам производится в рамках личностного коммуникативно-ориентированного подхода.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73063" y="1785938"/>
            <a:ext cx="69294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>
                <a:latin typeface="Tw Cen MT"/>
              </a:rPr>
              <a:t> Широко используются </a:t>
            </a:r>
          </a:p>
          <a:p>
            <a:r>
              <a:rPr lang="ru-RU" sz="2000" dirty="0">
                <a:latin typeface="Tw Cen MT"/>
              </a:rPr>
              <a:t>		проектная методика</a:t>
            </a:r>
            <a:r>
              <a:rPr lang="en-US" sz="2000" dirty="0">
                <a:latin typeface="Tw Cen MT"/>
              </a:rPr>
              <a:t>;</a:t>
            </a:r>
            <a:r>
              <a:rPr lang="ru-RU" sz="2000" dirty="0">
                <a:latin typeface="Tw Cen MT"/>
              </a:rPr>
              <a:t> </a:t>
            </a:r>
          </a:p>
          <a:p>
            <a:r>
              <a:rPr lang="ru-RU" sz="2000" dirty="0">
                <a:latin typeface="Tw Cen MT"/>
              </a:rPr>
              <a:t>		обучение в сотрудничестве</a:t>
            </a:r>
            <a:r>
              <a:rPr lang="en-US" sz="2000" dirty="0">
                <a:latin typeface="Tw Cen MT"/>
              </a:rPr>
              <a:t>;</a:t>
            </a:r>
            <a:r>
              <a:rPr lang="ru-RU" sz="2000" dirty="0">
                <a:latin typeface="Tw Cen MT"/>
              </a:rPr>
              <a:t> 				</a:t>
            </a:r>
            <a:r>
              <a:rPr lang="ru-RU" sz="2000" dirty="0" smtClean="0">
                <a:latin typeface="Tw Cen MT"/>
              </a:rPr>
              <a:t>проблемны</a:t>
            </a:r>
            <a:r>
              <a:rPr lang="ru-RU" sz="2000" dirty="0">
                <a:latin typeface="Tw Cen MT"/>
              </a:rPr>
              <a:t>е</a:t>
            </a:r>
            <a:r>
              <a:rPr lang="ru-RU" sz="2000" dirty="0" smtClean="0">
                <a:latin typeface="Tw Cen MT"/>
              </a:rPr>
              <a:t> задания.</a:t>
            </a:r>
            <a:endParaRPr lang="ru-RU" sz="2000" dirty="0">
              <a:latin typeface="Tw Cen MT"/>
            </a:endParaRPr>
          </a:p>
        </p:txBody>
      </p:sp>
      <p:pic>
        <p:nvPicPr>
          <p:cNvPr id="6145" name="Picture 1" descr="C:\Users\Дмитрий\Desktop\selected\Учебный процесс\проектные задания\IMG_3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167060"/>
            <a:ext cx="2643206" cy="352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Дмитрий\Desktop\selected\Учебный процесс\проектные задания\IMG_64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071810"/>
            <a:ext cx="4857784" cy="3643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Дмитрий\Desktop\selected\Учебный процесс\учебный процесс\IMG_03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3071810"/>
            <a:ext cx="4667282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Дмитрий\Desktop\IMG_31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3143444"/>
            <a:ext cx="4572032" cy="3428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Tm="25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3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8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8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8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8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-24"/>
            <a:ext cx="804951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Научная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928670"/>
            <a:ext cx="4670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ОСНОВНЫЕ НАПРАВЛЕНИЯ</a:t>
            </a:r>
            <a:r>
              <a:rPr lang="en-US" sz="2400" b="1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:</a:t>
            </a:r>
            <a:r>
              <a:rPr lang="ru-RU" sz="2400" b="1" i="1" dirty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endParaRPr lang="ru-RU" sz="24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0338" y="1428750"/>
            <a:ext cx="8235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>
                <a:latin typeface="Tw Cen MT"/>
              </a:rPr>
              <a:t> </a:t>
            </a:r>
            <a:r>
              <a:rPr lang="ru-RU" sz="2400" b="1" dirty="0">
                <a:latin typeface="Tw Cen MT"/>
              </a:rPr>
              <a:t>разработка национального уровневого стандарта </a:t>
            </a:r>
            <a:endParaRPr lang="en-US" sz="2400" b="1" dirty="0">
              <a:latin typeface="Tw Cen MT"/>
            </a:endParaRPr>
          </a:p>
          <a:p>
            <a:r>
              <a:rPr lang="en-US" sz="2400" b="1" dirty="0">
                <a:latin typeface="Tw Cen MT"/>
              </a:rPr>
              <a:t>    </a:t>
            </a:r>
            <a:r>
              <a:rPr lang="ru-RU" sz="2400" b="1" dirty="0">
                <a:latin typeface="Tw Cen MT"/>
              </a:rPr>
              <a:t>владения иностранным языком;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2875" y="2228850"/>
            <a:ext cx="8232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>
                <a:latin typeface="Tw Cen MT"/>
              </a:rPr>
              <a:t> </a:t>
            </a:r>
            <a:r>
              <a:rPr lang="ru-RU" sz="2400" b="1" dirty="0">
                <a:latin typeface="Tw Cen MT"/>
              </a:rPr>
              <a:t>определение научных основ функционирования </a:t>
            </a:r>
            <a:endParaRPr lang="en-US" sz="2400" b="1" dirty="0">
              <a:latin typeface="Tw Cen MT"/>
            </a:endParaRPr>
          </a:p>
          <a:p>
            <a:r>
              <a:rPr lang="en-US" sz="2400" b="1" dirty="0">
                <a:latin typeface="Tw Cen MT"/>
              </a:rPr>
              <a:t>    </a:t>
            </a:r>
            <a:r>
              <a:rPr lang="ru-RU" sz="2400" b="1" dirty="0">
                <a:latin typeface="Tw Cen MT"/>
              </a:rPr>
              <a:t>системы дистанционного обучения иностранным </a:t>
            </a:r>
            <a:endParaRPr lang="en-US" sz="2400" b="1" dirty="0">
              <a:latin typeface="Tw Cen MT"/>
            </a:endParaRPr>
          </a:p>
          <a:p>
            <a:r>
              <a:rPr lang="en-US" sz="2400" b="1" dirty="0">
                <a:latin typeface="Tw Cen MT"/>
              </a:rPr>
              <a:t>    </a:t>
            </a:r>
            <a:r>
              <a:rPr lang="ru-RU" sz="2400" b="1" dirty="0">
                <a:latin typeface="Tw Cen MT"/>
              </a:rPr>
              <a:t>языкам;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4463" y="3371850"/>
            <a:ext cx="91821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>
                <a:latin typeface="Tw Cen MT"/>
              </a:rPr>
              <a:t> </a:t>
            </a:r>
            <a:r>
              <a:rPr lang="ru-RU" sz="2400" b="1">
                <a:latin typeface="Tw Cen MT"/>
              </a:rPr>
              <a:t>научно-методическое обеспечение личностно-</a:t>
            </a:r>
            <a:endParaRPr lang="en-US" sz="2400" b="1">
              <a:latin typeface="Tw Cen MT"/>
            </a:endParaRPr>
          </a:p>
          <a:p>
            <a:r>
              <a:rPr lang="en-US" sz="2400" b="1">
                <a:latin typeface="Tw Cen MT"/>
              </a:rPr>
              <a:t>    </a:t>
            </a:r>
            <a:r>
              <a:rPr lang="ru-RU" sz="2400" b="1">
                <a:latin typeface="Tw Cen MT"/>
              </a:rPr>
              <a:t>ориентированного подхода к обучению специалистов в </a:t>
            </a:r>
            <a:endParaRPr lang="en-US" sz="2400" b="1">
              <a:latin typeface="Tw Cen MT"/>
            </a:endParaRPr>
          </a:p>
          <a:p>
            <a:r>
              <a:rPr lang="en-US" sz="2400" b="1">
                <a:latin typeface="Tw Cen MT"/>
              </a:rPr>
              <a:t>    </a:t>
            </a:r>
            <a:r>
              <a:rPr lang="ru-RU" sz="2400" b="1">
                <a:latin typeface="Tw Cen MT"/>
              </a:rPr>
              <a:t>области европейских языков;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4463" y="4514850"/>
            <a:ext cx="8842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>
                <a:latin typeface="Tw Cen MT"/>
              </a:rPr>
              <a:t> </a:t>
            </a:r>
            <a:r>
              <a:rPr lang="ru-RU" sz="2400" b="1">
                <a:latin typeface="Tw Cen MT"/>
              </a:rPr>
              <a:t>определение структуры и содержания </a:t>
            </a:r>
            <a:endParaRPr lang="en-US" sz="2400" b="1">
              <a:latin typeface="Tw Cen MT"/>
            </a:endParaRPr>
          </a:p>
          <a:p>
            <a:r>
              <a:rPr lang="ru-RU" sz="2400" b="1">
                <a:latin typeface="Tw Cen MT"/>
              </a:rPr>
              <a:t>    коммуникативной компетенции учителя иностранного </a:t>
            </a:r>
            <a:endParaRPr lang="en-US" sz="2400" b="1">
              <a:latin typeface="Tw Cen MT"/>
            </a:endParaRPr>
          </a:p>
          <a:p>
            <a:r>
              <a:rPr lang="ru-RU" sz="2400" b="1">
                <a:latin typeface="Tw Cen MT"/>
              </a:rPr>
              <a:t>    языка;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2875" y="5657850"/>
            <a:ext cx="8455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>
                <a:latin typeface="Tw Cen MT"/>
              </a:rPr>
              <a:t> организация самостоятельной работы студентов в </a:t>
            </a:r>
          </a:p>
          <a:p>
            <a:r>
              <a:rPr lang="ru-RU" sz="2400" b="1">
                <a:latin typeface="Tw Cen MT"/>
              </a:rPr>
              <a:t>    условиях личностно-ориентированного обучения </a:t>
            </a:r>
          </a:p>
          <a:p>
            <a:r>
              <a:rPr lang="ru-RU" sz="2400" b="1">
                <a:latin typeface="Tw Cen MT"/>
              </a:rPr>
              <a:t>    иностранному языку в вузе.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8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900" dirty="0" smtClean="0"/>
              <a:t>Ежегодно на факультете </a:t>
            </a:r>
            <a:r>
              <a:rPr lang="ru-RU" sz="1900" dirty="0"/>
              <a:t>проводится </a:t>
            </a:r>
            <a:r>
              <a:rPr lang="ru-RU" sz="1900" dirty="0" smtClean="0"/>
              <a:t>научная </a:t>
            </a:r>
            <a:r>
              <a:rPr lang="ru-RU" sz="1900" dirty="0"/>
              <a:t>конференция международного уровня «Актуальные проблемы романо-германской филологии и методики преподавания иностранных языков».</a:t>
            </a:r>
          </a:p>
          <a:p>
            <a:pPr algn="just"/>
            <a:r>
              <a:rPr lang="ru-RU" sz="1900" dirty="0"/>
              <a:t>Выступающие на конференции докладчики освещают </a:t>
            </a:r>
            <a:r>
              <a:rPr lang="ru-RU" sz="1900" dirty="0" smtClean="0"/>
              <a:t>самые </a:t>
            </a:r>
            <a:r>
              <a:rPr lang="ru-RU" sz="1900" dirty="0"/>
              <a:t>разнообразные вопросы по актуальным проблемам лингвистических и литературоведческих исследований, теории и практике перевода, языковому аспекту межкультурной коммуникации, инновационным технологиям в методике обучения иностранным языкам, лингвострановедческому аспекту в преподавании иностранного языка и др.</a:t>
            </a:r>
          </a:p>
          <a:p>
            <a:pPr algn="just"/>
            <a:r>
              <a:rPr lang="ru-RU" sz="1900" dirty="0"/>
              <a:t>Проведение конференции позволяет преподавателям факультета расширить свои языковые и специальные знания, является прекрасной возможностью обмена опыта в сфере преподавания теоретических и практических дисциплин и позволяет привлечь к участию широкие массы специалистов-филологов и преподавателей ведущих вузов республики и ближнего зарубежья.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31350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oznjakova\Desktop\dea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5922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-55118" y="692696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/>
              <a:t>Магистратура</a:t>
            </a:r>
          </a:p>
          <a:p>
            <a:r>
              <a:rPr lang="ru-RU" sz="2000" b="1" dirty="0"/>
              <a:t> 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dirty="0"/>
              <a:t>На факультете  ведется подготовка магистров по специальности 1-21 80 03 – «Германские языки». Выпускникам присваивается академическая степень «Магистр  филологических наук». Форма обучения – очная. Срок обучения – 1 год.</a:t>
            </a:r>
            <a:endParaRPr lang="en-US" sz="2000" dirty="0"/>
          </a:p>
          <a:p>
            <a:pPr algn="just"/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1435859405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78581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Tw Cen MT"/>
              </a:rPr>
              <a:t>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819" y="235614"/>
            <a:ext cx="85324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/>
              <a:t>Аспирантура</a:t>
            </a:r>
          </a:p>
          <a:p>
            <a:pPr algn="just"/>
            <a:r>
              <a:rPr lang="ru-RU" sz="2000" b="1" dirty="0"/>
              <a:t> </a:t>
            </a:r>
          </a:p>
          <a:p>
            <a:pPr algn="just"/>
            <a:r>
              <a:rPr lang="ru-RU" sz="2000" dirty="0"/>
              <a:t>    Студенты, проявившие интерес и способности к научной деятельности, могут продолжить обучение в аспирантуре. Аспирантура на факультете иностранных языков была открыта в 2001 году, прием ведется по специальности: </a:t>
            </a:r>
          </a:p>
          <a:p>
            <a:pPr algn="just"/>
            <a:r>
              <a:rPr lang="ru-RU" sz="2000" dirty="0"/>
              <a:t>13.00.02 – Теория и методика обучения и воспитания (английский язык, </a:t>
            </a:r>
            <a:r>
              <a:rPr lang="ru-RU" sz="2000" dirty="0" smtClean="0"/>
              <a:t>среднее и высшее образование).</a:t>
            </a:r>
          </a:p>
          <a:p>
            <a:pPr algn="just"/>
            <a:endParaRPr lang="ru-RU" sz="2000" b="1" i="1" dirty="0"/>
          </a:p>
          <a:p>
            <a:pPr algn="just"/>
            <a:r>
              <a:rPr lang="ru-RU" i="1" dirty="0"/>
              <a:t>Обучение в аспирантуре и магистратуре проводится как на бюджетной (бесплатной), так и на договорной (платной) основе.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865632"/>
      </p:ext>
    </p:ext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4">
  <a:themeElements>
    <a:clrScheme name="Korea03">
      <a:dk1>
        <a:srgbClr val="000000"/>
      </a:dk1>
      <a:lt1>
        <a:srgbClr val="FFFFFF"/>
      </a:lt1>
      <a:dk2>
        <a:srgbClr val="0362B9"/>
      </a:dk2>
      <a:lt2>
        <a:srgbClr val="BCE7FA"/>
      </a:lt2>
      <a:accent1>
        <a:srgbClr val="3DB5DB"/>
      </a:accent1>
      <a:accent2>
        <a:srgbClr val="DF9B29"/>
      </a:accent2>
      <a:accent3>
        <a:srgbClr val="6699FF"/>
      </a:accent3>
      <a:accent4>
        <a:srgbClr val="D361AA"/>
      </a:accent4>
      <a:accent5>
        <a:srgbClr val="A3D75D"/>
      </a:accent5>
      <a:accent6>
        <a:srgbClr val="D36161"/>
      </a:accent6>
      <a:hlink>
        <a:srgbClr val="FF9933"/>
      </a:hlink>
      <a:folHlink>
        <a:srgbClr val="FF3399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571</TotalTime>
  <Words>367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KIRILL</dc:creator>
  <cp:lastModifiedBy>Пользователь Windows</cp:lastModifiedBy>
  <cp:revision>85</cp:revision>
  <dcterms:created xsi:type="dcterms:W3CDTF">2010-03-13T14:45:17Z</dcterms:created>
  <dcterms:modified xsi:type="dcterms:W3CDTF">2013-11-19T09:56:10Z</dcterms:modified>
</cp:coreProperties>
</file>