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3" r:id="rId1"/>
  </p:sldMasterIdLst>
  <p:sldIdLst>
    <p:sldId id="371" r:id="rId2"/>
    <p:sldId id="351" r:id="rId3"/>
    <p:sldId id="292" r:id="rId4"/>
    <p:sldId id="372" r:id="rId5"/>
    <p:sldId id="360" r:id="rId6"/>
    <p:sldId id="352" r:id="rId7"/>
    <p:sldId id="374" r:id="rId8"/>
    <p:sldId id="375" r:id="rId9"/>
    <p:sldId id="377" r:id="rId10"/>
    <p:sldId id="380" r:id="rId11"/>
    <p:sldId id="381" r:id="rId12"/>
    <p:sldId id="400" r:id="rId13"/>
    <p:sldId id="401" r:id="rId14"/>
    <p:sldId id="386" r:id="rId15"/>
    <p:sldId id="385" r:id="rId16"/>
    <p:sldId id="387" r:id="rId17"/>
    <p:sldId id="388" r:id="rId18"/>
    <p:sldId id="389" r:id="rId19"/>
    <p:sldId id="390" r:id="rId20"/>
    <p:sldId id="391" r:id="rId21"/>
    <p:sldId id="392" r:id="rId22"/>
    <p:sldId id="393" r:id="rId23"/>
    <p:sldId id="395" r:id="rId24"/>
    <p:sldId id="396" r:id="rId25"/>
    <p:sldId id="397" r:id="rId26"/>
    <p:sldId id="398" r:id="rId27"/>
    <p:sldId id="399" r:id="rId28"/>
    <p:sldId id="290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3399"/>
    <a:srgbClr val="3366CC"/>
    <a:srgbClr val="0000FF"/>
    <a:srgbClr val="FF0066"/>
    <a:srgbClr val="00CC00"/>
    <a:srgbClr val="4D4D4D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1" autoAdjust="0"/>
    <p:restoredTop sz="93174" autoAdjust="0"/>
  </p:normalViewPr>
  <p:slideViewPr>
    <p:cSldViewPr>
      <p:cViewPr>
        <p:scale>
          <a:sx n="50" d="100"/>
          <a:sy n="50" d="100"/>
        </p:scale>
        <p:origin x="-3402" y="-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EDDDA-6E9A-4BFA-A510-3C19967245A2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056C3-58CB-4323-8EBF-E1FB3362D8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EF3E9-E0AC-4C93-9A0F-B5022DCB62C6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CE558-A6C1-4CE7-9BD4-7C41E9F767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AB78C-A8A1-4F08-AA41-E600CE90391A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3588A-E29B-489B-9560-E1952C546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4A7ADF4-FE32-4F56-818D-832EFDC81D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37F36EB-679C-452D-A4D7-7AC88A1036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44966-5330-4D16-BB8C-D21D2416AAF1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515E4-E7D4-4BC6-926B-D1B758ECA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5FCA5-1866-4EDE-8294-A705CED89E6D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D7F2-160F-4589-B973-6287C20C6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286C9-515D-4F1A-80EB-D59BDC867B4B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43FB5-F9E0-4283-87C6-114E578D68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EC3E8-F63E-4E2C-A93A-8EACB49773F1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DC6DC-211D-4309-BB93-8664613FF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55E73-3281-42E7-B896-E893553CFFB5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C73FA-DCE9-4E34-9392-A82834D6D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A4597-5122-472A-BEA0-90DEC930A9D2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191FB-B678-4244-8E99-27E782A81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83E11-3B2D-40FF-BDC0-CABC321879C8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1CBB9-E979-47DE-9573-FF7B87DDD3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7CC3D-7533-4190-88DE-271D8A916F8C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56910-7495-49B0-974A-E48532E02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1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3AEC1923-0B3B-4733-9293-0D72C7C5D681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211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12CCAB2-2907-48D5-A033-79FE00426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65" r:id="rId2"/>
    <p:sldLayoutId id="2147484266" r:id="rId3"/>
    <p:sldLayoutId id="2147484267" r:id="rId4"/>
    <p:sldLayoutId id="2147484268" r:id="rId5"/>
    <p:sldLayoutId id="2147484269" r:id="rId6"/>
    <p:sldLayoutId id="2147484270" r:id="rId7"/>
    <p:sldLayoutId id="2147484271" r:id="rId8"/>
    <p:sldLayoutId id="2147484272" r:id="rId9"/>
    <p:sldLayoutId id="2147484273" r:id="rId10"/>
    <p:sldLayoutId id="2147484274" r:id="rId11"/>
    <p:sldLayoutId id="2147484275" r:id="rId12"/>
    <p:sldLayoutId id="214748427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file:///F:\&#1091;&#1084;&#1085;&#1080;&#1082;&#1080;%20&#1080;%20&#1091;&#1084;&#1085;&#1080;&#1094;&#1099;\Umniki%20i%20umnicy%20-%20Bez%20nazvaniya%20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20.wmf"/><Relationship Id="rId18" Type="http://schemas.openxmlformats.org/officeDocument/2006/relationships/slide" Target="slide6.xml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22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21.wmf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Relationship Id="rId5" Type="http://schemas.openxmlformats.org/officeDocument/2006/relationships/slide" Target="slide6.xml"/><Relationship Id="rId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hyperlink" Target="http://www.btinternet.com/~se16/hgb/3triangles.gif" TargetMode="Externa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&#1059;&#1084;&#1085;&#1080;&#1082;&#1080;%20&#1080;%20&#1091;&#1084;&#1085;&#1080;&#1094;&#1099;-2011&#1075;.pptx" TargetMode="External"/><Relationship Id="rId7" Type="http://schemas.openxmlformats.org/officeDocument/2006/relationships/slide" Target="slide22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slide" Target="slide7.xml"/><Relationship Id="rId4" Type="http://schemas.openxmlformats.org/officeDocument/2006/relationships/slide" Target="slide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11.jpe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12.gif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13.jpe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60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6000" smtClean="0">
              <a:solidFill>
                <a:srgbClr val="66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428868"/>
            <a:ext cx="5643570" cy="2428892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ru-RU" sz="60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Algerian" pitchFamily="82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4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Интеллектуальное шоу</a:t>
            </a:r>
          </a:p>
        </p:txBody>
      </p:sp>
      <p:pic>
        <p:nvPicPr>
          <p:cNvPr id="9" name="Picture 4" descr="logo_top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0"/>
            <a:ext cx="3357554" cy="664371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>
            <a:softEdge rad="317500"/>
          </a:effectLst>
        </p:spPr>
      </p:pic>
      <p:pic>
        <p:nvPicPr>
          <p:cNvPr id="10" name="Picture 4" descr="умник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643206" cy="255898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7" name="Umniki i umnicy - Bez nazvaniya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857224" y="6072206"/>
            <a:ext cx="295276" cy="295276"/>
          </a:xfrm>
          <a:prstGeom prst="rect">
            <a:avLst/>
          </a:prstGeom>
        </p:spPr>
      </p:pic>
      <p:pic>
        <p:nvPicPr>
          <p:cNvPr id="2" name="Umniki i umnicy - Bez nazvaniya 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19672" y="5880119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7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835150" y="620713"/>
            <a:ext cx="5184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33CC"/>
                </a:solidFill>
                <a:latin typeface="Bookman Old Style" pitchFamily="18" charset="0"/>
              </a:rPr>
              <a:t>Вопрос №</a:t>
            </a:r>
            <a:r>
              <a:rPr lang="en-US" sz="4000" b="1" dirty="0">
                <a:solidFill>
                  <a:srgbClr val="FF33CC"/>
                </a:solidFill>
                <a:latin typeface="Bookman Old Style" pitchFamily="18" charset="0"/>
              </a:rPr>
              <a:t> 4</a:t>
            </a:r>
            <a:endParaRPr lang="ru-RU" sz="4000" b="1" dirty="0">
              <a:solidFill>
                <a:srgbClr val="FF33CC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357298"/>
            <a:ext cx="735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66"/>
                </a:solidFill>
              </a:rPr>
              <a:t>Кого называют первой в истории женщиной-программистом</a:t>
            </a:r>
            <a:endParaRPr lang="ru-RU" sz="3200" dirty="0">
              <a:solidFill>
                <a:srgbClr val="FF0066"/>
              </a:solidFill>
            </a:endParaRPr>
          </a:p>
        </p:txBody>
      </p:sp>
      <p:pic>
        <p:nvPicPr>
          <p:cNvPr id="8" name="Рисунок 5" descr="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500306"/>
            <a:ext cx="2582862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657600" y="3857628"/>
            <a:ext cx="5486400" cy="56673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accent1">
                    <a:lumMod val="90000"/>
                  </a:schemeClr>
                </a:solidFill>
              </a:rPr>
              <a:t>Ада Лавлейс</a:t>
            </a:r>
            <a:endParaRPr lang="ru-RU" sz="4800" dirty="0">
              <a:solidFill>
                <a:schemeClr val="accent1">
                  <a:lumMod val="90000"/>
                </a:schemeClr>
              </a:solidFill>
            </a:endParaRPr>
          </a:p>
        </p:txBody>
      </p:sp>
      <p:sp>
        <p:nvSpPr>
          <p:cNvPr id="12" name="Стрелка вправо 11">
            <a:hlinkClick r:id="rId4" action="ppaction://hlinksldjump"/>
          </p:cNvPr>
          <p:cNvSpPr/>
          <p:nvPr/>
        </p:nvSpPr>
        <p:spPr bwMode="auto">
          <a:xfrm>
            <a:off x="7572396" y="5857892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0" y="500042"/>
            <a:ext cx="8928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 i="1" dirty="0">
                <a:solidFill>
                  <a:schemeClr val="accent1">
                    <a:lumMod val="90000"/>
                  </a:schemeClr>
                </a:solidFill>
              </a:rPr>
              <a:t>Кликнуть</a:t>
            </a:r>
            <a:r>
              <a:rPr lang="ru-RU" sz="4800" i="1" dirty="0">
                <a:solidFill>
                  <a:schemeClr val="accent1">
                    <a:lumMod val="90000"/>
                  </a:schemeClr>
                </a:solidFill>
              </a:rPr>
              <a:t> — </a:t>
            </a:r>
            <a:r>
              <a:rPr lang="ru-RU" sz="4800" dirty="0" smtClean="0">
                <a:solidFill>
                  <a:schemeClr val="accent1">
                    <a:lumMod val="90000"/>
                  </a:schemeClr>
                </a:solidFill>
              </a:rPr>
              <a:t>это…</a:t>
            </a:r>
            <a:endParaRPr lang="ru-RU" sz="4800" dirty="0">
              <a:solidFill>
                <a:schemeClr val="accent1">
                  <a:lumMod val="90000"/>
                </a:schemeClr>
              </a:solidFill>
            </a:endParaRPr>
          </a:p>
        </p:txBody>
      </p:sp>
      <p:pic>
        <p:nvPicPr>
          <p:cNvPr id="7" name="Рисунок 5" descr="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594100"/>
            <a:ext cx="632460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>
            <a:hlinkClick r:id="rId4" action="ppaction://hlinksldjump"/>
          </p:cNvPr>
          <p:cNvSpPr/>
          <p:nvPr/>
        </p:nvSpPr>
        <p:spPr bwMode="auto">
          <a:xfrm>
            <a:off x="1428728" y="6000768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57158" y="1714500"/>
          <a:ext cx="8215342" cy="4929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5342"/>
              </a:tblGrid>
              <a:tr h="26381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22910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2400" cy="1143000"/>
          </a:xfrm>
          <a:solidFill>
            <a:schemeClr val="accent2">
              <a:lumMod val="20000"/>
              <a:lumOff val="80000"/>
            </a:schemeClr>
          </a:solidFill>
          <a:ln w="215900" cmpd="thinThick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Переливания</a:t>
            </a:r>
            <a:endParaRPr lang="ru-RU" sz="4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143116"/>
            <a:ext cx="80010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Банка, емкостью 10 л, наполнена молоком. Имеются еще пустые банки в 7 и 2 л. Как разлить молоко в две банки по 5 л каждая?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4572008"/>
            <a:ext cx="492922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14612" y="4357694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Решение:</a:t>
            </a:r>
            <a:endParaRPr lang="ru-RU" sz="3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642910" y="4929198"/>
            <a:ext cx="859536" cy="1645920"/>
          </a:xfrm>
          <a:custGeom>
            <a:avLst/>
            <a:gdLst>
              <a:gd name="connsiteX0" fmla="*/ 429768 w 859536"/>
              <a:gd name="connsiteY0" fmla="*/ 0 h 1645920"/>
              <a:gd name="connsiteX1" fmla="*/ 155448 w 859536"/>
              <a:gd name="connsiteY1" fmla="*/ 0 h 1645920"/>
              <a:gd name="connsiteX2" fmla="*/ 155448 w 859536"/>
              <a:gd name="connsiteY2" fmla="*/ 54864 h 1645920"/>
              <a:gd name="connsiteX3" fmla="*/ 228600 w 859536"/>
              <a:gd name="connsiteY3" fmla="*/ 54864 h 1645920"/>
              <a:gd name="connsiteX4" fmla="*/ 237744 w 859536"/>
              <a:gd name="connsiteY4" fmla="*/ 210312 h 1645920"/>
              <a:gd name="connsiteX5" fmla="*/ 82296 w 859536"/>
              <a:gd name="connsiteY5" fmla="*/ 329184 h 1645920"/>
              <a:gd name="connsiteX6" fmla="*/ 0 w 859536"/>
              <a:gd name="connsiteY6" fmla="*/ 402336 h 1645920"/>
              <a:gd name="connsiteX7" fmla="*/ 9144 w 859536"/>
              <a:gd name="connsiteY7" fmla="*/ 1609344 h 1645920"/>
              <a:gd name="connsiteX8" fmla="*/ 36576 w 859536"/>
              <a:gd name="connsiteY8" fmla="*/ 1645920 h 1645920"/>
              <a:gd name="connsiteX9" fmla="*/ 813816 w 859536"/>
              <a:gd name="connsiteY9" fmla="*/ 1645920 h 1645920"/>
              <a:gd name="connsiteX10" fmla="*/ 859536 w 859536"/>
              <a:gd name="connsiteY10" fmla="*/ 1600200 h 1645920"/>
              <a:gd name="connsiteX11" fmla="*/ 841248 w 859536"/>
              <a:gd name="connsiteY11" fmla="*/ 393192 h 1645920"/>
              <a:gd name="connsiteX12" fmla="*/ 603504 w 859536"/>
              <a:gd name="connsiteY12" fmla="*/ 210312 h 1645920"/>
              <a:gd name="connsiteX13" fmla="*/ 603504 w 859536"/>
              <a:gd name="connsiteY13" fmla="*/ 64008 h 1645920"/>
              <a:gd name="connsiteX14" fmla="*/ 667512 w 859536"/>
              <a:gd name="connsiteY14" fmla="*/ 64008 h 1645920"/>
              <a:gd name="connsiteX15" fmla="*/ 667512 w 859536"/>
              <a:gd name="connsiteY15" fmla="*/ 0 h 1645920"/>
              <a:gd name="connsiteX16" fmla="*/ 429768 w 859536"/>
              <a:gd name="connsiteY16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59536" h="1645920">
                <a:moveTo>
                  <a:pt x="429768" y="0"/>
                </a:moveTo>
                <a:lnTo>
                  <a:pt x="155448" y="0"/>
                </a:lnTo>
                <a:lnTo>
                  <a:pt x="155448" y="54864"/>
                </a:lnTo>
                <a:lnTo>
                  <a:pt x="228600" y="54864"/>
                </a:lnTo>
                <a:lnTo>
                  <a:pt x="237744" y="210312"/>
                </a:lnTo>
                <a:lnTo>
                  <a:pt x="82296" y="329184"/>
                </a:lnTo>
                <a:lnTo>
                  <a:pt x="0" y="402336"/>
                </a:lnTo>
                <a:lnTo>
                  <a:pt x="9144" y="1609344"/>
                </a:lnTo>
                <a:lnTo>
                  <a:pt x="36576" y="1645920"/>
                </a:lnTo>
                <a:lnTo>
                  <a:pt x="813816" y="1645920"/>
                </a:lnTo>
                <a:lnTo>
                  <a:pt x="859536" y="1600200"/>
                </a:lnTo>
                <a:lnTo>
                  <a:pt x="841248" y="393192"/>
                </a:lnTo>
                <a:lnTo>
                  <a:pt x="603504" y="210312"/>
                </a:lnTo>
                <a:lnTo>
                  <a:pt x="603504" y="64008"/>
                </a:lnTo>
                <a:lnTo>
                  <a:pt x="667512" y="64008"/>
                </a:lnTo>
                <a:lnTo>
                  <a:pt x="667512" y="0"/>
                </a:lnTo>
                <a:lnTo>
                  <a:pt x="429768" y="0"/>
                </a:lnTo>
                <a:close/>
              </a:path>
            </a:pathLst>
          </a:custGeom>
          <a:noFill/>
          <a:ln w="5715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chemeClr val="tx1"/>
                </a:solidFill>
              </a:ln>
              <a:effectLst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1928794" y="5286388"/>
            <a:ext cx="788098" cy="1288730"/>
          </a:xfrm>
          <a:custGeom>
            <a:avLst/>
            <a:gdLst>
              <a:gd name="connsiteX0" fmla="*/ 429768 w 859536"/>
              <a:gd name="connsiteY0" fmla="*/ 0 h 1645920"/>
              <a:gd name="connsiteX1" fmla="*/ 155448 w 859536"/>
              <a:gd name="connsiteY1" fmla="*/ 0 h 1645920"/>
              <a:gd name="connsiteX2" fmla="*/ 155448 w 859536"/>
              <a:gd name="connsiteY2" fmla="*/ 54864 h 1645920"/>
              <a:gd name="connsiteX3" fmla="*/ 228600 w 859536"/>
              <a:gd name="connsiteY3" fmla="*/ 54864 h 1645920"/>
              <a:gd name="connsiteX4" fmla="*/ 237744 w 859536"/>
              <a:gd name="connsiteY4" fmla="*/ 210312 h 1645920"/>
              <a:gd name="connsiteX5" fmla="*/ 82296 w 859536"/>
              <a:gd name="connsiteY5" fmla="*/ 329184 h 1645920"/>
              <a:gd name="connsiteX6" fmla="*/ 0 w 859536"/>
              <a:gd name="connsiteY6" fmla="*/ 402336 h 1645920"/>
              <a:gd name="connsiteX7" fmla="*/ 9144 w 859536"/>
              <a:gd name="connsiteY7" fmla="*/ 1609344 h 1645920"/>
              <a:gd name="connsiteX8" fmla="*/ 36576 w 859536"/>
              <a:gd name="connsiteY8" fmla="*/ 1645920 h 1645920"/>
              <a:gd name="connsiteX9" fmla="*/ 813816 w 859536"/>
              <a:gd name="connsiteY9" fmla="*/ 1645920 h 1645920"/>
              <a:gd name="connsiteX10" fmla="*/ 859536 w 859536"/>
              <a:gd name="connsiteY10" fmla="*/ 1600200 h 1645920"/>
              <a:gd name="connsiteX11" fmla="*/ 841248 w 859536"/>
              <a:gd name="connsiteY11" fmla="*/ 393192 h 1645920"/>
              <a:gd name="connsiteX12" fmla="*/ 603504 w 859536"/>
              <a:gd name="connsiteY12" fmla="*/ 210312 h 1645920"/>
              <a:gd name="connsiteX13" fmla="*/ 603504 w 859536"/>
              <a:gd name="connsiteY13" fmla="*/ 64008 h 1645920"/>
              <a:gd name="connsiteX14" fmla="*/ 667512 w 859536"/>
              <a:gd name="connsiteY14" fmla="*/ 64008 h 1645920"/>
              <a:gd name="connsiteX15" fmla="*/ 667512 w 859536"/>
              <a:gd name="connsiteY15" fmla="*/ 0 h 1645920"/>
              <a:gd name="connsiteX16" fmla="*/ 429768 w 859536"/>
              <a:gd name="connsiteY16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59536" h="1645920">
                <a:moveTo>
                  <a:pt x="429768" y="0"/>
                </a:moveTo>
                <a:lnTo>
                  <a:pt x="155448" y="0"/>
                </a:lnTo>
                <a:lnTo>
                  <a:pt x="155448" y="54864"/>
                </a:lnTo>
                <a:lnTo>
                  <a:pt x="228600" y="54864"/>
                </a:lnTo>
                <a:lnTo>
                  <a:pt x="237744" y="210312"/>
                </a:lnTo>
                <a:lnTo>
                  <a:pt x="82296" y="329184"/>
                </a:lnTo>
                <a:lnTo>
                  <a:pt x="0" y="402336"/>
                </a:lnTo>
                <a:lnTo>
                  <a:pt x="9144" y="1609344"/>
                </a:lnTo>
                <a:lnTo>
                  <a:pt x="36576" y="1645920"/>
                </a:lnTo>
                <a:lnTo>
                  <a:pt x="813816" y="1645920"/>
                </a:lnTo>
                <a:lnTo>
                  <a:pt x="859536" y="1600200"/>
                </a:lnTo>
                <a:lnTo>
                  <a:pt x="841248" y="393192"/>
                </a:lnTo>
                <a:lnTo>
                  <a:pt x="603504" y="210312"/>
                </a:lnTo>
                <a:lnTo>
                  <a:pt x="603504" y="64008"/>
                </a:lnTo>
                <a:lnTo>
                  <a:pt x="667512" y="64008"/>
                </a:lnTo>
                <a:lnTo>
                  <a:pt x="667512" y="0"/>
                </a:lnTo>
                <a:lnTo>
                  <a:pt x="429768" y="0"/>
                </a:lnTo>
                <a:close/>
              </a:path>
            </a:pathLst>
          </a:custGeom>
          <a:noFill/>
          <a:ln w="5715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chemeClr val="tx1"/>
                </a:solidFill>
              </a:ln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4286256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10 л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928794" y="4572008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7 л</a:t>
            </a:r>
            <a:endParaRPr lang="ru-RU" sz="32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357686" y="5143512"/>
          <a:ext cx="4497752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752"/>
                <a:gridCol w="648000"/>
                <a:gridCol w="648000"/>
                <a:gridCol w="648000"/>
                <a:gridCol w="648000"/>
              </a:tblGrid>
              <a:tr h="3571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C3300"/>
                          </a:solidFill>
                        </a:rPr>
                        <a:t>1 сосуд(10 л)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C3300"/>
                          </a:solidFill>
                        </a:rPr>
                        <a:t>10 л</a:t>
                      </a:r>
                      <a:endParaRPr lang="ru-RU" dirty="0">
                        <a:solidFill>
                          <a:srgbClr val="CC33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C3300"/>
                          </a:solidFill>
                        </a:rPr>
                        <a:t>3 л</a:t>
                      </a:r>
                      <a:endParaRPr lang="ru-RU" dirty="0">
                        <a:solidFill>
                          <a:srgbClr val="CC33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C3300"/>
                          </a:solidFill>
                        </a:rPr>
                        <a:t>3 л</a:t>
                      </a:r>
                      <a:endParaRPr lang="ru-RU" dirty="0">
                        <a:solidFill>
                          <a:srgbClr val="CC33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C3300"/>
                          </a:solidFill>
                        </a:rPr>
                        <a:t>5 л</a:t>
                      </a:r>
                      <a:endParaRPr lang="ru-RU" dirty="0">
                        <a:solidFill>
                          <a:srgbClr val="CC33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сосуд(7 л)</a:t>
                      </a:r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 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 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сосуд(2 л)</a:t>
                      </a:r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 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 л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8" name="Полилиния 17"/>
          <p:cNvSpPr/>
          <p:nvPr/>
        </p:nvSpPr>
        <p:spPr>
          <a:xfrm>
            <a:off x="3143240" y="5857892"/>
            <a:ext cx="573784" cy="717226"/>
          </a:xfrm>
          <a:custGeom>
            <a:avLst/>
            <a:gdLst>
              <a:gd name="connsiteX0" fmla="*/ 429768 w 859536"/>
              <a:gd name="connsiteY0" fmla="*/ 0 h 1645920"/>
              <a:gd name="connsiteX1" fmla="*/ 155448 w 859536"/>
              <a:gd name="connsiteY1" fmla="*/ 0 h 1645920"/>
              <a:gd name="connsiteX2" fmla="*/ 155448 w 859536"/>
              <a:gd name="connsiteY2" fmla="*/ 54864 h 1645920"/>
              <a:gd name="connsiteX3" fmla="*/ 228600 w 859536"/>
              <a:gd name="connsiteY3" fmla="*/ 54864 h 1645920"/>
              <a:gd name="connsiteX4" fmla="*/ 237744 w 859536"/>
              <a:gd name="connsiteY4" fmla="*/ 210312 h 1645920"/>
              <a:gd name="connsiteX5" fmla="*/ 82296 w 859536"/>
              <a:gd name="connsiteY5" fmla="*/ 329184 h 1645920"/>
              <a:gd name="connsiteX6" fmla="*/ 0 w 859536"/>
              <a:gd name="connsiteY6" fmla="*/ 402336 h 1645920"/>
              <a:gd name="connsiteX7" fmla="*/ 9144 w 859536"/>
              <a:gd name="connsiteY7" fmla="*/ 1609344 h 1645920"/>
              <a:gd name="connsiteX8" fmla="*/ 36576 w 859536"/>
              <a:gd name="connsiteY8" fmla="*/ 1645920 h 1645920"/>
              <a:gd name="connsiteX9" fmla="*/ 813816 w 859536"/>
              <a:gd name="connsiteY9" fmla="*/ 1645920 h 1645920"/>
              <a:gd name="connsiteX10" fmla="*/ 859536 w 859536"/>
              <a:gd name="connsiteY10" fmla="*/ 1600200 h 1645920"/>
              <a:gd name="connsiteX11" fmla="*/ 841248 w 859536"/>
              <a:gd name="connsiteY11" fmla="*/ 393192 h 1645920"/>
              <a:gd name="connsiteX12" fmla="*/ 603504 w 859536"/>
              <a:gd name="connsiteY12" fmla="*/ 210312 h 1645920"/>
              <a:gd name="connsiteX13" fmla="*/ 603504 w 859536"/>
              <a:gd name="connsiteY13" fmla="*/ 64008 h 1645920"/>
              <a:gd name="connsiteX14" fmla="*/ 667512 w 859536"/>
              <a:gd name="connsiteY14" fmla="*/ 64008 h 1645920"/>
              <a:gd name="connsiteX15" fmla="*/ 667512 w 859536"/>
              <a:gd name="connsiteY15" fmla="*/ 0 h 1645920"/>
              <a:gd name="connsiteX16" fmla="*/ 429768 w 859536"/>
              <a:gd name="connsiteY16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59536" h="1645920">
                <a:moveTo>
                  <a:pt x="429768" y="0"/>
                </a:moveTo>
                <a:lnTo>
                  <a:pt x="155448" y="0"/>
                </a:lnTo>
                <a:lnTo>
                  <a:pt x="155448" y="54864"/>
                </a:lnTo>
                <a:lnTo>
                  <a:pt x="228600" y="54864"/>
                </a:lnTo>
                <a:lnTo>
                  <a:pt x="237744" y="210312"/>
                </a:lnTo>
                <a:lnTo>
                  <a:pt x="82296" y="329184"/>
                </a:lnTo>
                <a:lnTo>
                  <a:pt x="0" y="402336"/>
                </a:lnTo>
                <a:lnTo>
                  <a:pt x="9144" y="1609344"/>
                </a:lnTo>
                <a:lnTo>
                  <a:pt x="36576" y="1645920"/>
                </a:lnTo>
                <a:lnTo>
                  <a:pt x="813816" y="1645920"/>
                </a:lnTo>
                <a:lnTo>
                  <a:pt x="859536" y="1600200"/>
                </a:lnTo>
                <a:lnTo>
                  <a:pt x="841248" y="393192"/>
                </a:lnTo>
                <a:lnTo>
                  <a:pt x="603504" y="210312"/>
                </a:lnTo>
                <a:lnTo>
                  <a:pt x="603504" y="64008"/>
                </a:lnTo>
                <a:lnTo>
                  <a:pt x="667512" y="64008"/>
                </a:lnTo>
                <a:lnTo>
                  <a:pt x="667512" y="0"/>
                </a:lnTo>
                <a:lnTo>
                  <a:pt x="429768" y="0"/>
                </a:lnTo>
                <a:close/>
              </a:path>
            </a:pathLst>
          </a:custGeom>
          <a:noFill/>
          <a:ln w="5715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chemeClr val="tx1"/>
                </a:solidFill>
              </a:ln>
              <a:effectLst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00364" y="5214950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 л</a:t>
            </a:r>
            <a:endParaRPr lang="ru-RU" sz="3200" dirty="0"/>
          </a:p>
        </p:txBody>
      </p:sp>
      <p:sp>
        <p:nvSpPr>
          <p:cNvPr id="17" name="Стрелка вправо с вырезом 16">
            <a:hlinkClick r:id="rId2" action="ppaction://hlinksldjump"/>
          </p:cNvPr>
          <p:cNvSpPr/>
          <p:nvPr/>
        </p:nvSpPr>
        <p:spPr bwMode="auto">
          <a:xfrm>
            <a:off x="7572396" y="4214818"/>
            <a:ext cx="928694" cy="571504"/>
          </a:xfrm>
          <a:prstGeom prst="notchedRightArrow">
            <a:avLst/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 animBg="1"/>
      <p:bldP spid="13" grpId="0" animBg="1"/>
      <p:bldP spid="14" grpId="0"/>
      <p:bldP spid="15" grpId="0"/>
      <p:bldP spid="18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625" y="428625"/>
            <a:ext cx="7919540" cy="132343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3399"/>
                </a:solidFill>
              </a:rPr>
              <a:t>Расположить числа в порядке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3399"/>
                </a:solidFill>
              </a:rPr>
              <a:t> убывания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2571750" y="2286000"/>
            <a:ext cx="3600450" cy="360045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3399"/>
              </a:solidFill>
            </a:endParaRPr>
          </a:p>
        </p:txBody>
      </p:sp>
      <p:graphicFrame>
        <p:nvGraphicFramePr>
          <p:cNvPr id="73735" name="Object 2"/>
          <p:cNvGraphicFramePr>
            <a:graphicFrameLocks noChangeAspect="1"/>
          </p:cNvGraphicFramePr>
          <p:nvPr/>
        </p:nvGraphicFramePr>
        <p:xfrm>
          <a:off x="2928938" y="2857500"/>
          <a:ext cx="928687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4" name="Формула" r:id="rId3" imgW="228600" imgH="164880" progId="Equation.3">
                  <p:embed/>
                </p:oleObj>
              </mc:Choice>
              <mc:Fallback>
                <p:oleObj name="Формула" r:id="rId3" imgW="228600" imgH="1648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2857500"/>
                        <a:ext cx="928687" cy="928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143250" y="4000500"/>
          <a:ext cx="1031875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5" name="Формула" r:id="rId5" imgW="253800" imgH="393480" progId="Equation.3">
                  <p:embed/>
                </p:oleObj>
              </mc:Choice>
              <mc:Fallback>
                <p:oleObj name="Формула" r:id="rId5" imgW="2538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4000500"/>
                        <a:ext cx="1031875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929188" y="2857500"/>
          <a:ext cx="619125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6" name="Формула" r:id="rId7" imgW="152280" imgH="393480" progId="Equation.3">
                  <p:embed/>
                </p:oleObj>
              </mc:Choice>
              <mc:Fallback>
                <p:oleObj name="Формула" r:id="rId7" imgW="15228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2857500"/>
                        <a:ext cx="619125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72000" y="4429125"/>
          <a:ext cx="92868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7" name="Формула" r:id="rId9" imgW="228600" imgH="203040" progId="Equation.3">
                  <p:embed/>
                </p:oleObj>
              </mc:Choice>
              <mc:Fallback>
                <p:oleObj name="Формула" r:id="rId9" imgW="22860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429125"/>
                        <a:ext cx="928688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Блок-схема: узел 12"/>
          <p:cNvSpPr/>
          <p:nvPr/>
        </p:nvSpPr>
        <p:spPr>
          <a:xfrm>
            <a:off x="785813" y="2786063"/>
            <a:ext cx="1439862" cy="143986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2857500" y="2857500"/>
            <a:ext cx="1439863" cy="143986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000625" y="2786063"/>
            <a:ext cx="1439863" cy="143986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6858000" y="2786063"/>
            <a:ext cx="1439863" cy="143986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/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1000125" y="3071813"/>
          <a:ext cx="92868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8" name="Формула" r:id="rId11" imgW="228600" imgH="203040" progId="Equation.3">
                  <p:embed/>
                </p:oleObj>
              </mc:Choice>
              <mc:Fallback>
                <p:oleObj name="Формула" r:id="rId11" imgW="22860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3071813"/>
                        <a:ext cx="928688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3286125" y="2928938"/>
          <a:ext cx="619125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9" name="Формула" r:id="rId12" imgW="152280" imgH="393480" progId="Equation.3">
                  <p:embed/>
                </p:oleObj>
              </mc:Choice>
              <mc:Fallback>
                <p:oleObj name="Формула" r:id="rId12" imgW="15228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2928938"/>
                        <a:ext cx="619125" cy="1357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5214938" y="2786063"/>
          <a:ext cx="1031875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60" name="Формула" r:id="rId14" imgW="253800" imgH="393480" progId="Equation.3">
                  <p:embed/>
                </p:oleObj>
              </mc:Choice>
              <mc:Fallback>
                <p:oleObj name="Формула" r:id="rId14" imgW="25380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2786063"/>
                        <a:ext cx="1031875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0"/>
          <p:cNvGraphicFramePr>
            <a:graphicFrameLocks noChangeAspect="1"/>
          </p:cNvGraphicFramePr>
          <p:nvPr/>
        </p:nvGraphicFramePr>
        <p:xfrm>
          <a:off x="7143750" y="3071813"/>
          <a:ext cx="9286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61" name="Формула" r:id="rId16" imgW="228600" imgH="164880" progId="Equation.3">
                  <p:embed/>
                </p:oleObj>
              </mc:Choice>
              <mc:Fallback>
                <p:oleObj name="Формула" r:id="rId16" imgW="228600" imgH="1648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3071813"/>
                        <a:ext cx="928688" cy="928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Стрелка вправо с вырезом 17">
            <a:hlinkClick r:id="rId18" action="ppaction://hlinksldjump"/>
          </p:cNvPr>
          <p:cNvSpPr/>
          <p:nvPr/>
        </p:nvSpPr>
        <p:spPr bwMode="auto">
          <a:xfrm>
            <a:off x="6929454" y="5715016"/>
            <a:ext cx="1214446" cy="714380"/>
          </a:xfrm>
          <a:prstGeom prst="notchedRightArrow">
            <a:avLst/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Ответ: на 20л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152400" y="3962400"/>
            <a:ext cx="8686800" cy="218757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dirty="0">
                <a:solidFill>
                  <a:srgbClr val="303092"/>
                </a:solidFill>
              </a:rPr>
              <a:t>  </a:t>
            </a:r>
            <a:r>
              <a:rPr lang="ru-RU" b="1" dirty="0">
                <a:solidFill>
                  <a:srgbClr val="303092"/>
                </a:solidFill>
              </a:rPr>
              <a:t>В двух машинах поровну бензина. Если из одной перелить в другую 10  литров, то на сколько литров бензина станет во второй машине больше, чем в первой?</a:t>
            </a:r>
          </a:p>
        </p:txBody>
      </p:sp>
      <p:sp>
        <p:nvSpPr>
          <p:cNvPr id="71684" name="WordArt 4"/>
          <p:cNvSpPr>
            <a:spLocks noChangeArrowheads="1" noChangeShapeType="1" noTextEdit="1"/>
          </p:cNvSpPr>
          <p:nvPr/>
        </p:nvSpPr>
        <p:spPr bwMode="auto">
          <a:xfrm>
            <a:off x="1905000" y="0"/>
            <a:ext cx="5334000" cy="14636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endParaRPr lang="ru-RU" sz="44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BE00BE"/>
              </a:solidFill>
              <a:effectLst>
                <a:outerShdw dist="45791" dir="2021404" algn="ctr" rotWithShape="0">
                  <a:srgbClr val="80808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1693" name="Picture 13" descr="CAR11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81600" y="1752600"/>
            <a:ext cx="3227388" cy="1957388"/>
          </a:xfrm>
          <a:noFill/>
          <a:ln/>
        </p:spPr>
      </p:pic>
      <p:pic>
        <p:nvPicPr>
          <p:cNvPr id="71696" name="Picture 16" descr="CAR28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524000"/>
            <a:ext cx="3581400" cy="2338388"/>
          </a:xfrm>
          <a:noFill/>
          <a:ln/>
        </p:spPr>
      </p:pic>
      <p:pic>
        <p:nvPicPr>
          <p:cNvPr id="71697" name="Picture 17" descr="3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6248400"/>
            <a:ext cx="6858000" cy="80963"/>
          </a:xfrm>
          <a:prstGeom prst="rect">
            <a:avLst/>
          </a:prstGeom>
          <a:noFill/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 bwMode="auto">
          <a:xfrm>
            <a:off x="8143900" y="6072206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643446"/>
            <a:ext cx="4572032" cy="1362075"/>
          </a:xfrm>
        </p:spPr>
        <p:txBody>
          <a:bodyPr/>
          <a:lstStyle/>
          <a:p>
            <a:pPr algn="ctr"/>
            <a:r>
              <a:rPr lang="ru-RU" sz="2400" dirty="0" smtClean="0"/>
              <a:t>Это были дедушка, его сын и внук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1214422"/>
            <a:ext cx="7929618" cy="2286005"/>
          </a:xfrm>
        </p:spPr>
        <p:txBody>
          <a:bodyPr/>
          <a:lstStyle/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b="1" dirty="0" smtClean="0">
                <a:solidFill>
                  <a:srgbClr val="FF0000"/>
                </a:solidFill>
              </a:rPr>
              <a:t>Два отца и два сына поймали трех зайцев, а досталось каждому по одному зайцу. Как это могло случиться?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60418" name="Picture 2" descr="http://im3-tub-ru.yandex.net/i?id=303781226-40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714752"/>
            <a:ext cx="3500452" cy="2643206"/>
          </a:xfrm>
          <a:prstGeom prst="rect">
            <a:avLst/>
          </a:prstGeom>
          <a:noFill/>
        </p:spPr>
      </p:pic>
      <p:sp>
        <p:nvSpPr>
          <p:cNvPr id="6" name="Стрелка вправо 5">
            <a:hlinkClick r:id="rId3" action="ppaction://hlinksldjump"/>
          </p:cNvPr>
          <p:cNvSpPr/>
          <p:nvPr/>
        </p:nvSpPr>
        <p:spPr bwMode="auto">
          <a:xfrm>
            <a:off x="8215338" y="6357934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100 = 111 -11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357298"/>
            <a:ext cx="7772400" cy="1500187"/>
          </a:xfrm>
        </p:spPr>
        <p:txBody>
          <a:bodyPr/>
          <a:lstStyle/>
          <a:p>
            <a:pPr algn="ctr"/>
            <a:r>
              <a:rPr lang="ru-RU" sz="3600" b="1" dirty="0" smtClean="0"/>
              <a:t>При помощи пяти единиц составьте число 100, используя любые арифметические действия. </a:t>
            </a:r>
            <a:endParaRPr lang="ru-RU" sz="3600" b="1" dirty="0"/>
          </a:p>
        </p:txBody>
      </p:sp>
      <p:pic>
        <p:nvPicPr>
          <p:cNvPr id="62466" name="Picture 2" descr="http://im4-tub-ru.yandex.net/i?id=226047299-54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286124"/>
            <a:ext cx="3286148" cy="306706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 bwMode="auto">
          <a:xfrm>
            <a:off x="7786710" y="5929330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00042"/>
            <a:ext cx="7772400" cy="14700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Найдите площадь фигуры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71604" y="5105400"/>
            <a:ext cx="6400800" cy="17526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3490" name="Picture 2" descr="GetPicture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428868"/>
            <a:ext cx="484254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право 5">
            <a:hlinkClick r:id="rId3" action="ppaction://hlinksldjump"/>
          </p:cNvPr>
          <p:cNvSpPr/>
          <p:nvPr/>
        </p:nvSpPr>
        <p:spPr bwMode="auto">
          <a:xfrm>
            <a:off x="7572396" y="5857892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 отрывая карандаша от бумаги, разделить фигуру на 6 равных треугольников                                                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</a:t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    </a:t>
            </a:r>
            <a:r>
              <a:rPr lang="ru-RU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525963"/>
          </a:xfrm>
        </p:spPr>
        <p:txBody>
          <a:bodyPr/>
          <a:lstStyle/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     </a:t>
            </a:r>
            <a:r>
              <a:rPr lang="ru-RU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</a:t>
            </a: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400769"/>
              </p:ext>
            </p:extLst>
          </p:nvPr>
        </p:nvGraphicFramePr>
        <p:xfrm>
          <a:off x="611560" y="1857364"/>
          <a:ext cx="3103184" cy="3714775"/>
        </p:xfrm>
        <a:graphic>
          <a:graphicData uri="http://schemas.openxmlformats.org/drawingml/2006/table">
            <a:tbl>
              <a:tblPr/>
              <a:tblGrid>
                <a:gridCol w="1592399"/>
                <a:gridCol w="1510785"/>
              </a:tblGrid>
              <a:tr h="173844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kern="140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36830" marR="36830" marT="36830" marB="3683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kern="140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36830" marR="36830" marT="36830" marB="36830" anchor="b">
                    <a:lnL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63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kern="14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</a:rPr>
                        <a:t>              </a:t>
                      </a:r>
                    </a:p>
                  </a:txBody>
                  <a:tcPr marL="36830" marR="36830" marT="36830" marB="3683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kern="14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90750" y="1857364"/>
          <a:ext cx="1543050" cy="1724036"/>
        </p:xfrm>
        <a:graphic>
          <a:graphicData uri="http://schemas.openxmlformats.org/drawingml/2006/table">
            <a:tbl>
              <a:tblPr/>
              <a:tblGrid>
                <a:gridCol w="1543050"/>
              </a:tblGrid>
              <a:tr h="17240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solidFill>
                        <a:srgbClr val="3366CC"/>
                      </a:solidFill>
                      <a:prstDash val="solid"/>
                    </a:lnL>
                    <a:lnR w="38100" cmpd="sng">
                      <a:solidFill>
                        <a:srgbClr val="3366CC"/>
                      </a:solidFill>
                      <a:prstDash val="solid"/>
                    </a:lnR>
                    <a:lnT w="38100" cmpd="sng">
                      <a:solidFill>
                        <a:srgbClr val="3366CC"/>
                      </a:solidFill>
                      <a:prstDash val="solid"/>
                    </a:lnT>
                    <a:lnB w="38100" cmpd="sng">
                      <a:solidFill>
                        <a:srgbClr val="3366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90550" y="3619500"/>
          <a:ext cx="1600200" cy="1962150"/>
        </p:xfrm>
        <a:graphic>
          <a:graphicData uri="http://schemas.openxmlformats.org/drawingml/2006/table">
            <a:tbl>
              <a:tblPr/>
              <a:tblGrid>
                <a:gridCol w="1600200"/>
              </a:tblGrid>
              <a:tr h="19621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solidFill>
                        <a:srgbClr val="3366CC"/>
                      </a:solidFill>
                      <a:prstDash val="solid"/>
                    </a:lnL>
                    <a:lnR w="38100" cmpd="sng">
                      <a:solidFill>
                        <a:srgbClr val="3366CC"/>
                      </a:solidFill>
                      <a:prstDash val="solid"/>
                    </a:lnR>
                    <a:lnT w="38100" cmpd="sng">
                      <a:solidFill>
                        <a:srgbClr val="3366CC"/>
                      </a:solidFill>
                      <a:prstDash val="solid"/>
                    </a:lnT>
                    <a:lnB w="38100" cmpd="sng">
                      <a:solidFill>
                        <a:srgbClr val="3366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408725"/>
              </p:ext>
            </p:extLst>
          </p:nvPr>
        </p:nvGraphicFramePr>
        <p:xfrm>
          <a:off x="609600" y="1844824"/>
          <a:ext cx="1562100" cy="1736576"/>
        </p:xfrm>
        <a:graphic>
          <a:graphicData uri="http://schemas.openxmlformats.org/drawingml/2006/table">
            <a:tbl>
              <a:tblPr/>
              <a:tblGrid>
                <a:gridCol w="1562100"/>
              </a:tblGrid>
              <a:tr h="1736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solidFill>
                        <a:srgbClr val="3366CC"/>
                      </a:solidFill>
                      <a:prstDash val="solid"/>
                    </a:lnL>
                    <a:lnR w="38100" cmpd="sng">
                      <a:solidFill>
                        <a:srgbClr val="3366CC"/>
                      </a:solidFill>
                      <a:prstDash val="solid"/>
                    </a:lnR>
                    <a:lnT w="38100" cmpd="sng">
                      <a:solidFill>
                        <a:srgbClr val="3366CC"/>
                      </a:solidFill>
                      <a:prstDash val="solid"/>
                    </a:lnT>
                    <a:lnB w="38100" cmpd="sng">
                      <a:solidFill>
                        <a:srgbClr val="3366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000240"/>
            <a:ext cx="450059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 bwMode="auto">
          <a:xfrm>
            <a:off x="7572396" y="5857892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5992"/>
            <a:ext cx="4572000" cy="1143000"/>
          </a:xfrm>
        </p:spPr>
        <p:txBody>
          <a:bodyPr/>
          <a:lstStyle/>
          <a:p>
            <a:pPr algn="l"/>
            <a:r>
              <a:rPr lang="ru-RU" sz="3200" b="1" dirty="0" smtClean="0"/>
              <a:t>Говорят, когда ученый доказал эту теорему, то в благодарность он принес в жертву богам 100 быков. О какой теореме идет речь?</a:t>
            </a:r>
            <a:endParaRPr lang="ru-RU" sz="3200" b="1" dirty="0"/>
          </a:p>
        </p:txBody>
      </p:sp>
      <p:pic>
        <p:nvPicPr>
          <p:cNvPr id="65538" name="Picture 2" descr="http://wiki.iteach.ru/images/9/94/%d0%9f%d0%b8%d1%84%d0%b0%d0%b3%d0%be%d1%80.jpg"/>
          <p:cNvPicPr>
            <a:picLocks noChangeAspect="1" noChangeArrowheads="1"/>
          </p:cNvPicPr>
          <p:nvPr/>
        </p:nvPicPr>
        <p:blipFill>
          <a:blip r:embed="rId2"/>
          <a:srcRect l="3374" t="26567" r="52147" b="28474"/>
          <a:stretch>
            <a:fillRect/>
          </a:stretch>
        </p:blipFill>
        <p:spPr bwMode="auto">
          <a:xfrm>
            <a:off x="4786314" y="1285860"/>
            <a:ext cx="4143404" cy="3571900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 bwMode="auto">
          <a:xfrm>
            <a:off x="7572396" y="5857892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Архимед</a:t>
            </a:r>
          </a:p>
        </p:txBody>
      </p:sp>
      <p:pic>
        <p:nvPicPr>
          <p:cNvPr id="3077" name="Picture 5" descr="http://chpz.ru/wp-content/uploads/2011/11/%D0%90%D1%80%D1%85%D0%B8%D0%BC%D0%B5%D0%B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285992"/>
            <a:ext cx="2628900" cy="34956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285992"/>
            <a:ext cx="48577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>
                <a:solidFill>
                  <a:srgbClr val="FF0000"/>
                </a:solidFill>
                <a:latin typeface="Mistral" pitchFamily="66" charset="0"/>
              </a:rPr>
              <a:t>«ЭВРИКА».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285860"/>
            <a:ext cx="7772400" cy="1470025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FF0066"/>
                </a:solidFill>
              </a:rPr>
              <a:t>Назовите любимую фразу Евклида, которую вы часто произносите на уроках геометрии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Что и требовалось доказать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67586" name="Picture 2" descr="http://www.invata-mate.info/history/photos/Euclid_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000373"/>
            <a:ext cx="3071802" cy="3857628"/>
          </a:xfrm>
          <a:prstGeom prst="rect">
            <a:avLst/>
          </a:prstGeom>
          <a:noFill/>
        </p:spPr>
      </p:pic>
      <p:sp>
        <p:nvSpPr>
          <p:cNvPr id="6" name="Стрелка вправо 5">
            <a:hlinkClick r:id="rId3" action="ppaction://hlinksldjump"/>
          </p:cNvPr>
          <p:cNvSpPr/>
          <p:nvPr/>
        </p:nvSpPr>
        <p:spPr bwMode="auto">
          <a:xfrm>
            <a:off x="7572396" y="5857892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C3300"/>
                </a:solidFill>
              </a:rPr>
              <a:t>Стороны треугольника 17, 35 и 18 см. Чему равна площадь треугольника?</a:t>
            </a:r>
            <a:endParaRPr lang="ru-RU" b="1" dirty="0">
              <a:solidFill>
                <a:srgbClr val="CC33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72" y="4500570"/>
            <a:ext cx="6400800" cy="1752600"/>
          </a:xfrm>
        </p:spPr>
        <p:txBody>
          <a:bodyPr/>
          <a:lstStyle/>
          <a:p>
            <a:r>
              <a:rPr lang="ru-RU" sz="4400" b="1" dirty="0" smtClean="0">
                <a:solidFill>
                  <a:srgbClr val="CC3300"/>
                </a:solidFill>
              </a:rPr>
              <a:t>Нет</a:t>
            </a:r>
            <a:endParaRPr lang="ru-RU" sz="4400" b="1" dirty="0">
              <a:solidFill>
                <a:srgbClr val="CC3300"/>
              </a:solidFill>
            </a:endParaRPr>
          </a:p>
        </p:txBody>
      </p:sp>
      <p:pic>
        <p:nvPicPr>
          <p:cNvPr id="66562" name="Picture 2" descr="Картинка 70 из 10750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286124"/>
            <a:ext cx="3895723" cy="3024182"/>
          </a:xfrm>
          <a:prstGeom prst="rect">
            <a:avLst/>
          </a:prstGeom>
          <a:noFill/>
        </p:spPr>
      </p:pic>
      <p:sp>
        <p:nvSpPr>
          <p:cNvPr id="7" name="Стрелка вправо 6">
            <a:hlinkClick r:id="rId4" action="ppaction://hlinksldjump"/>
          </p:cNvPr>
          <p:cNvSpPr/>
          <p:nvPr/>
        </p:nvSpPr>
        <p:spPr bwMode="auto">
          <a:xfrm>
            <a:off x="8143900" y="6143644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57222" y="1928802"/>
            <a:ext cx="5572164" cy="2857520"/>
          </a:xfrm>
        </p:spPr>
        <p:txBody>
          <a:bodyPr/>
          <a:lstStyle/>
          <a:p>
            <a:pPr algn="ctr">
              <a:buNone/>
            </a:pPr>
            <a:r>
              <a:rPr lang="ru-RU" sz="9600" dirty="0" smtClean="0">
                <a:solidFill>
                  <a:srgbClr val="FF0000"/>
                </a:solidFill>
                <a:latin typeface="Mistral" pitchFamily="66" charset="0"/>
              </a:rPr>
              <a:t>Финал</a:t>
            </a:r>
            <a:endParaRPr lang="ru-RU" sz="9600" dirty="0">
              <a:solidFill>
                <a:srgbClr val="FF0000"/>
              </a:solidFill>
              <a:latin typeface="Mistral" pitchFamily="66" charset="0"/>
            </a:endParaRPr>
          </a:p>
        </p:txBody>
      </p:sp>
      <p:pic>
        <p:nvPicPr>
          <p:cNvPr id="68610" name="Picture 2" descr="http://cs305410.vkontakte.ru/u75495740/-14/x_de7364c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928802"/>
            <a:ext cx="3552825" cy="399574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2057400" y="1905000"/>
          <a:ext cx="5410200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8" name="Фотография Photo Editor" r:id="rId3" imgW="3333333" imgH="1619476" progId="">
                  <p:embed/>
                </p:oleObj>
              </mc:Choice>
              <mc:Fallback>
                <p:oleObj name="Фотография Photo Editor" r:id="rId3" imgW="3333333" imgH="1619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905000"/>
                        <a:ext cx="5410200" cy="2643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743200" y="5029200"/>
            <a:ext cx="441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КУРСОР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mihailovoschool.ucoz.ru/Image/Rebus_6/rebus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7572428" cy="3429024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85852" y="510540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Ромб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4786322"/>
            <a:ext cx="6400800" cy="175260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угол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2706" name="Picture 2" descr="http://mihailovoschool.ucoz.ru/Image/Rebus_6/rebus_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42984"/>
            <a:ext cx="7943684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Вектор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3730" name="Picture 2" descr="http://mihailovoschool.ucoz.ru/Image/Rebus_6/rebus_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86058"/>
            <a:ext cx="8143932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Пифагор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4754" name="Picture 2" descr="http://mihailovoschool.ucoz.ru/Image/Rebus_6/rebus_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928802"/>
            <a:ext cx="7786742" cy="392909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928670"/>
            <a:ext cx="7643866" cy="25545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  <a:t>Спасибо </a:t>
            </a:r>
          </a:p>
          <a:p>
            <a:pPr algn="ctr"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  <a:t>    за игру!</a:t>
            </a:r>
          </a:p>
        </p:txBody>
      </p:sp>
      <p:pic>
        <p:nvPicPr>
          <p:cNvPr id="5" name="Picture 5">
            <a:hlinkClick r:id="" action="ppaction://noaction">
              <a:snd r:embed="rId2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88" y="3714750"/>
            <a:ext cx="2571750" cy="2789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333375"/>
            <a:ext cx="8569325" cy="6119813"/>
          </a:xfrm>
          <a:solidFill>
            <a:schemeClr val="bg1"/>
          </a:solidFill>
          <a:ln w="38100" cmpd="dbl">
            <a:solidFill>
              <a:srgbClr val="3366CC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Отборочный тур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500438"/>
            <a:ext cx="3714744" cy="30996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b="1" dirty="0" smtClean="0">
                <a:solidFill>
                  <a:srgbClr val="003399"/>
                </a:solidFill>
                <a:latin typeface="Mistral" pitchFamily="66" charset="0"/>
              </a:rPr>
              <a:t>Ораторское искусство</a:t>
            </a:r>
            <a:endParaRPr lang="ru-RU" sz="7200" b="1" dirty="0">
              <a:solidFill>
                <a:srgbClr val="003399"/>
              </a:solidFill>
              <a:latin typeface="Mistral" pitchFamily="66" charset="0"/>
            </a:endParaRPr>
          </a:p>
        </p:txBody>
      </p:sp>
      <p:sp>
        <p:nvSpPr>
          <p:cNvPr id="50180" name="AutoShape 4" descr="http://img0.liveinternet.ru/images/attach/c/1/62/692/62692776_1281769714_C0301.jpg"/>
          <p:cNvSpPr>
            <a:spLocks noChangeAspect="1" noChangeArrowheads="1"/>
          </p:cNvSpPr>
          <p:nvPr/>
        </p:nvSpPr>
        <p:spPr bwMode="auto">
          <a:xfrm>
            <a:off x="63500" y="-136525"/>
            <a:ext cx="3190875" cy="3495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2" name="Picture 6" descr="http://shkola.ostriv.in.ua/images/publications/4/4187/13109063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071678"/>
            <a:ext cx="3814771" cy="4138617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ПРИМЕЧАНИЕ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На красной дорожке нельзя ошибаться ни разу.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3600" b="1" dirty="0" smtClean="0">
                <a:solidFill>
                  <a:srgbClr val="CC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На желтой дорожке можно ошибаться один раз.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На зеленой дорожке можно ошибаться два раза</a:t>
            </a:r>
            <a:r>
              <a:rPr lang="ru-RU" sz="3600" b="1" dirty="0" smtClean="0">
                <a:solidFill>
                  <a:srgbClr val="008000"/>
                </a:solidFill>
                <a:latin typeface="Tahoma" pitchFamily="34" charset="0"/>
              </a:rPr>
              <a:t>.</a:t>
            </a:r>
          </a:p>
          <a:p>
            <a:pPr marL="609600" indent="-609600" eaLnBrk="1" hangingPunct="1">
              <a:buFontTx/>
              <a:buNone/>
              <a:defRPr/>
            </a:pPr>
            <a:endParaRPr lang="ru-RU" sz="3600" dirty="0" smtClean="0">
              <a:latin typeface="Tahoma" pitchFamily="34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43800" cy="188913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428596" y="1000108"/>
            <a:ext cx="3244845" cy="2089148"/>
          </a:xfrm>
          <a:prstGeom prst="flowChartAlternateProcess">
            <a:avLst/>
          </a:prstGeom>
          <a:solidFill>
            <a:srgbClr val="3366CC"/>
          </a:solidFill>
          <a:ln w="9525" algn="ctr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hlinkClick r:id="rId2" action="ppaction://hlinksldjump"/>
              </a:rPr>
              <a:t>алгебра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</a:rPr>
              <a:t>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29038" name="AutoShape 14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5143505" y="857232"/>
            <a:ext cx="3246434" cy="2214578"/>
          </a:xfrm>
          <a:prstGeom prst="flowChartAlternateProcess">
            <a:avLst/>
          </a:prstGeom>
          <a:solidFill>
            <a:srgbClr val="3366CC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hlinkClick r:id="rId4" action="ppaction://hlinksldjump"/>
              </a:rPr>
              <a:t>геометрия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29040" name="AutoShape 16"/>
          <p:cNvSpPr>
            <a:spLocks noChangeArrowheads="1"/>
          </p:cNvSpPr>
          <p:nvPr/>
        </p:nvSpPr>
        <p:spPr bwMode="auto">
          <a:xfrm>
            <a:off x="2714612" y="4429132"/>
            <a:ext cx="3714776" cy="2000264"/>
          </a:xfrm>
          <a:prstGeom prst="flowChartAlternateProcess">
            <a:avLst/>
          </a:prstGeom>
          <a:solidFill>
            <a:srgbClr val="3366CC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hlinkClick r:id="rId5" action="ppaction://hlinksldjump"/>
              </a:rPr>
              <a:t>информатика</a:t>
            </a:r>
            <a:endParaRPr lang="ru-RU" sz="32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pic>
        <p:nvPicPr>
          <p:cNvPr id="22535" name="Picture 21" descr="180[1]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3497263" y="2481263"/>
            <a:ext cx="1420812" cy="1360487"/>
          </a:xfrm>
        </p:spPr>
      </p:pic>
      <p:sp>
        <p:nvSpPr>
          <p:cNvPr id="7" name="Выгнутая вверх стрелка 6">
            <a:hlinkClick r:id="rId7" action="ppaction://hlinksldjump"/>
          </p:cNvPr>
          <p:cNvSpPr/>
          <p:nvPr/>
        </p:nvSpPr>
        <p:spPr bwMode="auto">
          <a:xfrm>
            <a:off x="7000892" y="4786322"/>
            <a:ext cx="1428760" cy="857256"/>
          </a:xfrm>
          <a:prstGeom prst="curvedDownArrow">
            <a:avLst/>
          </a:prstGeom>
          <a:blipFill>
            <a:blip r:embed="rId8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1835150" y="620713"/>
            <a:ext cx="5184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33CC"/>
                </a:solidFill>
                <a:latin typeface="Bookman Old Style" pitchFamily="18" charset="0"/>
              </a:rPr>
              <a:t>Вопрос №</a:t>
            </a:r>
            <a:r>
              <a:rPr lang="en-US" sz="4000" b="1" dirty="0">
                <a:solidFill>
                  <a:srgbClr val="FF33CC"/>
                </a:solidFill>
                <a:latin typeface="Bookman Old Style" pitchFamily="18" charset="0"/>
              </a:rPr>
              <a:t> </a:t>
            </a:r>
            <a:r>
              <a:rPr lang="ru-RU" sz="4000" b="1" dirty="0" smtClean="0">
                <a:solidFill>
                  <a:srgbClr val="FF33CC"/>
                </a:solidFill>
                <a:latin typeface="Bookman Old Style" pitchFamily="18" charset="0"/>
              </a:rPr>
              <a:t>1</a:t>
            </a:r>
            <a:endParaRPr lang="ru-RU" sz="4000" b="1" dirty="0">
              <a:solidFill>
                <a:srgbClr val="FF33CC"/>
              </a:solidFill>
              <a:latin typeface="Bookman Old Style" pitchFamily="18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0" y="1341438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/>
            <a:r>
              <a:rPr lang="ru-RU" sz="3600" b="1">
                <a:solidFill>
                  <a:srgbClr val="99FFCC"/>
                </a:solidFill>
                <a:latin typeface="Times New Roman" pitchFamily="18" charset="0"/>
              </a:rPr>
              <a:t>В каком году изобрели манипулятор МЫШЬ? 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4932363" y="3141663"/>
            <a:ext cx="1884362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A</a:t>
            </a:r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</a:rPr>
              <a:t>    </a:t>
            </a:r>
            <a:r>
              <a:rPr lang="ru-RU" sz="2800" b="1" dirty="0" smtClean="0">
                <a:solidFill>
                  <a:srgbClr val="66FF66"/>
                </a:solidFill>
                <a:latin typeface="Bookman Old Style" pitchFamily="18" charset="0"/>
              </a:rPr>
              <a:t>1954</a:t>
            </a:r>
          </a:p>
          <a:p>
            <a:endParaRPr lang="ru-RU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4" name="applause.wav"/>
                </a:hlinkClick>
              </a:rPr>
              <a:t>B </a:t>
            </a:r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</a:rPr>
              <a:t>   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1964</a:t>
            </a:r>
          </a:p>
          <a:p>
            <a:endParaRPr lang="ru-RU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C </a:t>
            </a:r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</a:rPr>
              <a:t>   </a:t>
            </a:r>
            <a:r>
              <a:rPr lang="ru-RU" sz="2800" b="1" dirty="0" smtClean="0">
                <a:solidFill>
                  <a:srgbClr val="66FF66"/>
                </a:solidFill>
                <a:latin typeface="Bookman Old Style" pitchFamily="18" charset="0"/>
              </a:rPr>
              <a:t>1974</a:t>
            </a:r>
          </a:p>
          <a:p>
            <a:endParaRPr lang="en-US" sz="2800" b="1" dirty="0" smtClean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D </a:t>
            </a:r>
            <a:r>
              <a:rPr lang="ru-RU" sz="2800" b="1" dirty="0" smtClean="0">
                <a:solidFill>
                  <a:srgbClr val="66FF66"/>
                </a:solidFill>
                <a:latin typeface="Bookman Old Style" pitchFamily="18" charset="0"/>
              </a:rPr>
              <a:t> </a:t>
            </a:r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</a:rPr>
              <a:t> </a:t>
            </a:r>
            <a:r>
              <a:rPr lang="ru-RU" sz="2800" b="1" dirty="0" smtClean="0">
                <a:solidFill>
                  <a:srgbClr val="66FF66"/>
                </a:solidFill>
                <a:latin typeface="Bookman Old Style" pitchFamily="18" charset="0"/>
              </a:rPr>
              <a:t> 1984</a:t>
            </a:r>
            <a:endParaRPr lang="ru-RU" sz="2800" b="1" dirty="0">
              <a:solidFill>
                <a:srgbClr val="66FF66"/>
              </a:solidFill>
              <a:latin typeface="Bookman Old Style" pitchFamily="18" charset="0"/>
            </a:endParaRPr>
          </a:p>
        </p:txBody>
      </p:sp>
      <p:pic>
        <p:nvPicPr>
          <p:cNvPr id="57351" name="Picture 7" descr="MOUSE2.JPG (20409 bytes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863850"/>
            <a:ext cx="4249738" cy="2727325"/>
          </a:xfrm>
          <a:prstGeom prst="rect">
            <a:avLst/>
          </a:prstGeom>
          <a:noFill/>
        </p:spPr>
      </p:pic>
      <p:sp>
        <p:nvSpPr>
          <p:cNvPr id="8" name="Стрелка вправо 7">
            <a:hlinkClick r:id="rId6" action="ppaction://hlinksldjump"/>
          </p:cNvPr>
          <p:cNvSpPr/>
          <p:nvPr/>
        </p:nvSpPr>
        <p:spPr bwMode="auto">
          <a:xfrm>
            <a:off x="7572396" y="5857892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5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  <p:bldP spid="573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835150" y="620713"/>
            <a:ext cx="5184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33CC"/>
                </a:solidFill>
                <a:latin typeface="Bookman Old Style" pitchFamily="18" charset="0"/>
              </a:rPr>
              <a:t>Вопрос </a:t>
            </a:r>
            <a:r>
              <a:rPr lang="ru-RU" sz="4000" b="1" dirty="0" smtClean="0">
                <a:solidFill>
                  <a:srgbClr val="FF33CC"/>
                </a:solidFill>
                <a:latin typeface="Bookman Old Style" pitchFamily="18" charset="0"/>
              </a:rPr>
              <a:t>№2</a:t>
            </a:r>
            <a:endParaRPr lang="ru-RU" sz="4000" b="1" dirty="0">
              <a:solidFill>
                <a:srgbClr val="FF33CC"/>
              </a:solidFill>
              <a:latin typeface="Bookman Old Style" pitchFamily="18" charset="0"/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0" y="1341438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/>
            <a:r>
              <a:rPr lang="ru-RU" sz="3600" b="1">
                <a:solidFill>
                  <a:srgbClr val="99FFCC"/>
                </a:solidFill>
                <a:latin typeface="Times New Roman" pitchFamily="18" charset="0"/>
                <a:cs typeface="Times New Roman" pitchFamily="18" charset="0"/>
              </a:rPr>
              <a:t>Что из перечисленного не является носителем информации?</a:t>
            </a:r>
            <a:r>
              <a:rPr lang="ru-RU" sz="3600" b="1">
                <a:solidFill>
                  <a:srgbClr val="99FFCC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3744912" y="3143248"/>
            <a:ext cx="5399088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A</a:t>
            </a:r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</a:rPr>
              <a:t>    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звуковая плата;</a:t>
            </a:r>
          </a:p>
          <a:p>
            <a:endParaRPr lang="ru-RU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B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   </a:t>
            </a:r>
            <a:r>
              <a:rPr lang="en-US" sz="2800" b="1" dirty="0" err="1">
                <a:solidFill>
                  <a:srgbClr val="66FF66"/>
                </a:solidFill>
                <a:latin typeface="Bookman Old Style" pitchFamily="18" charset="0"/>
              </a:rPr>
              <a:t>книга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;</a:t>
            </a:r>
            <a:endParaRPr lang="en-US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endParaRPr lang="en-US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C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 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  географическая карта;</a:t>
            </a:r>
          </a:p>
          <a:p>
            <a:endParaRPr lang="en-US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4" name="applause.wav"/>
                </a:hlinkClick>
              </a:rPr>
              <a:t>D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   дискета с играми.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7164388" y="620713"/>
            <a:ext cx="1847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4000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pic>
        <p:nvPicPr>
          <p:cNvPr id="53255" name="Picture 7" descr="MAP00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2636838"/>
            <a:ext cx="2016125" cy="2016125"/>
          </a:xfrm>
          <a:prstGeom prst="rect">
            <a:avLst/>
          </a:prstGeom>
          <a:noFill/>
        </p:spPr>
      </p:pic>
      <p:sp>
        <p:nvSpPr>
          <p:cNvPr id="8" name="Стрелка вправо 7">
            <a:hlinkClick r:id="rId6" action="ppaction://hlinksldjump"/>
          </p:cNvPr>
          <p:cNvSpPr/>
          <p:nvPr/>
        </p:nvSpPr>
        <p:spPr bwMode="auto">
          <a:xfrm>
            <a:off x="8143900" y="6072206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9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835150" y="620713"/>
            <a:ext cx="5184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FF33CC"/>
                </a:solidFill>
                <a:latin typeface="Bookman Old Style" pitchFamily="18" charset="0"/>
              </a:rPr>
              <a:t>Вопрос №</a:t>
            </a:r>
            <a:r>
              <a:rPr lang="en-US" sz="4000" b="1" dirty="0">
                <a:solidFill>
                  <a:srgbClr val="FF33CC"/>
                </a:solidFill>
                <a:latin typeface="Bookman Old Style" pitchFamily="18" charset="0"/>
              </a:rPr>
              <a:t> </a:t>
            </a:r>
            <a:r>
              <a:rPr lang="ru-RU" sz="4000" b="1" dirty="0" smtClean="0">
                <a:solidFill>
                  <a:srgbClr val="FF33CC"/>
                </a:solidFill>
                <a:latin typeface="Bookman Old Style" pitchFamily="18" charset="0"/>
              </a:rPr>
              <a:t>3</a:t>
            </a:r>
            <a:endParaRPr lang="ru-RU" sz="4000" b="1" dirty="0">
              <a:solidFill>
                <a:srgbClr val="FF33CC"/>
              </a:solidFill>
              <a:latin typeface="Bookman Old Style" pitchFamily="18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0" y="1341438"/>
            <a:ext cx="87487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/>
            <a:r>
              <a:rPr lang="ru-RU" sz="3600" b="1">
                <a:solidFill>
                  <a:srgbClr val="99FFCC"/>
                </a:solidFill>
                <a:latin typeface="Times New Roman" pitchFamily="18" charset="0"/>
              </a:rPr>
              <a:t>Кто </a:t>
            </a:r>
            <a:r>
              <a:rPr lang="ru-RU" sz="3600" b="1">
                <a:solidFill>
                  <a:srgbClr val="99FFCC"/>
                </a:solidFill>
                <a:latin typeface="Times New Roman" pitchFamily="18" charset="0"/>
                <a:cs typeface="Times New Roman" pitchFamily="18" charset="0"/>
              </a:rPr>
              <a:t>предложил</a:t>
            </a:r>
            <a:r>
              <a:rPr lang="ru-RU" sz="3600" b="1">
                <a:solidFill>
                  <a:srgbClr val="99FFCC"/>
                </a:solidFill>
                <a:latin typeface="Times New Roman" pitchFamily="18" charset="0"/>
              </a:rPr>
              <a:t> с</a:t>
            </a:r>
            <a:r>
              <a:rPr lang="ru-RU" sz="3600" b="1">
                <a:solidFill>
                  <a:srgbClr val="99FFCC"/>
                </a:solidFill>
                <a:latin typeface="Times New Roman" pitchFamily="18" charset="0"/>
                <a:cs typeface="Times New Roman" pitchFamily="18" charset="0"/>
              </a:rPr>
              <a:t>овременную организацию ЭВМ:</a:t>
            </a:r>
            <a:r>
              <a:rPr lang="ru-RU" sz="3600" b="1">
                <a:solidFill>
                  <a:srgbClr val="99FFCC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4211638" y="2852738"/>
            <a:ext cx="494398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A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    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  <a:cs typeface="Times New Roman" pitchFamily="18" charset="0"/>
              </a:rPr>
              <a:t>Н.И. Вавилов;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</a:t>
            </a:r>
          </a:p>
          <a:p>
            <a:endParaRPr lang="ru-RU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4" name="applause.wav"/>
                </a:hlinkClick>
              </a:rPr>
              <a:t>B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    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  <a:cs typeface="Times New Roman" pitchFamily="18" charset="0"/>
              </a:rPr>
              <a:t>Джон фон Нейман;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</a:t>
            </a:r>
            <a:endParaRPr lang="en-US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endParaRPr lang="en-US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ru-RU" sz="2800" b="1" dirty="0" smtClean="0">
                <a:solidFill>
                  <a:srgbClr val="66FF66"/>
                </a:solidFill>
                <a:latin typeface="Bookman Old Style" pitchFamily="18" charset="0"/>
              </a:rPr>
              <a:t> </a:t>
            </a:r>
            <a:r>
              <a:rPr lang="en-US" sz="2800" b="1" dirty="0" smtClean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C</a:t>
            </a:r>
            <a:r>
              <a:rPr lang="ru-RU" sz="2800" b="1" dirty="0" smtClean="0">
                <a:solidFill>
                  <a:srgbClr val="66FF66"/>
                </a:solidFill>
                <a:latin typeface="Bookman Old Style" pitchFamily="18" charset="0"/>
              </a:rPr>
              <a:t>    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  <a:cs typeface="Times New Roman" pitchFamily="18" charset="0"/>
              </a:rPr>
              <a:t>Ада Лавлейс;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</a:t>
            </a:r>
          </a:p>
          <a:p>
            <a:endParaRPr lang="en-US" sz="2800" b="1" dirty="0">
              <a:solidFill>
                <a:srgbClr val="66FF66"/>
              </a:solidFill>
              <a:latin typeface="Bookman Old Style" pitchFamily="18" charset="0"/>
            </a:endParaRPr>
          </a:p>
          <a:p>
            <a:r>
              <a:rPr lang="en-US" sz="2800" b="1" dirty="0">
                <a:solidFill>
                  <a:srgbClr val="66FF66"/>
                </a:solidFill>
                <a:latin typeface="Bookman Old Style" pitchFamily="18" charset="0"/>
                <a:hlinkClick r:id="" action="ppaction://noaction">
                  <a:snd r:embed="rId3" name="drumroll.wav"/>
                </a:hlinkClick>
              </a:rPr>
              <a:t>D 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   </a:t>
            </a:r>
            <a:r>
              <a:rPr lang="ru-RU" sz="2800" b="1" dirty="0" err="1">
                <a:solidFill>
                  <a:srgbClr val="66FF66"/>
                </a:solidFill>
                <a:latin typeface="Bookman Old Style" pitchFamily="18" charset="0"/>
                <a:cs typeface="Times New Roman" pitchFamily="18" charset="0"/>
              </a:rPr>
              <a:t>Норберт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  <a:cs typeface="Times New Roman" pitchFamily="18" charset="0"/>
              </a:rPr>
              <a:t> Винер.</a:t>
            </a:r>
            <a:r>
              <a:rPr lang="ru-RU" sz="2800" b="1" dirty="0">
                <a:solidFill>
                  <a:srgbClr val="66FF66"/>
                </a:solidFill>
                <a:latin typeface="Bookman Old Style" pitchFamily="18" charset="0"/>
              </a:rPr>
              <a:t> </a:t>
            </a:r>
          </a:p>
          <a:p>
            <a:endParaRPr lang="ru-RU" sz="2800" b="1" dirty="0">
              <a:solidFill>
                <a:srgbClr val="66FF66"/>
              </a:solidFill>
              <a:latin typeface="Bookman Old Style" pitchFamily="18" charset="0"/>
            </a:endParaRPr>
          </a:p>
        </p:txBody>
      </p:sp>
      <p:pic>
        <p:nvPicPr>
          <p:cNvPr id="52231" name="Picture 7" descr="NAIMAN.JPG (19007 bytes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2565400"/>
            <a:ext cx="3671887" cy="2670175"/>
          </a:xfrm>
          <a:prstGeom prst="rect">
            <a:avLst/>
          </a:prstGeom>
          <a:noFill/>
        </p:spPr>
      </p:pic>
      <p:sp>
        <p:nvSpPr>
          <p:cNvPr id="8" name="Стрелка вправо 7">
            <a:hlinkClick r:id="rId6" action="ppaction://hlinksldjump"/>
          </p:cNvPr>
          <p:cNvSpPr/>
          <p:nvPr/>
        </p:nvSpPr>
        <p:spPr bwMode="auto">
          <a:xfrm>
            <a:off x="7572396" y="5857892"/>
            <a:ext cx="642942" cy="500066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5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  <p:bldP spid="52229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2367</TotalTime>
  <Words>361</Words>
  <Application>Microsoft Office PowerPoint</Application>
  <PresentationFormat>Экран (4:3)</PresentationFormat>
  <Paragraphs>110</Paragraphs>
  <Slides>28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Оформление по умолчанию</vt:lpstr>
      <vt:lpstr>Формула</vt:lpstr>
      <vt:lpstr>Фотография Photo Editor</vt:lpstr>
      <vt:lpstr>     </vt:lpstr>
      <vt:lpstr>Архимед</vt:lpstr>
      <vt:lpstr>Отборочный тур</vt:lpstr>
      <vt:lpstr>Ораторское искусство</vt:lpstr>
      <vt:lpstr>ПРИМЕЧАНИЕ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Ада Лавлейс</vt:lpstr>
      <vt:lpstr>Презентация PowerPoint</vt:lpstr>
      <vt:lpstr>Переливания</vt:lpstr>
      <vt:lpstr>Презентация PowerPoint</vt:lpstr>
      <vt:lpstr>Ответ: на 20л</vt:lpstr>
      <vt:lpstr>Это были дедушка, его сын и внук</vt:lpstr>
      <vt:lpstr>100 = 111 -11</vt:lpstr>
      <vt:lpstr>Найдите площадь фигуры</vt:lpstr>
      <vt:lpstr>           Не отрывая карандаша от бумаги, разделить фигуру на 6 равных треугольников                                                                                                                                                </vt:lpstr>
      <vt:lpstr>Говорят, когда ученый доказал эту теорему, то в благодарность он принес в жертву богам 100 быков. О какой теореме идет речь?</vt:lpstr>
      <vt:lpstr>Назовите любимую фразу Евклида, которую вы часто произносите на уроках геометрии</vt:lpstr>
      <vt:lpstr>Стороны треугольника 17, 35 и 18 см. Чему равна площадь треугольника?</vt:lpstr>
      <vt:lpstr>Презентация PowerPoint</vt:lpstr>
      <vt:lpstr>Презентация PowerPoint</vt:lpstr>
      <vt:lpstr>Презентация PowerPoint</vt:lpstr>
      <vt:lpstr>Презентация PowerPoint</vt:lpstr>
      <vt:lpstr>Вектор</vt:lpstr>
      <vt:lpstr>Пифагор</vt:lpstr>
      <vt:lpstr>Презентация PowerPoint</vt:lpstr>
    </vt:vector>
  </TitlesOfParts>
  <Company>Hom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Математическая игра</dc:title>
  <dc:creator>Yuya</dc:creator>
  <cp:lastModifiedBy>Admin</cp:lastModifiedBy>
  <cp:revision>285</cp:revision>
  <dcterms:created xsi:type="dcterms:W3CDTF">2005-11-23T17:59:18Z</dcterms:created>
  <dcterms:modified xsi:type="dcterms:W3CDTF">2019-02-28T16:40:00Z</dcterms:modified>
</cp:coreProperties>
</file>