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87" r:id="rId10"/>
    <p:sldId id="288" r:id="rId11"/>
    <p:sldId id="290" r:id="rId12"/>
    <p:sldId id="291" r:id="rId13"/>
    <p:sldId id="292" r:id="rId14"/>
    <p:sldId id="293" r:id="rId15"/>
    <p:sldId id="285" r:id="rId16"/>
    <p:sldId id="298" r:id="rId17"/>
    <p:sldId id="299" r:id="rId18"/>
    <p:sldId id="300" r:id="rId19"/>
    <p:sldId id="312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</p:sldIdLst>
  <p:sldSz cx="9144000" cy="6858000" type="screen4x3"/>
  <p:notesSz cx="6858000" cy="9144000"/>
  <p:defaultTextStyle>
    <a:defPPr>
      <a:defRPr lang="be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0000"/>
    <a:srgbClr val="2480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66312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241693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193213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97651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46084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88614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72970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668459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506898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859623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e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054336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76653-CAD1-4836-BBA3-838D945E1141}" type="datetimeFigureOut">
              <a:rPr lang="be-BY" smtClean="0"/>
              <a:t>11.12.2011</a:t>
            </a:fld>
            <a:endParaRPr lang="be-BY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e-BY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221B1-681F-4E04-A1F0-09DF0DD19D6A}" type="slidenum">
              <a:rPr lang="be-BY" smtClean="0"/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31089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66056" y="1340768"/>
            <a:ext cx="772839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Пути и способы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саморазвития и 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амосовершенствования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личности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08_DasKonzer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72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64" y="-2115616"/>
            <a:ext cx="9236164" cy="108151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1369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Желание стать лучше и стать на путь совершенствования, должно преодолеть все низменные желания и привести человека к успеху, сделать его самостоятельной личностью, достойной восхищения и подражания. Таким образом, человек может признаться себе и другим, что достиг совершенства, лишь, когда на самом деле научился преодолевать свои слабости, перестал слепо следовать своим желаниям, стал умнее, добрее и лучше во всех отношениях.</a:t>
            </a:r>
          </a:p>
        </p:txBody>
      </p:sp>
    </p:spTree>
    <p:extLst>
      <p:ext uri="{BB962C8B-B14F-4D97-AF65-F5344CB8AC3E}">
        <p14:creationId xmlns:p14="http://schemas.microsoft.com/office/powerpoint/2010/main" val="107802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78488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В понятие "компетентность" сегодня  включается не только соответствие занимаемой должности, способность решать профессиональные задачи, но и открытость новому опыту, способность принимать ответственные решения и находить выход из нештатных ситуаций, потребность и способность к личностному саморазвитию, самосовершенствованию и профессиональному росту в течение всей жизни. </a:t>
            </a:r>
          </a:p>
        </p:txBody>
      </p:sp>
    </p:spTree>
    <p:extLst>
      <p:ext uri="{BB962C8B-B14F-4D97-AF65-F5344CB8AC3E}">
        <p14:creationId xmlns:p14="http://schemas.microsoft.com/office/powerpoint/2010/main" val="3333943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692696"/>
            <a:ext cx="77048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4400" b="1" dirty="0">
                <a:latin typeface="Times New Roman" pitchFamily="18" charset="0"/>
                <a:cs typeface="Times New Roman" pitchFamily="18" charset="0"/>
              </a:rPr>
              <a:t>Конкурентоспособность личности проявляется в процессе межличностного взаимодействия, соперничества, борьбы за достижение наивысших выгод, преимуществ на каком-либо поприще. </a:t>
            </a:r>
          </a:p>
        </p:txBody>
      </p:sp>
    </p:spTree>
    <p:extLst>
      <p:ext uri="{BB962C8B-B14F-4D97-AF65-F5344CB8AC3E}">
        <p14:creationId xmlns:p14="http://schemas.microsoft.com/office/powerpoint/2010/main" val="230771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404664"/>
            <a:ext cx="77048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dirty="0"/>
              <a:t>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Ведущими  характеристиками конкурентоспособной  личности являются: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-четкость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целей и ценностных ориентаций,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-трудолюбие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-творческое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отношение к делу,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-способность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к риску,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-независимость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be-BY" sz="3200" b="1" dirty="0" smtClean="0">
                <a:latin typeface="Times New Roman" pitchFamily="18" charset="0"/>
                <a:cs typeface="Times New Roman" pitchFamily="18" charset="0"/>
              </a:rPr>
              <a:t>-способность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к непрерывному самообразованию и профессиональная компетентность. </a:t>
            </a:r>
          </a:p>
        </p:txBody>
      </p:sp>
    </p:spTree>
    <p:extLst>
      <p:ext uri="{BB962C8B-B14F-4D97-AF65-F5344CB8AC3E}">
        <p14:creationId xmlns:p14="http://schemas.microsoft.com/office/powerpoint/2010/main" val="246692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2888525"/>
            <a:ext cx="6554696" cy="48731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1580" y="1196752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Точкой  отсчета личностного роста, самовоспитания человека является выбор идеала-образца, на который хотелось бы ровняться. Это  может быть конкретный человек или  собирательный образ. </a:t>
            </a:r>
            <a:endParaRPr lang="be-BY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07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dirty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Самосовершенствование при условии правильного проведения самоанализа является непрерывным процессом. Чем более совершенствуется человек, тем более осознает он свое несовершенство. Но это не является основанием для отказа от работы над собой. В связи с этим Сальвадор Дали писал: «Стремись к совершенству, но высшего соверше</a:t>
            </a:r>
            <a:r>
              <a:rPr lang="ru-RU" sz="3200" dirty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be-BY" sz="3200" dirty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ства тебе никогда не достигнуть».</a:t>
            </a:r>
          </a:p>
          <a:p>
            <a:pPr algn="ctr"/>
            <a:r>
              <a:rPr lang="be-BY" sz="3200" dirty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be-BY" sz="3200" dirty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Совершенство конкретных личностей приводит к совершенству окружающего мира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36383072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22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806079"/>
            <a:ext cx="78488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Самосовершенствование - цель жизнедеятельности человека. </a:t>
            </a:r>
          </a:p>
        </p:txBody>
      </p:sp>
      <p:pic>
        <p:nvPicPr>
          <p:cNvPr id="1026" name="Picture 2" descr="C:\Users\Кира\Desktop\использовать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564904"/>
            <a:ext cx="2426821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105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836712"/>
            <a:ext cx="77048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dirty="0"/>
              <a:t> </a:t>
            </a:r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Личность - социальное существо, включенное в общественные отношения, участвующие в общественном развитии и выполняющее определенную общественную роль. </a:t>
            </a:r>
            <a:endParaRPr lang="be-BY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e-BY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Личностью человек может стать только в социальной среде. </a:t>
            </a:r>
          </a:p>
        </p:txBody>
      </p:sp>
    </p:spTree>
    <p:extLst>
      <p:ext uri="{BB962C8B-B14F-4D97-AF65-F5344CB8AC3E}">
        <p14:creationId xmlns:p14="http://schemas.microsoft.com/office/powerpoint/2010/main" val="4252642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144002" cy="6858000"/>
          </a:xfrm>
          <a:prstGeom prst="rect">
            <a:avLst/>
          </a:prstGeom>
        </p:spPr>
      </p:pic>
      <p:pic>
        <p:nvPicPr>
          <p:cNvPr id="6146" name="Picture 2" descr="C:\Users\Кира\Desktop\использовать\image0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1" y="1052736"/>
            <a:ext cx="8259375" cy="37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796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1196752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5400" dirty="0">
                <a:latin typeface="Times New Roman" pitchFamily="18" charset="0"/>
                <a:cs typeface="Times New Roman" pitchFamily="18" charset="0"/>
              </a:rPr>
              <a:t>«Единственный путь к достижению прочной устойчивости жизни – непрестанное движение вперед». Уоллес Генри</a:t>
            </a:r>
          </a:p>
        </p:txBody>
      </p:sp>
    </p:spTree>
    <p:extLst>
      <p:ext uri="{BB962C8B-B14F-4D97-AF65-F5344CB8AC3E}">
        <p14:creationId xmlns:p14="http://schemas.microsoft.com/office/powerpoint/2010/main" val="3985006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pic>
        <p:nvPicPr>
          <p:cNvPr id="2050" name="Picture 2" descr="C:\Users\Кира\Desktop\использовать\samorazvitie_i_bizn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212" y="3838575"/>
            <a:ext cx="291465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2061" y="248341"/>
            <a:ext cx="856895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Если рассматривать личность как результат развития, то следует отметить, что только на определенном уровне психического развития челове становится личностью. Этот уровень характеризуется появлением определенной направленности личности, собственных взглядов и отношений, собственных требований, оценок и самооценок. На этом уровне развития человек способен сознательно воздействовать не только на окружающую действительность, но также и на собственную личность, изменяя в своих целях самого себя. </a:t>
            </a:r>
          </a:p>
        </p:txBody>
      </p:sp>
    </p:spTree>
    <p:extLst>
      <p:ext uri="{BB962C8B-B14F-4D97-AF65-F5344CB8AC3E}">
        <p14:creationId xmlns:p14="http://schemas.microsoft.com/office/powerpoint/2010/main" val="350897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260649"/>
            <a:ext cx="79928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 Отличительными признаками развитой личности являются: </a:t>
            </a:r>
          </a:p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способность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и потребность брать на себя ответственность за свои действия; </a:t>
            </a: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умение удовлетворять свои потребности, нужды, не принося ущерба другим; </a:t>
            </a: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достижение значительных успехов в профессиональной деятельности, так как она является средством самовыражения; </a:t>
            </a: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энергия и жизнестойкость в повседневной жизнедеятельности; </a:t>
            </a:r>
          </a:p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открытость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профессиональным переменам к новому жизненному опыту; </a:t>
            </a:r>
          </a:p>
        </p:txBody>
      </p:sp>
    </p:spTree>
    <p:extLst>
      <p:ext uri="{BB962C8B-B14F-4D97-AF65-F5344CB8AC3E}">
        <p14:creationId xmlns:p14="http://schemas.microsoft.com/office/powerpoint/2010/main" val="262312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pic>
        <p:nvPicPr>
          <p:cNvPr id="3074" name="Picture 2" descr="C:\Users\Кира\Desktop\использовать\32589404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527" y="2569270"/>
            <a:ext cx="3836020" cy="425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С точки зрения современной психологии, в основе процесса самосовершенствования лежит внутренний механизм преодоления противоречия между наличным уровнем личностного роста и некоторым воображаемым его состоянием. Цель самосовершенствования недостижима никогда, она убегает постоянно, как линия горизонта. 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 Поэтому предела самосовершенствования личности не существует.</a:t>
            </a:r>
          </a:p>
        </p:txBody>
      </p:sp>
    </p:spTree>
    <p:extLst>
      <p:ext uri="{BB962C8B-B14F-4D97-AF65-F5344CB8AC3E}">
        <p14:creationId xmlns:p14="http://schemas.microsoft.com/office/powerpoint/2010/main" val="364928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" y="0"/>
            <a:ext cx="91349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4089" y="836712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В любой деятельности можно выделить две стороны - адаптивную и творческую. Творческая является определяющей в процессе самосовершенствования. Большинство людей останавливаются в своем развитии на уровне адапционных процессов, то есть процессов приспосабливания к условиям существования. </a:t>
            </a:r>
          </a:p>
        </p:txBody>
      </p:sp>
    </p:spTree>
    <p:extLst>
      <p:ext uri="{BB962C8B-B14F-4D97-AF65-F5344CB8AC3E}">
        <p14:creationId xmlns:p14="http://schemas.microsoft.com/office/powerpoint/2010/main" val="261326575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81369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dirty="0"/>
              <a:t> </a:t>
            </a:r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Творческий потенциал личности и условия его развития: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Творчество - это деятельность, порождающая нечто новое, никогда ранее не существовавшее. Оно связано со способностью человека нестандартно мыслить. Этим даром наделен каждый в большей или меньшей степени, поскольку творчество - это реализация неповторимости и уникальности человеческой личности. Любую деятельность можно назвать более или менее творческой. </a:t>
            </a:r>
          </a:p>
        </p:txBody>
      </p:sp>
    </p:spTree>
    <p:extLst>
      <p:ext uri="{BB962C8B-B14F-4D97-AF65-F5344CB8AC3E}">
        <p14:creationId xmlns:p14="http://schemas.microsoft.com/office/powerpoint/2010/main" val="17477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5536" y="58846"/>
            <a:ext cx="828092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dirty="0"/>
              <a:t> </a:t>
            </a:r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В жизнедеятельности человека творчество выполняет следующие функции: </a:t>
            </a:r>
          </a:p>
          <a:p>
            <a:pPr algn="ctr"/>
            <a:r>
              <a:rPr lang="be-BY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выступает механизмом решения жизненно важных задач, алгоритм решения которых человеку не известен; </a:t>
            </a:r>
          </a:p>
          <a:p>
            <a:pPr algn="ctr"/>
            <a:r>
              <a:rPr lang="be-BY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реализует право личности на свободу; </a:t>
            </a:r>
          </a:p>
          <a:p>
            <a:pPr algn="ctr"/>
            <a:r>
              <a:rPr lang="be-BY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является средством самоактуализации, самореализации и самосовершенствования личности. </a:t>
            </a:r>
          </a:p>
        </p:txBody>
      </p:sp>
    </p:spTree>
    <p:extLst>
      <p:ext uri="{BB962C8B-B14F-4D97-AF65-F5344CB8AC3E}">
        <p14:creationId xmlns:p14="http://schemas.microsoft.com/office/powerpoint/2010/main" val="326592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Творчество — деятельность, порождающая нечто качественно новое, никогда ранее не существовавшее. Творчество - это создание чего-то нового, ценного не только для данного человека, но и для других.Творчество - процесс создания субъективных ценностей.</a:t>
            </a:r>
          </a:p>
        </p:txBody>
      </p:sp>
      <p:pic>
        <p:nvPicPr>
          <p:cNvPr id="4098" name="Picture 2" descr="C:\Users\Кира\Desktop\использовать\Рисунок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20121"/>
            <a:ext cx="3096345" cy="280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8920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42493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Существуют разные виды творчества:</a:t>
            </a: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производственно-техническое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изобретательское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научное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политическое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организаторское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философское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художественное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мифологическое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религиозное</a:t>
            </a:r>
            <a:endParaRPr lang="be-BY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- повседневно-бытовое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и т.п.</a:t>
            </a:r>
          </a:p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be-BY" sz="2800" b="1" dirty="0" smtClean="0">
                <a:latin typeface="Times New Roman" pitchFamily="18" charset="0"/>
                <a:cs typeface="Times New Roman" pitchFamily="18" charset="0"/>
              </a:rPr>
              <a:t>наче </a:t>
            </a:r>
            <a:r>
              <a:rPr lang="be-BY" sz="2800" b="1" dirty="0">
                <a:latin typeface="Times New Roman" pitchFamily="18" charset="0"/>
                <a:cs typeface="Times New Roman" pitchFamily="18" charset="0"/>
              </a:rPr>
              <a:t>говоря, виды творчества соответствуют видам практической и духовной деятельности.</a:t>
            </a:r>
          </a:p>
        </p:txBody>
      </p:sp>
      <p:pic>
        <p:nvPicPr>
          <p:cNvPr id="5122" name="Picture 2" descr="C:\Program Files\Microsoft Office\MEDIA\CAGCAT10\j0186348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62" y="1268760"/>
            <a:ext cx="230752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13" y="1319742"/>
            <a:ext cx="3139687" cy="3189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839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764704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Различное содержание деятельности требует развития определённых интеллектуальных способностей индивида. Но во всех случаях необходима чувствительность индивида к новому, актуальным проблемам, к тенденциям возможного развития ситуации. Показателем развития интеллекта является несвязанность субъекта внешними ограничениями, отсутствие у него ксенофобии — боязни нового, непривычного.</a:t>
            </a:r>
          </a:p>
        </p:txBody>
      </p:sp>
    </p:spTree>
    <p:extLst>
      <p:ext uri="{BB962C8B-B14F-4D97-AF65-F5344CB8AC3E}">
        <p14:creationId xmlns:p14="http://schemas.microsoft.com/office/powerpoint/2010/main" val="23744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7129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Существенными качествами человеческого интеллекта: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любопытство — стремление разносторонне познать то или иное явление в существенных отношениях, лежащее в основе активной познавательной деятельности;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глубина ума — способность отделять главное от второстепенного, необходимое от случайного;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гибкость и подвижность ума — способность человека широко использовать имеющийся опыт, оперативно исследовать предметы в новых связях и отношениях, преодолевать шаблонность мышления;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логичность мышления — способность соблюдения строгой последовательности рассуждений, с учётом всех существенных сторон в исследуемом объекте, всех возможных его взаимосвязей;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доказательность мышления — способность к использованию в нужный момент фактов и закономерностей, подтверждающих правильность суждений и выводов;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критичность мышления — способность строгой оценки результатов мыслительной деятельности для отбрасывания неправильных суждений, выводов и решений (способность отказываться от начатых действий, если они противоречат требованиям задачи);</a:t>
            </a:r>
          </a:p>
          <a:p>
            <a:pPr algn="ctr"/>
            <a:r>
              <a:rPr lang="be-BY" b="1" dirty="0">
                <a:latin typeface="Times New Roman" pitchFamily="18" charset="0"/>
                <a:cs typeface="Times New Roman" pitchFamily="18" charset="0"/>
              </a:rPr>
              <a:t>широта мышления — способность к всестороннему охвату объекта мыслительной деятельности с учётом исходных данных задачи и многовариантности её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2284642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35595" y="260648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Самосовершенствование - сознательная и планомерная работа над собой с целью формирования определенных свойств и качеств.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5555" y="2996952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000" b="1" dirty="0">
                <a:solidFill>
                  <a:srgbClr val="002060"/>
                </a:solidFill>
              </a:rPr>
              <a:t>Самосовершенствование не приходит самопроизвольно. Оно начинается с осмысления себя и своего места в окружающем мире, отношения к миру и ценностям, принятым в нем, нахождение расхождений между этими ценностями и присущими личности свойствами и качествами</a:t>
            </a:r>
            <a:r>
              <a:rPr lang="be-BY" sz="30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6350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3568" y="692697"/>
            <a:ext cx="77768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000" b="1" dirty="0">
                <a:latin typeface="Times New Roman" pitchFamily="18" charset="0"/>
                <a:cs typeface="Times New Roman" pitchFamily="18" charset="0"/>
              </a:rPr>
              <a:t>Самосовершенствование (или работа над собой) - необходимое условие развития человека. Механизмами осуществления самосовершенствования выступают внутренние (естественно-природные потребности, влечения, желания и т.д.) и внешние (социальные - стремление к счастью, постижению истины, свободе, собственности и т.д.) стимулы.</a:t>
            </a:r>
          </a:p>
        </p:txBody>
      </p:sp>
    </p:spTree>
    <p:extLst>
      <p:ext uri="{BB962C8B-B14F-4D97-AF65-F5344CB8AC3E}">
        <p14:creationId xmlns:p14="http://schemas.microsoft.com/office/powerpoint/2010/main" val="3112290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332656"/>
            <a:ext cx="7992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Движущей силой самосовершенствования являются возникшие потребности личности. Последние проявляются, как правило, не ранее подросткового периода, ибо процесс самосовершенствования требует определенного развития для возникновения мысли о необходимости изменении в себе самом.</a:t>
            </a:r>
          </a:p>
        </p:txBody>
      </p:sp>
    </p:spTree>
    <p:extLst>
      <p:ext uri="{BB962C8B-B14F-4D97-AF65-F5344CB8AC3E}">
        <p14:creationId xmlns:p14="http://schemas.microsoft.com/office/powerpoint/2010/main" val="109760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618"/>
            <a:ext cx="13174511" cy="741503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63184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Существуют три основных формы самосовершенствования:</a:t>
            </a:r>
          </a:p>
          <a:p>
            <a:pPr algn="ctr"/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приспособление («подведение» себя под определенные нормы и </a:t>
            </a: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требования</a:t>
            </a:r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ctr"/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подражание (копирование определенной модели или ее части);</a:t>
            </a:r>
          </a:p>
          <a:p>
            <a:pPr algn="ctr"/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be-BY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самовоспитание, </a:t>
            </a:r>
            <a:r>
              <a:rPr lang="be-BY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является высшей формой самосовершенствования.</a:t>
            </a:r>
          </a:p>
        </p:txBody>
      </p:sp>
    </p:spTree>
    <p:extLst>
      <p:ext uri="{BB962C8B-B14F-4D97-AF65-F5344CB8AC3E}">
        <p14:creationId xmlns:p14="http://schemas.microsoft.com/office/powerpoint/2010/main" val="250657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360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" y="474345"/>
            <a:ext cx="91440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Шаги, которым необходимо следовать на пути к саморазвитию и самосовершенствованию: 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1. Изменить отношение к саморазвитию. Нужно уяснить, что саморазвитие и самосовершенствование личности - это не мистика, это вы делаете сами. Поэтому не стоит ожидать мгновенных результатов. 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2. Чтобы эффект от саморазвития был всегда на виду, следует завести дневник, чтобы в нем фиксировать свои достижения. Также было бы полезным подводить итог в конце каждой недели или месяца. 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3. Конечно, можно иногда брать в расчет некоторые разработки, но все-таки самый лучший вариант – это действовать самостоятельно, намечая свой путь развития.</a:t>
            </a:r>
          </a:p>
        </p:txBody>
      </p:sp>
    </p:spTree>
    <p:extLst>
      <p:ext uri="{BB962C8B-B14F-4D97-AF65-F5344CB8AC3E}">
        <p14:creationId xmlns:p14="http://schemas.microsoft.com/office/powerpoint/2010/main" val="2558327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84784" y="620688"/>
            <a:ext cx="6174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Структура процесса самосовершенствования </a:t>
            </a:r>
          </a:p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1. самопознание – это осознание слабых и сильных сторон. </a:t>
            </a:r>
          </a:p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2. самонаблюдение </a:t>
            </a:r>
          </a:p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3. самоанализ </a:t>
            </a:r>
          </a:p>
          <a:p>
            <a:pPr algn="ctr"/>
            <a:r>
              <a:rPr lang="be-BY" sz="3600" b="1" dirty="0">
                <a:latin typeface="Times New Roman" pitchFamily="18" charset="0"/>
                <a:cs typeface="Times New Roman" pitchFamily="18" charset="0"/>
              </a:rPr>
              <a:t> 4. самооценка </a:t>
            </a:r>
          </a:p>
        </p:txBody>
      </p:sp>
    </p:spTree>
    <p:extLst>
      <p:ext uri="{BB962C8B-B14F-4D97-AF65-F5344CB8AC3E}">
        <p14:creationId xmlns:p14="http://schemas.microsoft.com/office/powerpoint/2010/main" val="240250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4341" y="476672"/>
            <a:ext cx="63904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Личный план для достижения самореализации: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1. выявление собственных ограничений в плане достижений.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2. оценка ограничений и обсуждение их с другими.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3. преодоление препятствий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4. Приобретение новых умений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5. приобретение навыков </a:t>
            </a:r>
          </a:p>
          <a:p>
            <a:pPr algn="ctr"/>
            <a:r>
              <a:rPr lang="be-BY" sz="3200" b="1" dirty="0">
                <a:latin typeface="Times New Roman" pitchFamily="18" charset="0"/>
                <a:cs typeface="Times New Roman" pitchFamily="18" charset="0"/>
              </a:rPr>
              <a:t> 6. анализ продвижения вперёд</a:t>
            </a:r>
          </a:p>
        </p:txBody>
      </p:sp>
    </p:spTree>
    <p:extLst>
      <p:ext uri="{BB962C8B-B14F-4D97-AF65-F5344CB8AC3E}">
        <p14:creationId xmlns:p14="http://schemas.microsoft.com/office/powerpoint/2010/main" val="154020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1188</Words>
  <Application>Microsoft Office PowerPoint</Application>
  <PresentationFormat>Экран (4:3)</PresentationFormat>
  <Paragraphs>89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Кира</dc:creator>
  <cp:lastModifiedBy>Кира</cp:lastModifiedBy>
  <cp:revision>21</cp:revision>
  <dcterms:created xsi:type="dcterms:W3CDTF">2011-12-10T22:25:06Z</dcterms:created>
  <dcterms:modified xsi:type="dcterms:W3CDTF">2011-12-11T18:00:51Z</dcterms:modified>
</cp:coreProperties>
</file>