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305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FF"/>
    <a:srgbClr val="FF3399"/>
    <a:srgbClr val="660066"/>
    <a:srgbClr val="9933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02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88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84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44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276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77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9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236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54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53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7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76CF4-92E3-4A4F-B9BA-99125068D0E7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716E9-B272-403A-9B4B-4A382EFA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1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26"/>
            <a:ext cx="9144000" cy="6848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65313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Cambria" pitchFamily="18" charset="0"/>
              </a:rPr>
              <a:t>Паводки и наводнения</a:t>
            </a:r>
            <a:endParaRPr lang="ru-RU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4" name="AutoShape 2" descr="http://cdn1.img22.ria.ru/images/95935/92/9593592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4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tockfresh.com/files/j/jul-and/m/60/1703387_stock-photo-water-wave-background-with-bubb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Candara" pitchFamily="34" charset="0"/>
              </a:rPr>
              <a:t>Виды </a:t>
            </a:r>
            <a:r>
              <a:rPr lang="ru-RU" b="1" dirty="0">
                <a:solidFill>
                  <a:srgbClr val="0000FF"/>
                </a:solidFill>
                <a:latin typeface="Candara" pitchFamily="34" charset="0"/>
              </a:rPr>
              <a:t>речных наводнений</a:t>
            </a:r>
            <a:endParaRPr lang="ru-RU" dirty="0">
              <a:solidFill>
                <a:srgbClr val="0000FF"/>
              </a:solidFill>
              <a:latin typeface="Candar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580180"/>
            <a:ext cx="842493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i="1" dirty="0" smtClean="0">
                <a:solidFill>
                  <a:srgbClr val="993366"/>
                </a:solidFill>
                <a:latin typeface="Cambria Math" pitchFamily="18" charset="0"/>
                <a:ea typeface="Cambria Math" pitchFamily="18" charset="0"/>
              </a:rPr>
              <a:t>Молниеносные </a:t>
            </a:r>
            <a:r>
              <a:rPr lang="ru-RU" sz="2300" dirty="0" smtClean="0">
                <a:solidFill>
                  <a:srgbClr val="993366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300" dirty="0"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паводки возникают в связи с кратковременными ливневыми дождями. Они типичны для сухих пустынных или полупу­стынных областей. Однако они могут происхо­дить везде, где наблюдается недостаточное поглощение воды почвой или недостаточный их отвод, например в городах, где нарушена канализация. </a:t>
            </a:r>
            <a:endParaRPr lang="ru-RU" sz="2300" dirty="0" smtClean="0"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sz="2300" dirty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30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При </a:t>
            </a:r>
            <a:r>
              <a:rPr lang="ru-RU" sz="230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таких ливнях, какие отмеча­лись в Техасе 31 мая 1935 года и когда выпало за 3 ч 550 мм осадков.</a:t>
            </a:r>
          </a:p>
        </p:txBody>
      </p:sp>
    </p:spTree>
    <p:extLst>
      <p:ext uri="{BB962C8B-B14F-4D97-AF65-F5344CB8AC3E}">
        <p14:creationId xmlns:p14="http://schemas.microsoft.com/office/powerpoint/2010/main" val="167981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irturizma.com/wp-content/uploads/2012/03/%D0%9F%D1%80%D0%B8%D0%B1%D1%80%D0%B5%D0%B6%D0%BD%D1%8B%D0%B9-%D0%BF%D0%B0%D1%80%D0%BA-%D0%9A%D0%B0%D0%B7%D1%83%D0%B0%D1%80%D0%B8%D0%BD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580" y="404664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Наиболее   значительная    катастрофа    произошла в июне 1972 года в Южной Дакоте в США. После дождей, когда за 6 ч выпало 400 мм осадков, обычно спокойный ручей Рапид-Крик так переполнился водой, что смыл 750 домов и погубил 237 жителей. Это прои­зошло совершенно неожиданно, городок, по-видимому, оказался беззащитным перед на­воднением. Лишь после катастрофы пойма была очищена и превращена в парк.</a:t>
            </a:r>
          </a:p>
        </p:txBody>
      </p:sp>
    </p:spTree>
    <p:extLst>
      <p:ext uri="{BB962C8B-B14F-4D97-AF65-F5344CB8AC3E}">
        <p14:creationId xmlns:p14="http://schemas.microsoft.com/office/powerpoint/2010/main" val="203194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edsovet.su/_ld/270/092793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92696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3399"/>
                </a:solidFill>
                <a:latin typeface="Cambria Math" pitchFamily="18" charset="0"/>
                <a:ea typeface="Cambria Math" pitchFamily="18" charset="0"/>
              </a:rPr>
              <a:t>Простые</a:t>
            </a:r>
            <a:r>
              <a:rPr lang="ru-RU" sz="2400" dirty="0">
                <a:solidFill>
                  <a:srgbClr val="FF3399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 паводки </a:t>
            </a:r>
            <a:r>
              <a:rPr lang="ru-RU" sz="2400" dirty="0">
                <a:solidFill>
                  <a:srgbClr val="0000FF"/>
                </a:solidFill>
                <a:latin typeface="Cambria Math" pitchFamily="18" charset="0"/>
                <a:ea typeface="Cambria Math" pitchFamily="18" charset="0"/>
              </a:rPr>
              <a:t>имеют гидрограф с одним максимумом. Их вызывают обильные кратковре­менные дожди, когда их интенсивность равня­ется приблизительно 100 мм за несколько дней. </a:t>
            </a:r>
            <a:endParaRPr lang="ru-RU" sz="2400" dirty="0" smtClean="0">
              <a:solidFill>
                <a:srgbClr val="0000FF"/>
              </a:solidFill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sz="2400" dirty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400" dirty="0" smtClean="0">
                <a:solidFill>
                  <a:srgbClr val="0066FF"/>
                </a:solidFill>
                <a:latin typeface="Cambria Math" pitchFamily="18" charset="0"/>
                <a:ea typeface="Cambria Math" pitchFamily="18" charset="0"/>
              </a:rPr>
              <a:t>Во </a:t>
            </a:r>
            <a:r>
              <a:rPr lang="ru-RU" sz="2400" dirty="0">
                <a:solidFill>
                  <a:srgbClr val="0066FF"/>
                </a:solidFill>
                <a:latin typeface="Cambria Math" pitchFamily="18" charset="0"/>
                <a:ea typeface="Cambria Math" pitchFamily="18" charset="0"/>
              </a:rPr>
              <a:t>время известного наводнения во Флоренции в Италии за сутки выпало 300 мм осадков. </a:t>
            </a:r>
            <a:endParaRPr lang="ru-RU" sz="2400" dirty="0" smtClean="0">
              <a:solidFill>
                <a:srgbClr val="0066FF"/>
              </a:solidFill>
              <a:latin typeface="Cambria Math" pitchFamily="18" charset="0"/>
              <a:ea typeface="Cambria Math" pitchFamily="18" charset="0"/>
            </a:endParaRPr>
          </a:p>
          <a:p>
            <a:pPr algn="ctr"/>
            <a:endParaRPr lang="ru-RU" sz="2400" dirty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Во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время тропических циклонов за один или двое суток выпадают сотни миллиметров осадков. Простой паводок длится недолго, а максимум расхода воды отмечается лишь в течение нескольких часов.</a:t>
            </a:r>
          </a:p>
        </p:txBody>
      </p:sp>
    </p:spTree>
    <p:extLst>
      <p:ext uri="{BB962C8B-B14F-4D97-AF65-F5344CB8AC3E}">
        <p14:creationId xmlns:p14="http://schemas.microsoft.com/office/powerpoint/2010/main" val="261411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dsovet.su/_ld/271/38495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052736"/>
            <a:ext cx="70567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3399"/>
                </a:solidFill>
                <a:latin typeface="Cambria" pitchFamily="18" charset="0"/>
              </a:rPr>
              <a:t>Сложные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 паводки с несколькими максиму­мами более длительны и могут продолжаться несколько дней и недель. </a:t>
            </a:r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400" dirty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rgbClr val="6600CC"/>
                </a:solidFill>
                <a:latin typeface="Cambria" pitchFamily="18" charset="0"/>
              </a:rPr>
              <a:t>Они 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возникают в тех случаях, когда атмосферные осадки распределя­ются в более широком временном интервале, причем их интенсивность меняется. </a:t>
            </a:r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400" dirty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rgbClr val="6600CC"/>
                </a:solidFill>
                <a:latin typeface="Cambria" pitchFamily="18" charset="0"/>
              </a:rPr>
              <a:t>Бывает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, что в верхнем течении рек наблюдаются сложные паводки с несколькими максимумами, а на равнинном участке они проявляются в виде простого паводка.</a:t>
            </a:r>
          </a:p>
        </p:txBody>
      </p:sp>
    </p:spTree>
    <p:extLst>
      <p:ext uri="{BB962C8B-B14F-4D97-AF65-F5344CB8AC3E}">
        <p14:creationId xmlns:p14="http://schemas.microsoft.com/office/powerpoint/2010/main" val="391403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geo.3dn.ru/Templ/Prew/WaterSl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124744"/>
            <a:ext cx="71691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3399"/>
                </a:solidFill>
                <a:latin typeface="Century Schoolbook" pitchFamily="18" charset="0"/>
              </a:rPr>
              <a:t>Сезонные половодья</a:t>
            </a:r>
            <a:r>
              <a:rPr lang="ru-RU" sz="2400" dirty="0">
                <a:solidFill>
                  <a:srgbClr val="FF3399"/>
                </a:solidFill>
                <a:latin typeface="Century Schoolbook" pitchFamily="18" charset="0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Century Schoolbook" pitchFamily="18" charset="0"/>
              </a:rPr>
              <a:t>— суть компоненты жизни рек и связаны с регулярными климатиче­скими факторами — таянием снегов, муссонными дождями или другими сезонными процесса­ми. </a:t>
            </a:r>
            <a:endParaRPr lang="ru-RU" sz="2400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endParaRPr lang="ru-RU" sz="2400" dirty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Century Schoolbook" pitchFamily="18" charset="0"/>
              </a:rPr>
              <a:t>Регулярные </a:t>
            </a:r>
            <a:r>
              <a:rPr lang="ru-RU" sz="2400" dirty="0">
                <a:solidFill>
                  <a:srgbClr val="0000FF"/>
                </a:solidFill>
                <a:latin typeface="Century Schoolbook" pitchFamily="18" charset="0"/>
              </a:rPr>
              <a:t>сезонные разливы Нила </a:t>
            </a:r>
            <a:endParaRPr lang="ru-RU" sz="2400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Century Schoolbook" pitchFamily="18" charset="0"/>
              </a:rPr>
              <a:t>бла­готворны </a:t>
            </a:r>
            <a:r>
              <a:rPr lang="ru-RU" sz="2400" dirty="0">
                <a:solidFill>
                  <a:srgbClr val="0000FF"/>
                </a:solidFill>
                <a:latin typeface="Century Schoolbook" pitchFamily="18" charset="0"/>
              </a:rPr>
              <a:t>для египетского земледелия, тогда как, например, сезонные наводнения на реках Ганге и Брахмапутре могут быть катастрофиче­скими.</a:t>
            </a:r>
          </a:p>
        </p:txBody>
      </p:sp>
    </p:spTree>
    <p:extLst>
      <p:ext uri="{BB962C8B-B14F-4D97-AF65-F5344CB8AC3E}">
        <p14:creationId xmlns:p14="http://schemas.microsoft.com/office/powerpoint/2010/main" val="408940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www.grafamania.net/uploads/posts/2013-08/1375920986_2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://img0.joyreactor.cc/pics/post/%D0%95%D0%B2%D1%80%D0%BE%D0%BF%D0%B0-%D0%BA%D0%B0%D1%80%D1%82%D0%B0-%D0%BA%D0%B0%D1%80%D1%82%D0%B0-%D0%BC%D0%B8%D1%80%D0%B0-554614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9" descr="https://st.fl.ru/users/sv/svamber/upload/f_4f5f9d45324c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66" y="72769"/>
            <a:ext cx="7545267" cy="528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297563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подвержены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действию наводнений, возникновение которых связано с таянием снега. Это типичные сезонные поло­водья, повторяющиеся в определенные месяцы. Когда снег тает постепенно или снеговой покров тонок, наводнения не происходит — самое боль­шее, на несколько недель увеличивается расход воды. </a:t>
            </a:r>
          </a:p>
        </p:txBody>
      </p:sp>
      <p:sp>
        <p:nvSpPr>
          <p:cNvPr id="16" name="Стрелка вправо 15"/>
          <p:cNvSpPr/>
          <p:nvPr/>
        </p:nvSpPr>
        <p:spPr>
          <a:xfrm rot="16673967">
            <a:off x="202868" y="3736898"/>
            <a:ext cx="3184671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8118173">
            <a:off x="938060" y="3364467"/>
            <a:ext cx="4552199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8610353">
            <a:off x="3098502" y="3592826"/>
            <a:ext cx="3781883" cy="32074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28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0.proshkolu.ru/content/media/pic/std/4000000/3473000/3472472-fccc931b0fe9c4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На равнинах таяние снегов идет быстрее, и поэтому расход воды равнинных рек повышается при­близительно в 4 раза. В горах таяние снегов происходит постепенно, поэтому расход воды горных рек увеличивается в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2-3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раза. Однако и тут бывают исключения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.</a:t>
            </a:r>
          </a:p>
          <a:p>
            <a:pPr algn="ctr"/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Century Schoolbook" pitchFamily="18" charset="0"/>
            </a:endParaRPr>
          </a:p>
          <a:p>
            <a:pPr algn="ctr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Century Schoolbook" pitchFamily="18" charset="0"/>
              </a:rPr>
              <a:t>Одной из наиболее крупных при­родных катастроф в истории Канады было наводнение на реке Фрейзер в 1948 году. После долгой зимы в мае наступила сильная оттепель. Высокие температуры держались несколько недель. Половодье на реке Фрейзер продолжа­лось почти месяц, погибло несколько десятков человек.</a:t>
            </a:r>
          </a:p>
          <a:p>
            <a:pPr algn="ctr"/>
            <a:endParaRPr lang="ru-RU" sz="2000" dirty="0">
              <a:latin typeface="Century Schoolbook" pitchFamily="18" charset="0"/>
            </a:endParaRPr>
          </a:p>
        </p:txBody>
      </p:sp>
      <p:pic>
        <p:nvPicPr>
          <p:cNvPr id="4100" name="Picture 4" descr="http://ic.pics.livejournal.com/pasek_boris/43748860/12719/12719_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7096"/>
            <a:ext cx="4775515" cy="35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Река Фрейзер, Британская Колумбия, Кана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85" y="3356992"/>
            <a:ext cx="4373215" cy="34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5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zastavki.com/pictures/1920x1200/2009/Creative_Wallpaper_Water_funnel_01687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687901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66FF"/>
                </a:solidFill>
                <a:latin typeface="Century Schoolbook" pitchFamily="18" charset="0"/>
              </a:rPr>
              <a:t>Наводнения, вызываемые таянием льда, </a:t>
            </a:r>
            <a:r>
              <a:rPr lang="ru-RU" sz="2000" dirty="0" smtClean="0">
                <a:solidFill>
                  <a:srgbClr val="0066FF"/>
                </a:solidFill>
                <a:latin typeface="Century Schoolbook" pitchFamily="18" charset="0"/>
              </a:rPr>
              <a:t>совершенно </a:t>
            </a:r>
            <a:r>
              <a:rPr lang="ru-RU" sz="2000" dirty="0">
                <a:solidFill>
                  <a:srgbClr val="0066FF"/>
                </a:solidFill>
                <a:latin typeface="Century Schoolbook" pitchFamily="18" charset="0"/>
              </a:rPr>
              <a:t>незначительные, в иных местах, однако, представляют важное и по­вседневное явление. С ледника стекают талые воды, за­тем начинает </a:t>
            </a:r>
            <a:r>
              <a:rPr lang="ru-RU" sz="2000" i="1" dirty="0">
                <a:solidFill>
                  <a:srgbClr val="0066FF"/>
                </a:solidFill>
                <a:latin typeface="Century Schoolbook" pitchFamily="18" charset="0"/>
              </a:rPr>
              <a:t>таять </a:t>
            </a:r>
            <a:r>
              <a:rPr lang="ru-RU" sz="2000" dirty="0">
                <a:solidFill>
                  <a:srgbClr val="0066FF"/>
                </a:solidFill>
                <a:latin typeface="Century Schoolbook" pitchFamily="18" charset="0"/>
              </a:rPr>
              <a:t>сама масса ледника или про­рываются моренные запруды и высвобождаются воды ледниковых озер. </a:t>
            </a:r>
            <a:endParaRPr lang="ru-RU" sz="2000" dirty="0" smtClean="0">
              <a:solidFill>
                <a:srgbClr val="0066FF"/>
              </a:solidFill>
              <a:latin typeface="Century Schoolbook" pitchFamily="18" charset="0"/>
            </a:endParaRP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/>
            <a:r>
              <a:rPr lang="ru-RU" sz="2000" dirty="0">
                <a:solidFill>
                  <a:srgbClr val="993366"/>
                </a:solidFill>
                <a:latin typeface="Century Schoolbook" pitchFamily="18" charset="0"/>
              </a:rPr>
              <a:t>Когда слой воды над затопленной территорией достигает 1 м, а скорость потока превышает 1 м/с, людям грозит опасность. Подъем воды на 3 м уже приводит к разрушению домов.</a:t>
            </a:r>
          </a:p>
        </p:txBody>
      </p:sp>
    </p:spTree>
    <p:extLst>
      <p:ext uri="{BB962C8B-B14F-4D97-AF65-F5344CB8AC3E}">
        <p14:creationId xmlns:p14="http://schemas.microsoft.com/office/powerpoint/2010/main" val="220893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loveopium.ru/content/2013/02/Vatnajokull/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0152" y="223747"/>
            <a:ext cx="2988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993366"/>
                </a:solidFill>
                <a:latin typeface="Century Schoolbook" pitchFamily="18" charset="0"/>
              </a:rPr>
              <a:t>ледник </a:t>
            </a:r>
            <a:r>
              <a:rPr lang="ru-RU" sz="2400" dirty="0" err="1">
                <a:solidFill>
                  <a:srgbClr val="993366"/>
                </a:solidFill>
                <a:latin typeface="Century Schoolbook" pitchFamily="18" charset="0"/>
              </a:rPr>
              <a:t>Громсватн</a:t>
            </a:r>
            <a:r>
              <a:rPr lang="ru-RU" sz="2400" dirty="0">
                <a:solidFill>
                  <a:srgbClr val="993366"/>
                </a:solidFill>
                <a:latin typeface="Century Schoolbook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728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www.alpindustria-tour.ru/images/img/programms/days/b/760_130115170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://www.alpindustria-tour.ru/images/img/programms/days/b/760_1301151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0"/>
            <a:ext cx="3275855" cy="208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kovinov.com/allimages/Monblan11/images/prijut-tet-rus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050" y="1993635"/>
            <a:ext cx="734377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kovinov.com/allimages/Monblan11/docs/vyhod-na-lednik-tet-rus-posle-peresechenija-kulua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868144" cy="38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www.blge.ru/texts/pismenny_p6/f0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384"/>
            <a:ext cx="9136824" cy="689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52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634"/>
            <a:ext cx="9144000" cy="687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708920"/>
            <a:ext cx="64807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Cambria" pitchFamily="18" charset="0"/>
              </a:rPr>
              <a:t>Наводнения делятся на два основных </a:t>
            </a:r>
            <a:r>
              <a:rPr lang="ru-RU" b="1" dirty="0" smtClean="0">
                <a:solidFill>
                  <a:srgbClr val="FFFF00"/>
                </a:solidFill>
                <a:latin typeface="Cambria" pitchFamily="18" charset="0"/>
              </a:rPr>
              <a:t>типа:</a:t>
            </a: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 </a:t>
            </a:r>
          </a:p>
          <a:p>
            <a:pPr algn="ctr"/>
            <a:endParaRPr lang="ru-RU" dirty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Суша </a:t>
            </a:r>
            <a:r>
              <a:rPr lang="ru-RU" dirty="0">
                <a:solidFill>
                  <a:srgbClr val="FFFF00"/>
                </a:solidFill>
                <a:latin typeface="Cambria" pitchFamily="18" charset="0"/>
              </a:rPr>
              <a:t>может затопляться реками или морем — так различаются наводнения </a:t>
            </a:r>
            <a:r>
              <a:rPr lang="ru-RU" b="1" dirty="0">
                <a:solidFill>
                  <a:srgbClr val="FFFF00"/>
                </a:solidFill>
                <a:latin typeface="Cambria" pitchFamily="18" charset="0"/>
              </a:rPr>
              <a:t>речные и морские</a:t>
            </a:r>
            <a:r>
              <a:rPr lang="ru-RU" dirty="0">
                <a:solidFill>
                  <a:srgbClr val="FFFF00"/>
                </a:solidFill>
                <a:latin typeface="Cambria" pitchFamily="18" charset="0"/>
              </a:rPr>
              <a:t>. </a:t>
            </a:r>
            <a:endParaRPr lang="ru-RU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Наводнения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угрожают почти что 3/4 земной поверхности. Только в одном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XIX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Cambria" pitchFamily="18" charset="0"/>
              </a:rPr>
              <a:t> столетии число жертв наводнений на китайских реках якобы достигло цифры между 100 тыс. и 1 млн. Вторичный ущерб при наводнениях еще более значителен, чем в связи с другими катастрофами. 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  <a:latin typeface="Cambria" pitchFamily="18" charset="0"/>
            </a:endParaRPr>
          </a:p>
          <a:p>
            <a:pPr algn="ctr"/>
            <a:endParaRPr lang="ru-RU" dirty="0">
              <a:latin typeface="Cambria" pitchFamily="18" charset="0"/>
            </a:endParaRPr>
          </a:p>
          <a:p>
            <a:pPr algn="ctr"/>
            <a:endParaRPr lang="ru-RU" dirty="0" smtClean="0">
              <a:latin typeface="Cambria" pitchFamily="18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Это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разрушенные населенные пункты, утонувший скот, эродированные и зане­сенные грязью земли. Наводнения влекут за собой болезни и голод.</a:t>
            </a:r>
          </a:p>
        </p:txBody>
      </p:sp>
      <p:sp>
        <p:nvSpPr>
          <p:cNvPr id="3" name="AutoShape 2" descr="http://k.img.com.ua/img/forall/i/2013/137904947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c.pics.livejournal.com/grimnir74/16472677/2225461/222546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11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ondnature.ru/_si/0/370298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00392" cy="607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arps.ru/photo/nil_egypt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120" y="0"/>
            <a:ext cx="7077879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ebmandry.com/images/stories/2012/7/nill/nill_map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082"/>
            <a:ext cx="9143999" cy="685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06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topglobus.ru/krasne-fotky/staty/183/ponte-vecchio-bridge-over-the-arno-river--florence--ita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pute-shestvie.com/wp-content/uploads/2013/11/most_ponte_vekk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8"/>
            <a:ext cx="9144000" cy="685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3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ototelegraf.ru/wp-content/uploads/2013/07/huanh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83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moemore.com/images/reki/missisi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6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.photosight.ru/img/5/0be/3046247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790"/>
            <a:ext cx="9144000" cy="688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58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4044415.users.photofile.ru/photo/4044415/96568439/1226317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17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opomiru.ru/wp-content/uploads/2013/03/%D1%84%D0%BE%D1%82%D0%BE-%D0%9A%D1%80%D0%B0%D1%81%D0%BD%D0%BE%D0%B5-%D0%BC%D0%BE%D1%80%D0%B5-%D0%95%D0%B3%D0%B8%D0%BF%D0%B5%D1%82-art-21486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0" y="0"/>
            <a:ext cx="91506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FF"/>
                </a:solidFill>
                <a:latin typeface="Century Schoolbook" pitchFamily="18" charset="0"/>
              </a:rPr>
              <a:t>Морские наводнения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218" y="3861048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Century Schoolbook" pitchFamily="18" charset="0"/>
              </a:rPr>
              <a:t>Когда море затопляет побережье или при­морские территории, говорят о морских наводне­ниях. В разные геологические эпохи случалось, что море постепенно наступало на сушу в про­цессе морских трансгрессий. Однако это не представляло катастрофы, так как море насту­пало медленно, в течение тысяч, сотен тысяч и миллионов лет, со скоростью несколько метров или десятков метров в год.  К катастрофам относятся цунами и штормовые приливы. </a:t>
            </a:r>
          </a:p>
          <a:p>
            <a:pPr algn="ctr"/>
            <a:endParaRPr lang="ru-RU" sz="2000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68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ttp://www.nastol.com.ua/large/201105/15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" y="0"/>
            <a:ext cx="91430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76672"/>
            <a:ext cx="79928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Штормовыми приливами (нагонами) счита­ются такие аномальные повышения морского уровня, когда он достигает не менее 1 м над нормальным именно для данного периода време­ни.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/>
            <a:r>
              <a:rPr lang="ru-RU" sz="2000" dirty="0">
                <a:solidFill>
                  <a:srgbClr val="993366"/>
                </a:solidFill>
                <a:latin typeface="Century Schoolbook" pitchFamily="18" charset="0"/>
              </a:rPr>
              <a:t>Воздей­ствие штормовых приливов определяется не только высотой уровня моря, но и морфологией побережья. Разрушительной способностью об­ладает и прибой. При ураганном ветре возника­ют многометровой высоты волны, они проника­ют в глубь побережья. </a:t>
            </a:r>
            <a:endParaRPr lang="ru-RU" sz="2000" dirty="0" smtClean="0">
              <a:solidFill>
                <a:srgbClr val="993366"/>
              </a:solidFill>
              <a:latin typeface="Century Schoolbook" pitchFamily="18" charset="0"/>
            </a:endParaRPr>
          </a:p>
          <a:p>
            <a:pPr algn="ctr"/>
            <a:endParaRPr lang="ru-RU" sz="2000" dirty="0"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CC"/>
                </a:solidFill>
                <a:latin typeface="Century Schoolbook" pitchFamily="18" charset="0"/>
              </a:rPr>
              <a:t>Заболоченные </a:t>
            </a:r>
            <a:r>
              <a:rPr lang="ru-RU" sz="2000" dirty="0">
                <a:solidFill>
                  <a:srgbClr val="6600CC"/>
                </a:solidFill>
                <a:latin typeface="Century Schoolbook" pitchFamily="18" charset="0"/>
              </a:rPr>
              <a:t>побережья с растительностью защищены от воздействия приливов, так как их энергия может угасать в широкой зоне. </a:t>
            </a:r>
            <a:endParaRPr lang="ru-RU" sz="2000" dirty="0" smtClean="0">
              <a:solidFill>
                <a:srgbClr val="6600CC"/>
              </a:solidFill>
              <a:latin typeface="Century Schoolbook" pitchFamily="18" charset="0"/>
            </a:endParaRPr>
          </a:p>
          <a:p>
            <a:pPr algn="ctr"/>
            <a:endParaRPr lang="ru-RU" sz="2000" dirty="0"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2"/>
                </a:solidFill>
                <a:latin typeface="Century Schoolbook" pitchFamily="18" charset="0"/>
              </a:rPr>
              <a:t>Весьма </a:t>
            </a:r>
            <a:r>
              <a:rPr lang="ru-RU" sz="2000" dirty="0">
                <a:solidFill>
                  <a:schemeClr val="accent2"/>
                </a:solidFill>
                <a:latin typeface="Century Schoolbook" pitchFamily="18" charset="0"/>
              </a:rPr>
              <a:t>неблагоприятная ситуа­ция возникает в открытых заливах, куда вода устремляется, как в воронку, и уровень ее еще повышается.</a:t>
            </a: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/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3" name="AutoShape 2" descr="http://bestfotoposter.ru/downloads/priroda/acva/5516X3678-300dpi-goluboe-mor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9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argashov.com/wp-content/uploads/2013/07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48680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В январе 1953 года произошла одна из наиболее значительных европейских катастроф нашего столетия.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Между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6 и 12 ч 31 января Давление упало с 996 до 968 </a:t>
            </a:r>
            <a:r>
              <a:rPr lang="ru-RU" sz="2000" dirty="0" err="1">
                <a:solidFill>
                  <a:srgbClr val="FFFF00"/>
                </a:solidFill>
                <a:latin typeface="Century Schoolbook" pitchFamily="18" charset="0"/>
              </a:rPr>
              <a:t>мбар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. Сразу же затем с Атлантики пришла полоса высокого давления, с северо-запада подул ураганный ветер. Воды Атлантики были вдавлены в Се­верное море, и уровень его повысился на , 60 см.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У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берегов Англии уровень моря повысился приблизительно на 2 м против нормального, у берегов Голландии — почти на 4 м. Дамбы были разрушены, и вода в считанные минуты превратила часть суши в острова.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В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течение нескольких дней пришлось провести эвакуацию около 100000 человек. Суда были сорваны с якорей и выброшены на берег. Приморские курортные города затоплены и разрушены. </a:t>
            </a:r>
          </a:p>
        </p:txBody>
      </p:sp>
    </p:spTree>
    <p:extLst>
      <p:ext uri="{BB962C8B-B14F-4D97-AF65-F5344CB8AC3E}">
        <p14:creationId xmlns:p14="http://schemas.microsoft.com/office/powerpoint/2010/main" val="8657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ook.com.ua/large/201309/75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2"/>
            <a:ext cx="9144000" cy="68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700808"/>
            <a:ext cx="60486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solidFill>
                  <a:srgbClr val="FFC000"/>
                </a:solidFill>
                <a:latin typeface="Cambria" pitchFamily="18" charset="0"/>
              </a:rPr>
              <a:t>Наводнение</a:t>
            </a:r>
            <a:r>
              <a:rPr lang="ru-RU" sz="2800" dirty="0">
                <a:solidFill>
                  <a:srgbClr val="FFC000"/>
                </a:solidFill>
                <a:latin typeface="Cambria" pitchFamily="18" charset="0"/>
              </a:rPr>
              <a:t> – это интенсивное затопление большой территории водой выше ежегодных уровней. </a:t>
            </a:r>
            <a:endParaRPr lang="ru-RU" sz="2800" dirty="0" smtClean="0">
              <a:solidFill>
                <a:srgbClr val="FFC000"/>
              </a:solidFill>
              <a:latin typeface="Cambria" pitchFamily="18" charset="0"/>
            </a:endParaRPr>
          </a:p>
          <a:p>
            <a:pPr algn="ctr"/>
            <a:endParaRPr lang="ru-RU" sz="2800" dirty="0">
              <a:solidFill>
                <a:srgbClr val="FFC000"/>
              </a:solidFill>
              <a:latin typeface="Cambria" pitchFamily="18" charset="0"/>
            </a:endParaRPr>
          </a:p>
          <a:p>
            <a:pPr algn="ctr"/>
            <a:r>
              <a:rPr lang="ru-RU" sz="2800" dirty="0" smtClean="0">
                <a:solidFill>
                  <a:srgbClr val="FFC000"/>
                </a:solidFill>
                <a:latin typeface="Cambria" pitchFamily="18" charset="0"/>
              </a:rPr>
              <a:t>Речные </a:t>
            </a:r>
            <a:r>
              <a:rPr lang="ru-RU" sz="2800" dirty="0">
                <a:solidFill>
                  <a:srgbClr val="FFC000"/>
                </a:solidFill>
                <a:latin typeface="Cambria" pitchFamily="18" charset="0"/>
              </a:rPr>
              <a:t>наводнения отмечаются  при половодьях, паводках, зажорах, заторах, прорывах дамб и плотин.</a:t>
            </a:r>
          </a:p>
        </p:txBody>
      </p:sp>
    </p:spTree>
    <p:extLst>
      <p:ext uri="{BB962C8B-B14F-4D97-AF65-F5344CB8AC3E}">
        <p14:creationId xmlns:p14="http://schemas.microsoft.com/office/powerpoint/2010/main" val="38818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motto.net.ua/old_site/img/summer/1304755026_E1F3F8F3FEF9E5E520ECEEF0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532859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FFC000"/>
                </a:solidFill>
                <a:latin typeface="Century Schoolbook" pitchFamily="18" charset="0"/>
              </a:rPr>
              <a:t>Статистика говорит, что они </a:t>
            </a:r>
            <a:r>
              <a:rPr lang="ru-RU" sz="2200" dirty="0" smtClean="0">
                <a:solidFill>
                  <a:srgbClr val="FFC000"/>
                </a:solidFill>
                <a:latin typeface="Century Schoolbook" pitchFamily="18" charset="0"/>
              </a:rPr>
              <a:t>штормовые нагоны случаются </a:t>
            </a:r>
            <a:r>
              <a:rPr lang="ru-RU" sz="2200" dirty="0">
                <a:solidFill>
                  <a:srgbClr val="FFC000"/>
                </a:solidFill>
                <a:latin typeface="Century Schoolbook" pitchFamily="18" charset="0"/>
              </a:rPr>
              <a:t>в зимние месяцы: 50% прихо­дится на декабрь, январь и февраль, 85% — на период от октября до марта. Воздействие штормовых приливов связано с их деятельно­стью. </a:t>
            </a:r>
            <a:endParaRPr lang="ru-RU" sz="2200" dirty="0" smtClean="0">
              <a:solidFill>
                <a:srgbClr val="FFC000"/>
              </a:solidFill>
              <a:latin typeface="Century Schoolbook" pitchFamily="18" charset="0"/>
            </a:endParaRPr>
          </a:p>
          <a:p>
            <a:pPr algn="ctr"/>
            <a:endParaRPr lang="ru-RU" sz="2200" dirty="0" smtClean="0">
              <a:latin typeface="Century Schoolbook" pitchFamily="18" charset="0"/>
            </a:endParaRPr>
          </a:p>
          <a:p>
            <a:pPr algn="ctr"/>
            <a:endParaRPr lang="ru-RU" sz="2200" dirty="0" smtClean="0">
              <a:latin typeface="Century Schoolbook" pitchFamily="18" charset="0"/>
            </a:endParaRPr>
          </a:p>
          <a:p>
            <a:pPr algn="ctr"/>
            <a:endParaRPr lang="ru-RU" sz="2200" dirty="0">
              <a:latin typeface="Century Schoolbook" pitchFamily="18" charset="0"/>
            </a:endParaRPr>
          </a:p>
          <a:p>
            <a:pPr algn="ctr"/>
            <a:r>
              <a:rPr lang="ru-RU" sz="2200" dirty="0" smtClean="0">
                <a:solidFill>
                  <a:srgbClr val="FF0000"/>
                </a:solidFill>
                <a:latin typeface="Century Schoolbook" pitchFamily="18" charset="0"/>
              </a:rPr>
              <a:t>Приблизительно </a:t>
            </a:r>
            <a:r>
              <a:rPr lang="ru-RU" sz="2200" dirty="0">
                <a:solidFill>
                  <a:srgbClr val="FF0000"/>
                </a:solidFill>
                <a:latin typeface="Century Schoolbook" pitchFamily="18" charset="0"/>
              </a:rPr>
              <a:t>половина из них про­должается один интервал «прилив — отлив», то есть 12 ч. </a:t>
            </a:r>
            <a:endParaRPr lang="ru-RU" sz="2200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pPr algn="ctr"/>
            <a:endParaRPr lang="ru-RU" sz="2200" dirty="0" smtClean="0">
              <a:latin typeface="Century Schoolbook" pitchFamily="18" charset="0"/>
            </a:endParaRPr>
          </a:p>
          <a:p>
            <a:pPr algn="ctr"/>
            <a:endParaRPr lang="ru-RU" sz="2200" dirty="0">
              <a:latin typeface="Century Schoolbook" pitchFamily="18" charset="0"/>
            </a:endParaRPr>
          </a:p>
          <a:p>
            <a:pPr algn="ctr"/>
            <a:endParaRPr lang="ru-RU" sz="2200" dirty="0" smtClean="0">
              <a:latin typeface="Century Schoolbook" pitchFamily="18" charset="0"/>
            </a:endParaRPr>
          </a:p>
          <a:p>
            <a:pPr algn="ctr"/>
            <a:endParaRPr lang="ru-RU" sz="2200" dirty="0">
              <a:latin typeface="Century Schoolbook" pitchFamily="18" charset="0"/>
            </a:endParaRPr>
          </a:p>
          <a:p>
            <a:pPr algn="ctr"/>
            <a:endParaRPr lang="ru-RU" sz="900" dirty="0">
              <a:latin typeface="Century Schoolbook" pitchFamily="18" charset="0"/>
            </a:endParaRPr>
          </a:p>
          <a:p>
            <a:pPr algn="ctr"/>
            <a:r>
              <a:rPr lang="ru-RU" sz="2200" dirty="0" smtClean="0">
                <a:solidFill>
                  <a:srgbClr val="FFFF00"/>
                </a:solidFill>
                <a:latin typeface="Century Schoolbook" pitchFamily="18" charset="0"/>
              </a:rPr>
              <a:t>Одна </a:t>
            </a:r>
            <a:r>
              <a:rPr lang="ru-RU" sz="2200" dirty="0">
                <a:solidFill>
                  <a:srgbClr val="FFFF00"/>
                </a:solidFill>
                <a:latin typeface="Century Schoolbook" pitchFamily="18" charset="0"/>
              </a:rPr>
              <a:t>пятая падает на интервал «два прилива — два отлива». </a:t>
            </a:r>
          </a:p>
        </p:txBody>
      </p:sp>
    </p:spTree>
    <p:extLst>
      <p:ext uri="{BB962C8B-B14F-4D97-AF65-F5344CB8AC3E}">
        <p14:creationId xmlns:p14="http://schemas.microsoft.com/office/powerpoint/2010/main" val="16152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ster-samouchitel.ru/images/04p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660066"/>
                </a:solidFill>
                <a:latin typeface="Century Schoolbook" pitchFamily="18" charset="0"/>
              </a:rPr>
              <a:t>Классификация наводнений </a:t>
            </a:r>
            <a:r>
              <a:rPr lang="ru-RU" dirty="0" smtClean="0">
                <a:solidFill>
                  <a:srgbClr val="660066"/>
                </a:solidFill>
                <a:latin typeface="Century Schoolbook" pitchFamily="18" charset="0"/>
              </a:rPr>
              <a:t/>
            </a:r>
            <a:br>
              <a:rPr lang="ru-RU" dirty="0" smtClean="0">
                <a:solidFill>
                  <a:srgbClr val="660066"/>
                </a:solidFill>
                <a:latin typeface="Century Schoolbook" pitchFamily="18" charset="0"/>
              </a:rPr>
            </a:br>
            <a:r>
              <a:rPr lang="ru-RU" dirty="0" smtClean="0">
                <a:solidFill>
                  <a:srgbClr val="660066"/>
                </a:solidFill>
                <a:latin typeface="Century Schoolbook" pitchFamily="18" charset="0"/>
              </a:rPr>
              <a:t>по </a:t>
            </a:r>
            <a:r>
              <a:rPr lang="ru-RU" dirty="0">
                <a:solidFill>
                  <a:srgbClr val="660066"/>
                </a:solidFill>
                <a:latin typeface="Century Schoolbook" pitchFamily="18" charset="0"/>
              </a:rPr>
              <a:t>масштабу</a:t>
            </a:r>
            <a:r>
              <a:rPr lang="ru-RU" dirty="0">
                <a:solidFill>
                  <a:srgbClr val="660066"/>
                </a:solidFill>
              </a:rPr>
              <a:t/>
            </a:r>
            <a:br>
              <a:rPr lang="ru-RU" dirty="0">
                <a:solidFill>
                  <a:srgbClr val="660066"/>
                </a:solidFill>
              </a:rPr>
            </a:b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44355"/>
            <a:ext cx="81369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3399"/>
                </a:solidFill>
                <a:latin typeface="Century Schoolbook" pitchFamily="18" charset="0"/>
              </a:rPr>
              <a:t>Низкие (малые</a:t>
            </a:r>
            <a:r>
              <a:rPr lang="ru-RU" sz="2000" b="1" dirty="0" smtClean="0">
                <a:solidFill>
                  <a:srgbClr val="FF3399"/>
                </a:solidFill>
                <a:latin typeface="Century Schoolbook" pitchFamily="18" charset="0"/>
              </a:rPr>
              <a:t>)</a:t>
            </a: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Они </a:t>
            </a:r>
            <a:r>
              <a:rPr lang="ru-RU" sz="2000" dirty="0">
                <a:solidFill>
                  <a:srgbClr val="0000FF"/>
                </a:solidFill>
                <a:latin typeface="Century Schoolbook" pitchFamily="18" charset="0"/>
              </a:rPr>
              <a:t>наблюдаются на равнинных реках. Охватывают небольшие прибрежные территории. Затопляется менее 10 % сельскохозяйственных угодий. Почти не нарушают ритма жизни населения. Периодичность повторения 5—10 лет, с причинением незначительного ущерба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.</a:t>
            </a:r>
          </a:p>
          <a:p>
            <a:pPr algn="ctr"/>
            <a:endParaRPr lang="ru-RU" sz="2000" dirty="0">
              <a:latin typeface="Century Schoolbook" pitchFamily="18" charset="0"/>
            </a:endParaRP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/>
            <a:r>
              <a:rPr lang="ru-RU" sz="2000" b="1" dirty="0">
                <a:solidFill>
                  <a:srgbClr val="FF3399"/>
                </a:solidFill>
                <a:latin typeface="Century Schoolbook" pitchFamily="18" charset="0"/>
              </a:rPr>
              <a:t>Опасные</a:t>
            </a:r>
          </a:p>
          <a:p>
            <a:pPr algn="ctr"/>
            <a:r>
              <a:rPr lang="ru-RU" sz="2000" dirty="0">
                <a:solidFill>
                  <a:srgbClr val="0000FF"/>
                </a:solidFill>
                <a:latin typeface="Century Schoolbook" pitchFamily="18" charset="0"/>
              </a:rPr>
              <a:t>Наносят ощутимый материальный и моральный ущерб, охватывают сравнительно большие земельные участки речных долин, затапливают примерно 10—20 % сельскохозяйственных угодий. Существенно нарушают хозяйственный и бытовой уклад населения. Приводят к частичной эвакуации людей. Повторяемость 20—25 лет.</a:t>
            </a:r>
            <a:endParaRPr lang="ru-RU" sz="2000" b="1" dirty="0">
              <a:solidFill>
                <a:srgbClr val="0000FF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asik.ru/images/water_wallpapers_2/28_w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34" y="0"/>
            <a:ext cx="9162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32656"/>
            <a:ext cx="77768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3399"/>
                </a:solidFill>
                <a:latin typeface="Century Schoolbook" pitchFamily="18" charset="0"/>
              </a:rPr>
              <a:t>Особо </a:t>
            </a:r>
            <a:r>
              <a:rPr lang="ru-RU" b="1" dirty="0" smtClean="0">
                <a:solidFill>
                  <a:srgbClr val="FF3399"/>
                </a:solidFill>
                <a:latin typeface="Century Schoolbook" pitchFamily="18" charset="0"/>
              </a:rPr>
              <a:t>опасные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Century Schoolbook" pitchFamily="18" charset="0"/>
              </a:rPr>
              <a:t>Наносят большой материальный ущерб, охватывая целые речные бассейны. Затапливают примерно 50—70 % сельскохозяйственных угодий, некоторые населённые пункты. Парализуют хозяйственную деятельность и резко нарушают бытовой уклад жизни населения. Приводят к необходимости массовой эвакуации населения и материальных ценностей из зоны затопления и защиты наиболее важных хозяйственных объектов. Повторяемость 50—100 лет. Яркий тому пример — наводнение в Томске в 1947 году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.</a:t>
            </a:r>
          </a:p>
          <a:p>
            <a:pPr algn="ctr"/>
            <a:endParaRPr lang="ru-RU" dirty="0" smtClean="0">
              <a:latin typeface="Century Schoolbook" pitchFamily="18" charset="0"/>
            </a:endParaRPr>
          </a:p>
          <a:p>
            <a:pPr algn="ctr"/>
            <a:r>
              <a:rPr lang="ru-RU" b="1" dirty="0">
                <a:solidFill>
                  <a:srgbClr val="FF3399"/>
                </a:solidFill>
                <a:latin typeface="Century Schoolbook" pitchFamily="18" charset="0"/>
              </a:rPr>
              <a:t>Катастрофические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Century Schoolbook" pitchFamily="18" charset="0"/>
              </a:rPr>
              <a:t>Приводят к гибели людей, непоправимому экологическому ущербу, наносят материальный ущерб, охватывая громадные территории в пределах одной или нескольких водных систем. Затапливается более 70 % сельскохозяйственных угодий, множество населённых пунктов, промышленных предприятий и инженерных коммуникаций. При этом полностью парализуется хозяйственная и производственная деятельность, временно изменяется жизненный уклад населения. 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В </a:t>
            </a:r>
            <a:r>
              <a:rPr lang="ru-RU" dirty="0">
                <a:solidFill>
                  <a:srgbClr val="0000FF"/>
                </a:solidFill>
                <a:latin typeface="Century Schoolbook" pitchFamily="18" charset="0"/>
              </a:rPr>
              <a:t>случае близкого расположения города к реке, испытывающей наводнение, на не очень высоком месте, как правило, затапливает и его.</a:t>
            </a:r>
            <a:endParaRPr lang="ru-RU" b="1" dirty="0">
              <a:solidFill>
                <a:srgbClr val="0000FF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1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upload.wikimedia.org/wikipedia/commons/thumb/3/3d/KatrinaNewOrleansFlooded_edit2.jpg/800px-KatrinaNewOrleansFlooded_edi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57" y="0"/>
            <a:ext cx="52251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Новый Орлеан, Луизиана, наводнение во время урагана Катрина, 2005 год</a:t>
            </a:r>
          </a:p>
        </p:txBody>
      </p:sp>
    </p:spTree>
    <p:extLst>
      <p:ext uri="{BB962C8B-B14F-4D97-AF65-F5344CB8AC3E}">
        <p14:creationId xmlns:p14="http://schemas.microsoft.com/office/powerpoint/2010/main" val="217806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upload.wikimedia.org/wikipedia/commons/thumb/8/88/FEMA_-_35691_-_Areal_of_a_washed_out_road_in_Wisconsin.jpg/1280px-FEMA_-_35691_-_Areal_of_a_washed_out_road_in_Wiscons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77278"/>
            <a:ext cx="7390475" cy="574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Последствия наводнения на реке </a:t>
            </a:r>
            <a:r>
              <a:rPr lang="ru-RU" dirty="0" err="1">
                <a:solidFill>
                  <a:srgbClr val="6600CC"/>
                </a:solidFill>
                <a:latin typeface="Century Schoolbook" pitchFamily="18" charset="0"/>
              </a:rPr>
              <a:t>Кроуфиш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 в Висконсине, США, в 2008 г.</a:t>
            </a:r>
          </a:p>
        </p:txBody>
      </p:sp>
    </p:spTree>
    <p:extLst>
      <p:ext uri="{BB962C8B-B14F-4D97-AF65-F5344CB8AC3E}">
        <p14:creationId xmlns:p14="http://schemas.microsoft.com/office/powerpoint/2010/main" val="406862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upload.wikimedia.org/wikipedia/commons/8/8e/Bundesarchiv_B_422_Bild-0086%2C_K%C3%B6ln%2C_Rheinufer%2C_Hochwass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3"/>
          <a:stretch/>
        </p:blipFill>
        <p:spPr bwMode="auto">
          <a:xfrm>
            <a:off x="1809599" y="1052737"/>
            <a:ext cx="5524802" cy="57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260648"/>
            <a:ext cx="4842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Вышедший из берегов Рейн. Кёльн (1983)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upload.wikimedia.org/wikipedia/commons/f/f0/Rapid_Creek_flooding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10" y="1484784"/>
            <a:ext cx="7927301" cy="52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Наводнение в городе Дарвин, Северная территория, Австралия в 2008 году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upload.wikimedia.org/wikipedia/commons/5/58/Povoden_2002_hlasna_treb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39807"/>
            <a:ext cx="7325387" cy="549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404664"/>
            <a:ext cx="4950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Вышедшая из берегов река </a:t>
            </a:r>
            <a:r>
              <a:rPr lang="ru-RU" dirty="0" err="1">
                <a:solidFill>
                  <a:srgbClr val="6600CC"/>
                </a:solidFill>
                <a:latin typeface="Century Schoolbook" pitchFamily="18" charset="0"/>
              </a:rPr>
              <a:t>Бероунка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 на западе Чехии 2002 год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upload.wikimedia.org/wikipedia/commons/1/14/Minatitl%C3%A1n_Inundac%C3%ADon_2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504961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417438"/>
            <a:ext cx="4968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Наводнение в городе </a:t>
            </a:r>
            <a:r>
              <a:rPr lang="ru-RU" dirty="0" err="1">
                <a:solidFill>
                  <a:srgbClr val="6600CC"/>
                </a:solidFill>
                <a:latin typeface="Century Schoolbook" pitchFamily="18" charset="0"/>
              </a:rPr>
              <a:t>Минатитлан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, </a:t>
            </a:r>
            <a:r>
              <a:rPr lang="ru-RU" dirty="0" err="1">
                <a:solidFill>
                  <a:srgbClr val="6600CC"/>
                </a:solidFill>
                <a:latin typeface="Century Schoolbook" pitchFamily="18" charset="0"/>
              </a:rPr>
              <a:t>Веракрус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, Мексика в 2008 году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upload.wikimedia.org/wikipedia/commons/thumb/e/e2/Esztergom-flood.JPG/800px-Esztergom-flo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39914"/>
            <a:ext cx="4437178" cy="591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8325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Наводнение в </a:t>
            </a:r>
            <a:r>
              <a:rPr lang="ru-RU" dirty="0" err="1">
                <a:solidFill>
                  <a:srgbClr val="6600CC"/>
                </a:solidFill>
                <a:latin typeface="Century Schoolbook" pitchFamily="18" charset="0"/>
              </a:rPr>
              <a:t>Эстергоме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 (Венгрия) </a:t>
            </a:r>
            <a:endParaRPr lang="ru-RU" dirty="0" smtClean="0">
              <a:solidFill>
                <a:srgbClr val="6600CC"/>
              </a:solidFill>
              <a:latin typeface="Century Schoolbook" pitchFamily="18" charset="0"/>
            </a:endParaRPr>
          </a:p>
          <a:p>
            <a:pPr algn="ctr"/>
            <a:r>
              <a:rPr lang="ru-RU" dirty="0" smtClean="0">
                <a:solidFill>
                  <a:srgbClr val="6600CC"/>
                </a:solidFill>
                <a:latin typeface="Century Schoolbook" pitchFamily="18" charset="0"/>
              </a:rPr>
              <a:t>1 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апреля 2006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hotoshoplessons.ru/uploads/pics4/1012874867/img/f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166842"/>
            <a:ext cx="7704855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C000"/>
                </a:solidFill>
                <a:latin typeface="Cambria" pitchFamily="18" charset="0"/>
              </a:rPr>
              <a:t>На изменение расхода воды в реках, наших или земного шара в целом, оказывают влияние многие </a:t>
            </a:r>
            <a:r>
              <a:rPr lang="ru-RU" sz="2000" b="1" dirty="0" smtClean="0">
                <a:solidFill>
                  <a:srgbClr val="FFC000"/>
                </a:solidFill>
                <a:latin typeface="Cambria" pitchFamily="18" charset="0"/>
              </a:rPr>
              <a:t>факторы:</a:t>
            </a: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1. Природные </a:t>
            </a:r>
            <a:r>
              <a:rPr lang="ru-RU" sz="2000" dirty="0">
                <a:solidFill>
                  <a:srgbClr val="FFFF00"/>
                </a:solidFill>
                <a:latin typeface="Cambria" pitchFamily="18" charset="0"/>
              </a:rPr>
              <a:t>факторы, в число которых входит высота над уровнем моря, морфология земной поверхности, климат и погода. На наши реки решающее влияние оказыва­ют атмосферные осадки. Поэтому для наших рек наиболее высокий уровень характерен в ве­сенние месяцы. Весной тает снег, а кро­ме того, реки пополняются за счет атмосферных осадков. Лишь на самых больших высотах над уровнем моря наиболее многоводный месяц сдвигается на более поздний срок — май или </a:t>
            </a:r>
            <a:r>
              <a:rPr lang="ru-RU" sz="2000" dirty="0" smtClean="0">
                <a:solidFill>
                  <a:srgbClr val="FFFF00"/>
                </a:solidFill>
                <a:latin typeface="Cambria" pitchFamily="18" charset="0"/>
              </a:rPr>
              <a:t>июнь.</a:t>
            </a:r>
          </a:p>
          <a:p>
            <a:pPr lvl="0" algn="ctr"/>
            <a:endParaRPr lang="ru-RU" sz="2000" dirty="0">
              <a:latin typeface="Cambria" pitchFamily="18" charset="0"/>
            </a:endParaRPr>
          </a:p>
          <a:p>
            <a:pPr lvl="0" algn="ctr"/>
            <a:r>
              <a:rPr lang="ru-RU" sz="2000" dirty="0" smtClean="0">
                <a:solidFill>
                  <a:srgbClr val="00B050"/>
                </a:solidFill>
                <a:latin typeface="Cambria" pitchFamily="18" charset="0"/>
              </a:rPr>
              <a:t>2. Человеческие </a:t>
            </a:r>
            <a:r>
              <a:rPr lang="ru-RU" sz="2000" dirty="0">
                <a:solidFill>
                  <a:srgbClr val="00B050"/>
                </a:solidFill>
                <a:latin typeface="Cambria" pitchFamily="18" charset="0"/>
              </a:rPr>
              <a:t>факторы: разного рода нарушения земной поверхности и грунтов и искусственная смена растительно­сти.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24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upload.wikimedia.org/wikipedia/commons/thumb/4/40/%D0%93%D0%B8%D0%B3%D0%B0%D0%BD%D1%82%D1%81%D0%BA%D0%B0%D1%8F_%D0%B2%D0%BE%D0%BB%D0%BD%D0%B0_%D0%B2_%D0%90%D1%81%D1%82%D1%83%D1%80%D0%B8%D0%B8%2C_4_%D0%BC%D0%B0%D1%80%D1%82%D0%B0_2014_%D0%B3%D0%BE%D0%B4%D0%B0.jpg/1920px-%D0%93%D0%B8%D0%B3%D0%B0%D0%BD%D1%82%D1%81%D0%BA%D0%B0%D1%8F_%D0%B2%D0%BE%D0%BB%D0%BD%D0%B0_%D0%B2_%D0%90%D1%81%D1%82%D1%83%D1%80%D0%B8%D0%B8%2C_4_%D0%BC%D0%B0%D1%80%D1%82%D0%B0_2014_%D0%B3%D0%BE%D0%B4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3" y="1340768"/>
            <a:ext cx="8098593" cy="534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8595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Гигантская волна в </a:t>
            </a:r>
            <a:r>
              <a:rPr lang="ru-RU" dirty="0" smtClean="0">
                <a:solidFill>
                  <a:srgbClr val="6600CC"/>
                </a:solidFill>
                <a:latin typeface="Century Schoolbook" pitchFamily="18" charset="0"/>
              </a:rPr>
              <a:t>Астурии, </a:t>
            </a:r>
          </a:p>
          <a:p>
            <a:pPr algn="ctr"/>
            <a:r>
              <a:rPr lang="ru-RU" dirty="0" smtClean="0">
                <a:solidFill>
                  <a:srgbClr val="6600CC"/>
                </a:solidFill>
                <a:latin typeface="Century Schoolbook" pitchFamily="18" charset="0"/>
              </a:rPr>
              <a:t>4 </a:t>
            </a:r>
            <a:r>
              <a:rPr lang="ru-RU" dirty="0">
                <a:solidFill>
                  <a:srgbClr val="6600CC"/>
                </a:solidFill>
                <a:latin typeface="Century Schoolbook" pitchFamily="18" charset="0"/>
              </a:rPr>
              <a:t>марта 2014 года</a:t>
            </a:r>
          </a:p>
        </p:txBody>
      </p:sp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bigpicture.ru/wp-content/uploads/2010/02/1069-800x5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31528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esktopwallpapers.org.ua/large/201312/313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1.bp.blogspot.com/-B4tZFB6QE7I/UC3CTlezEDI/AAAAAAAC8G0/fV7iQIbcWzM/s400/given_that_day_2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8194109" cy="546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7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gandex.ru/upl/oboi/gandex.ru-23402_a4f3acc709408e852e78472a5189e5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3399"/>
                </a:solidFill>
                <a:latin typeface="Century Schoolbook" pitchFamily="18" charset="0"/>
              </a:rPr>
              <a:t>Прогноз наводнений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844824"/>
            <a:ext cx="65527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При прогнозе учитывают наиболее неблагоприятные </a:t>
            </a:r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обстоятельства: </a:t>
            </a:r>
          </a:p>
          <a:p>
            <a:pPr algn="ctr"/>
            <a:endParaRPr lang="ru-RU" sz="2000" dirty="0"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сочетание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значитель­ных атмосферных осадков,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быстрого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таяния снега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  <a:latin typeface="Century Schoolbook" pitchFamily="18" charset="0"/>
              </a:rPr>
              <a:t> </a:t>
            </a:r>
            <a:r>
              <a:rPr lang="ru-RU" sz="2000" dirty="0">
                <a:solidFill>
                  <a:srgbClr val="FFFF00"/>
                </a:solidFill>
                <a:latin typeface="Century Schoolbook" pitchFamily="18" charset="0"/>
              </a:rPr>
              <a:t>неблагоприятных растительных, морфо­логических и геологических факторов. </a:t>
            </a:r>
            <a:endParaRPr lang="ru-RU" sz="2000" dirty="0" smtClean="0">
              <a:solidFill>
                <a:srgbClr val="FFFF0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q"/>
            </a:pPr>
            <a:endParaRPr lang="ru-RU" sz="2000" dirty="0">
              <a:solidFill>
                <a:srgbClr val="FFFF00"/>
              </a:solidFill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3" y="5517232"/>
            <a:ext cx="77768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3399"/>
                </a:solidFill>
                <a:latin typeface="Century Schoolbook" pitchFamily="18" charset="0"/>
              </a:rPr>
              <a:t>Кроме статистических существуют и эмпири­ческие прогнозы. Таковым является расчет максимальных уровня и расхода воды по формулам. К 1978 году было известно 107 таких математических формул. </a:t>
            </a:r>
          </a:p>
        </p:txBody>
      </p:sp>
    </p:spTree>
    <p:extLst>
      <p:ext uri="{BB962C8B-B14F-4D97-AF65-F5344CB8AC3E}">
        <p14:creationId xmlns:p14="http://schemas.microsoft.com/office/powerpoint/2010/main" val="95657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moyaosvita.com.ua/wp-content/uploads/2013/10/vlastuvosti-vod-okkean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6" y="0"/>
            <a:ext cx="91463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4418" y="188640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3399"/>
                </a:solidFill>
                <a:latin typeface="Century Schoolbook" pitchFamily="18" charset="0"/>
              </a:rPr>
              <a:t>Различают превентивные и непосред­ственные меры защиты от стихии. </a:t>
            </a:r>
            <a:endParaRPr lang="ru-RU" sz="2000" dirty="0" smtClean="0">
              <a:solidFill>
                <a:srgbClr val="FF3399"/>
              </a:solidFill>
              <a:latin typeface="Century Schoolbook" pitchFamily="18" charset="0"/>
            </a:endParaRPr>
          </a:p>
          <a:p>
            <a:pPr algn="ctr"/>
            <a:endParaRPr lang="ru-RU" sz="2000" dirty="0" smtClean="0">
              <a:solidFill>
                <a:srgbClr val="660066"/>
              </a:solidFill>
              <a:latin typeface="Century Schoolbook" pitchFamily="18" charset="0"/>
            </a:endParaRPr>
          </a:p>
          <a:p>
            <a:pPr algn="ctr"/>
            <a:r>
              <a:rPr lang="ru-RU" sz="2000" dirty="0">
                <a:solidFill>
                  <a:srgbClr val="660066"/>
                </a:solidFill>
                <a:latin typeface="Century Schoolbook" pitchFamily="18" charset="0"/>
              </a:rPr>
              <a:t>Устройство заградительных дамб — один из старейших методов защиты — продолжает со­хранять свое значение. </a:t>
            </a:r>
            <a:r>
              <a:rPr lang="ru-RU" sz="2000" dirty="0" smtClean="0">
                <a:solidFill>
                  <a:srgbClr val="660066"/>
                </a:solidFill>
                <a:latin typeface="Century Schoolbook" pitchFamily="18" charset="0"/>
              </a:rPr>
              <a:t>Заградительные </a:t>
            </a:r>
            <a:r>
              <a:rPr lang="ru-RU" sz="2000" dirty="0">
                <a:solidFill>
                  <a:srgbClr val="660066"/>
                </a:solidFill>
                <a:latin typeface="Century Schoolbook" pitchFamily="18" charset="0"/>
              </a:rPr>
              <a:t>дамбы обеспечивают им полную или частичную защиту от наводнений. Не обязательно возводить дамбы в непосредственной близости от реки: хотя они и должны следовать ее течению, однако не каждому речному изгибу. Высота дамб зависит от цели и данных контрольных расчетов. Чаще всего сооружаются 3—10-метровые дамбы с ук­лоном в сторону русла 1:2, а в противоположную сторону— 1:3 или 1:4. Зачастую по гребням дамб прокладывают дороги.</a:t>
            </a:r>
          </a:p>
        </p:txBody>
      </p:sp>
    </p:spTree>
    <p:extLst>
      <p:ext uri="{BB962C8B-B14F-4D97-AF65-F5344CB8AC3E}">
        <p14:creationId xmlns:p14="http://schemas.microsoft.com/office/powerpoint/2010/main" val="240649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www.stihi.ru/pics/2007/07/22-1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7488832" cy="638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>
                <a:solidFill>
                  <a:srgbClr val="993366"/>
                </a:solidFill>
                <a:latin typeface="Century Schoolbook" pitchFamily="18" charset="0"/>
              </a:rPr>
              <a:t>При непосредственном предупреждении о наводнении необходимо учитывать все факторы, от которых зависит его </a:t>
            </a:r>
            <a:r>
              <a:rPr lang="ru-RU" sz="2300" dirty="0" smtClean="0">
                <a:solidFill>
                  <a:srgbClr val="993366"/>
                </a:solidFill>
                <a:latin typeface="Century Schoolbook" pitchFamily="18" charset="0"/>
              </a:rPr>
              <a:t>интенсивность: 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2300" dirty="0" smtClean="0"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количество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осадков, </a:t>
            </a:r>
            <a:endParaRPr lang="ru-RU" sz="23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endParaRPr lang="ru-RU" sz="900" dirty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размер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водосборного бассейна (на его основе вычисляется удельный </a:t>
            </a: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сток);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9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всасывание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и </a:t>
            </a: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поглощение; 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9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расти­тельность;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23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морфологические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и геологические </a:t>
            </a: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факторы; 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2300" dirty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фактор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време­ни, то есть длительность времени прихода паводковой волны с разных </a:t>
            </a: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притоков;</a:t>
            </a:r>
          </a:p>
          <a:p>
            <a:pPr marL="342900" indent="-342900" algn="ctr">
              <a:buFont typeface="Wingdings" pitchFamily="2" charset="2"/>
              <a:buChar char="Ø"/>
            </a:pPr>
            <a:endParaRPr lang="ru-RU" sz="23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фактор </a:t>
            </a:r>
            <a:r>
              <a:rPr lang="ru-RU" sz="2300" dirty="0">
                <a:solidFill>
                  <a:srgbClr val="002060"/>
                </a:solidFill>
                <a:latin typeface="Century Schoolbook" pitchFamily="18" charset="0"/>
              </a:rPr>
              <a:t>за­держания и накопления </a:t>
            </a:r>
            <a:r>
              <a:rPr lang="ru-RU" sz="2300" dirty="0" smtClean="0">
                <a:solidFill>
                  <a:srgbClr val="002060"/>
                </a:solidFill>
                <a:latin typeface="Century Schoolbook" pitchFamily="18" charset="0"/>
              </a:rPr>
              <a:t>воды</a:t>
            </a:r>
            <a:endParaRPr lang="ru-RU" sz="23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34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rylik.ru/uploads/posts/2010-08/1281096729_7je5eisfw8ksbo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80" y="-19660"/>
            <a:ext cx="9154480" cy="687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88640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Century Schoolbook" pitchFamily="18" charset="0"/>
              </a:rPr>
              <a:t>Паводковые комиссии разных стран вы­пускают надежные инструкции на случай наводнения. В наиболее важных пунктах эти инструкции совпадают.</a:t>
            </a:r>
          </a:p>
        </p:txBody>
      </p:sp>
      <p:pic>
        <p:nvPicPr>
          <p:cNvPr id="22530" name="Picture 2" descr="http://www.stendi-viveski-tablichki.ru/CTEND/shcul/OBSHAY/Ob04-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4302"/>
            <a:ext cx="4176464" cy="558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1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ia56.ru/uploads/images/165939118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41"/>
            <a:ext cx="9036496" cy="680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4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4.img22.ria.ru/images/21838/21/2183821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2"/>
          <a:stretch/>
        </p:blipFill>
        <p:spPr bwMode="auto">
          <a:xfrm>
            <a:off x="-12254" y="-27384"/>
            <a:ext cx="915625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2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atic1.repo.aif.ru/1/0e/21092/1b727bf5828df578bf326905b3f56b5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83" b="4035"/>
          <a:stretch/>
        </p:blipFill>
        <p:spPr bwMode="auto">
          <a:xfrm>
            <a:off x="179512" y="116631"/>
            <a:ext cx="4248472" cy="667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.tyt.by/n/07/f/pavodok_696861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176" y="332656"/>
            <a:ext cx="4741540" cy="568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3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etky13.ucoz.ru/images/delfi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" y="0"/>
            <a:ext cx="9134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2557" y="908720"/>
            <a:ext cx="748883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66FF"/>
                </a:solidFill>
                <a:latin typeface="Cambria" pitchFamily="18" charset="0"/>
              </a:rPr>
              <a:t>Наиболее часто паводок возникает как следствие увеличения расхода воды, реже в свя­зи с уменьшением речного русла (например, при перегораживании русла или закупорке его обломками льда). </a:t>
            </a:r>
            <a:endParaRPr lang="ru-RU" sz="2000" dirty="0" smtClean="0">
              <a:solidFill>
                <a:srgbClr val="0066FF"/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CC"/>
                </a:solidFill>
                <a:latin typeface="Cambria" pitchFamily="18" charset="0"/>
              </a:rPr>
              <a:t>Применяют </a:t>
            </a:r>
            <a:r>
              <a:rPr lang="ru-RU" sz="2000" dirty="0">
                <a:solidFill>
                  <a:srgbClr val="6600CC"/>
                </a:solidFill>
                <a:latin typeface="Cambria" pitchFamily="18" charset="0"/>
              </a:rPr>
              <a:t>термин «паводковая волна», подразумевая под этим как реаль­ную волну — кривую на гидрографе, так и весь ход паводка. За начало паводковой волны принимают момент, когда наблюдается отчетли­вое повышение расхода воды, а за ее оконча­ние — время, когда расход воды падает до исходной величины. </a:t>
            </a:r>
            <a:endParaRPr lang="ru-RU" sz="20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r>
              <a:rPr lang="ru-RU" sz="2000" dirty="0" smtClean="0">
                <a:solidFill>
                  <a:srgbClr val="993366"/>
                </a:solidFill>
                <a:latin typeface="Cambria" pitchFamily="18" charset="0"/>
              </a:rPr>
              <a:t>Паводок </a:t>
            </a:r>
            <a:r>
              <a:rPr lang="ru-RU" sz="2000" dirty="0">
                <a:solidFill>
                  <a:srgbClr val="993366"/>
                </a:solidFill>
                <a:latin typeface="Cambria" pitchFamily="18" charset="0"/>
              </a:rPr>
              <a:t>в целом на какой-либо реке можно представить как большую и длинную волну, движущуюся по водотоку.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24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kyclipart.ru/uploads/posts/2011-04/1302695083_shablon-dlya-obyavleniya-s-karapuzamiszhaty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866"/>
            <a:ext cx="9167022" cy="685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0189" y="2505670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3515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rylik.ru/uploads/posts/2013-11/1384334545_nxaeufgzstlbrh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-36512" y="39638"/>
            <a:ext cx="9180512" cy="681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005064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993366"/>
                </a:solidFill>
                <a:latin typeface="Cambria" pitchFamily="18" charset="0"/>
              </a:rPr>
              <a:t>Паводки циклически повторяются. </a:t>
            </a:r>
            <a:endParaRPr lang="ru-RU" sz="2400" dirty="0" smtClean="0">
              <a:solidFill>
                <a:srgbClr val="993366"/>
              </a:solidFill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rgbClr val="6600CC"/>
                </a:solidFill>
                <a:latin typeface="Cambria" pitchFamily="18" charset="0"/>
              </a:rPr>
              <a:t>Веро­ятно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, что 1 раз в год на определенной реке произойдет паводок определенной величины. </a:t>
            </a:r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400" dirty="0" smtClean="0">
              <a:latin typeface="Cambria" pitchFamily="18" charset="0"/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Cambria" pitchFamily="18" charset="0"/>
              </a:rPr>
              <a:t>Поэтому </a:t>
            </a:r>
            <a:r>
              <a:rPr lang="ru-RU" sz="2400" dirty="0">
                <a:solidFill>
                  <a:srgbClr val="FFFF00"/>
                </a:solidFill>
                <a:latin typeface="Cambria" pitchFamily="18" charset="0"/>
              </a:rPr>
              <a:t>для рек вычисляют н-годовые паводки (вместо буквы «н» подставляется соответствующая цифра, например, 1, 10, 100). </a:t>
            </a:r>
          </a:p>
        </p:txBody>
      </p:sp>
    </p:spTree>
    <p:extLst>
      <p:ext uri="{BB962C8B-B14F-4D97-AF65-F5344CB8AC3E}">
        <p14:creationId xmlns:p14="http://schemas.microsoft.com/office/powerpoint/2010/main" val="22915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317" y="175775"/>
            <a:ext cx="8518531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66FF"/>
                </a:solidFill>
                <a:latin typeface="Cambria" pitchFamily="18" charset="0"/>
              </a:rPr>
              <a:t>Величина и длительность паводка зависят от следующих </a:t>
            </a:r>
            <a:r>
              <a:rPr lang="ru-RU" sz="2400" dirty="0" smtClean="0">
                <a:solidFill>
                  <a:srgbClr val="0066FF"/>
                </a:solidFill>
                <a:latin typeface="Cambria" pitchFamily="18" charset="0"/>
              </a:rPr>
              <a:t>факторов:</a:t>
            </a:r>
          </a:p>
          <a:p>
            <a:pPr algn="ctr"/>
            <a:endParaRPr lang="ru-RU" sz="2400" dirty="0" smtClean="0"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r>
              <a:rPr lang="ru-RU" sz="2400" i="1" dirty="0" smtClean="0">
                <a:solidFill>
                  <a:srgbClr val="FF3399"/>
                </a:solidFill>
                <a:latin typeface="Cambria" pitchFamily="18" charset="0"/>
              </a:rPr>
              <a:t>Формы </a:t>
            </a:r>
            <a:r>
              <a:rPr lang="ru-RU" sz="2400" i="1" dirty="0">
                <a:solidFill>
                  <a:srgbClr val="FF3399"/>
                </a:solidFill>
                <a:latin typeface="Cambria" pitchFamily="18" charset="0"/>
              </a:rPr>
              <a:t>водосборного бассейна. </a:t>
            </a:r>
            <a:r>
              <a:rPr lang="ru-RU" sz="2400" dirty="0">
                <a:solidFill>
                  <a:srgbClr val="0000FF"/>
                </a:solidFill>
                <a:latin typeface="Cambria" pitchFamily="18" charset="0"/>
              </a:rPr>
              <a:t>Вытянутый бассейн более благоприятен в том смысле, что паводок не бывает там особенно велик, так как паводковые волны от притоков попадают в главный водоток постепенно. </a:t>
            </a:r>
            <a:endParaRPr lang="ru-RU" sz="2400" dirty="0" smtClean="0">
              <a:solidFill>
                <a:srgbClr val="0000FF"/>
              </a:solidFill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endParaRPr lang="ru-RU" sz="2400" dirty="0" smtClean="0"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endParaRPr lang="ru-RU" sz="2400" dirty="0"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endParaRPr lang="ru-RU" sz="2400" dirty="0" smtClean="0"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endParaRPr lang="ru-RU" sz="2400" dirty="0">
              <a:latin typeface="Cambria" pitchFamily="18" charset="0"/>
            </a:endParaRPr>
          </a:p>
          <a:p>
            <a:pPr marL="457200" lvl="0" indent="-457200" algn="ctr">
              <a:buAutoNum type="arabicPeriod"/>
            </a:pPr>
            <a:endParaRPr lang="ru-RU" sz="2400" dirty="0">
              <a:latin typeface="Cambr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FF3399"/>
                </a:solidFill>
                <a:latin typeface="Cambria" pitchFamily="18" charset="0"/>
              </a:rPr>
              <a:t>2. Размеров   </a:t>
            </a:r>
            <a:r>
              <a:rPr lang="ru-RU" sz="2400" i="1" dirty="0">
                <a:solidFill>
                  <a:srgbClr val="FF3399"/>
                </a:solidFill>
                <a:latin typeface="Cambria" pitchFamily="18" charset="0"/>
              </a:rPr>
              <a:t>водосборного   бассейна.   </a:t>
            </a:r>
            <a:r>
              <a:rPr lang="ru-RU" sz="2400" dirty="0">
                <a:solidFill>
                  <a:srgbClr val="0066FF"/>
                </a:solidFill>
                <a:latin typeface="Cambria" pitchFamily="18" charset="0"/>
              </a:rPr>
              <a:t>Чем больше площадь водосбора, тем меньше удельный   сток (понимается количество воды, стекающее с площади  в   1   км</a:t>
            </a:r>
            <a:r>
              <a:rPr lang="ru-RU" sz="2400" baseline="30000" dirty="0">
                <a:solidFill>
                  <a:srgbClr val="0066FF"/>
                </a:solidFill>
                <a:latin typeface="Cambria" pitchFamily="18" charset="0"/>
              </a:rPr>
              <a:t>2</a:t>
            </a:r>
            <a:r>
              <a:rPr lang="ru-RU" sz="2400" dirty="0">
                <a:solidFill>
                  <a:srgbClr val="0066FF"/>
                </a:solidFill>
                <a:latin typeface="Cambria" pitchFamily="18" charset="0"/>
              </a:rPr>
              <a:t>  за  секунду,— м</a:t>
            </a:r>
            <a:r>
              <a:rPr lang="ru-RU" sz="2400" baseline="30000" dirty="0">
                <a:solidFill>
                  <a:srgbClr val="0066FF"/>
                </a:solidFill>
                <a:latin typeface="Cambria" pitchFamily="18" charset="0"/>
              </a:rPr>
              <a:t>3</a:t>
            </a:r>
            <a:r>
              <a:rPr lang="ru-RU" sz="2400" dirty="0">
                <a:solidFill>
                  <a:srgbClr val="0066FF"/>
                </a:solidFill>
                <a:latin typeface="Cambria" pitchFamily="18" charset="0"/>
              </a:rPr>
              <a:t>/с/км</a:t>
            </a:r>
            <a:r>
              <a:rPr lang="ru-RU" sz="2400" baseline="30000" dirty="0">
                <a:solidFill>
                  <a:srgbClr val="0066FF"/>
                </a:solidFill>
                <a:latin typeface="Cambria" pitchFamily="18" charset="0"/>
              </a:rPr>
              <a:t>2</a:t>
            </a:r>
            <a:r>
              <a:rPr lang="ru-RU" sz="2400" dirty="0">
                <a:solidFill>
                  <a:srgbClr val="0066FF"/>
                </a:solidFill>
                <a:latin typeface="Cambria" pitchFamily="18" charset="0"/>
              </a:rPr>
              <a:t>)   и  тем меньше паводок на главном водотоке.</a:t>
            </a:r>
          </a:p>
          <a:p>
            <a:endParaRPr lang="ru-RU" dirty="0"/>
          </a:p>
        </p:txBody>
      </p:sp>
      <p:sp>
        <p:nvSpPr>
          <p:cNvPr id="3" name="AutoShape 2" descr="http://stockfresh.com/files/j/jul-and/m/60/1703387_stock-photo-water-wave-background-with-bubble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5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68275"/>
            <a:ext cx="741682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993366"/>
                </a:solidFill>
                <a:latin typeface="Cambria" pitchFamily="18" charset="0"/>
              </a:rPr>
              <a:t>3</a:t>
            </a:r>
            <a:r>
              <a:rPr lang="ru-RU" sz="2400" dirty="0" smtClean="0">
                <a:solidFill>
                  <a:srgbClr val="993366"/>
                </a:solidFill>
                <a:latin typeface="Cambria" pitchFamily="18" charset="0"/>
              </a:rPr>
              <a:t>. </a:t>
            </a:r>
            <a:r>
              <a:rPr lang="ru-RU" sz="2400" i="1" dirty="0" smtClean="0">
                <a:solidFill>
                  <a:srgbClr val="993366"/>
                </a:solidFill>
                <a:latin typeface="Cambria" pitchFamily="18" charset="0"/>
              </a:rPr>
              <a:t>Интенсивности    </a:t>
            </a:r>
            <a:r>
              <a:rPr lang="ru-RU" sz="2400" i="1" dirty="0">
                <a:solidFill>
                  <a:srgbClr val="993366"/>
                </a:solidFill>
                <a:latin typeface="Cambria" pitchFamily="18" charset="0"/>
              </a:rPr>
              <a:t>и    продолжительности дождей.   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Короткие   ливни   более   опасны,   чем равномерное и длительное выпадение осадков. Мировым      рекордом      признано      выпадение 2000   мм   за   63   ч   в   </a:t>
            </a:r>
            <a:r>
              <a:rPr lang="ru-RU" sz="2400" dirty="0" err="1">
                <a:solidFill>
                  <a:srgbClr val="6600CC"/>
                </a:solidFill>
                <a:latin typeface="Cambria" pitchFamily="18" charset="0"/>
              </a:rPr>
              <a:t>Багио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   на   Филиппинах. </a:t>
            </a:r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algn="ctr"/>
            <a:endParaRPr lang="ru-RU" sz="2400" dirty="0">
              <a:solidFill>
                <a:srgbClr val="6600CC"/>
              </a:solidFill>
              <a:latin typeface="Cambr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993366"/>
                </a:solidFill>
                <a:latin typeface="Cambria" pitchFamily="18" charset="0"/>
              </a:rPr>
              <a:t>4. Водопроницаемости </a:t>
            </a:r>
            <a:r>
              <a:rPr lang="ru-RU" sz="2400" i="1" dirty="0">
                <a:solidFill>
                  <a:srgbClr val="993366"/>
                </a:solidFill>
                <a:latin typeface="Cambria" pitchFamily="18" charset="0"/>
              </a:rPr>
              <a:t>грунтов.  </a:t>
            </a:r>
            <a:endParaRPr lang="ru-RU" sz="2400" i="1" dirty="0" smtClean="0">
              <a:solidFill>
                <a:srgbClr val="993366"/>
              </a:solidFill>
              <a:latin typeface="Cambria" pitchFamily="18" charset="0"/>
            </a:endParaRPr>
          </a:p>
          <a:p>
            <a:pPr lvl="0" algn="ctr"/>
            <a:r>
              <a:rPr lang="ru-RU" sz="2400" dirty="0" smtClean="0">
                <a:solidFill>
                  <a:srgbClr val="6600CC"/>
                </a:solidFill>
                <a:latin typeface="Cambria" pitchFamily="18" charset="0"/>
              </a:rPr>
              <a:t>Чем  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более водопроницаемы    грунты,    тем    больше    воды поглощается при инфильтрации и тем паводок слабее</a:t>
            </a:r>
            <a:r>
              <a:rPr lang="ru-RU" sz="2400" dirty="0" smtClean="0">
                <a:solidFill>
                  <a:srgbClr val="6600CC"/>
                </a:solidFill>
                <a:latin typeface="Cambria" pitchFamily="18" charset="0"/>
              </a:rPr>
              <a:t>.</a:t>
            </a:r>
          </a:p>
          <a:p>
            <a:pPr lvl="0" algn="ctr"/>
            <a:endParaRPr lang="ru-RU" sz="2400" dirty="0" smtClean="0">
              <a:solidFill>
                <a:srgbClr val="6600CC"/>
              </a:solidFill>
              <a:latin typeface="Cambria" pitchFamily="18" charset="0"/>
            </a:endParaRPr>
          </a:p>
          <a:p>
            <a:pPr lvl="0" algn="ctr"/>
            <a:endParaRPr lang="ru-RU" sz="2400" dirty="0">
              <a:solidFill>
                <a:srgbClr val="6600CC"/>
              </a:solidFill>
              <a:latin typeface="Cambria" pitchFamily="18" charset="0"/>
            </a:endParaRPr>
          </a:p>
          <a:p>
            <a:pPr lvl="0" algn="ctr"/>
            <a:endParaRPr lang="ru-RU" sz="2400" dirty="0">
              <a:solidFill>
                <a:srgbClr val="6600CC"/>
              </a:solidFill>
              <a:latin typeface="Cambria" pitchFamily="18" charset="0"/>
            </a:endParaRPr>
          </a:p>
          <a:p>
            <a:pPr lvl="0" algn="ctr"/>
            <a:r>
              <a:rPr lang="ru-RU" sz="2400" i="1" dirty="0" smtClean="0">
                <a:solidFill>
                  <a:srgbClr val="993366"/>
                </a:solidFill>
                <a:latin typeface="Cambria" pitchFamily="18" charset="0"/>
              </a:rPr>
              <a:t>5. Масштаба  </a:t>
            </a:r>
            <a:r>
              <a:rPr lang="ru-RU" sz="2400" i="1" dirty="0">
                <a:solidFill>
                  <a:srgbClr val="993366"/>
                </a:solidFill>
                <a:latin typeface="Cambria" pitchFamily="18" charset="0"/>
              </a:rPr>
              <a:t>и  вида  насаждений.   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Густая растительность может задержать больше воды </a:t>
            </a:r>
            <a:r>
              <a:rPr lang="ru-RU" sz="2400" dirty="0" err="1">
                <a:solidFill>
                  <a:srgbClr val="6600CC"/>
                </a:solidFill>
                <a:latin typeface="Cambria" pitchFamily="18" charset="0"/>
              </a:rPr>
              <a:t>итерсепцией</a:t>
            </a:r>
            <a:r>
              <a:rPr lang="ru-RU" sz="2400" dirty="0">
                <a:solidFill>
                  <a:srgbClr val="6600CC"/>
                </a:solidFill>
                <a:latin typeface="Cambria" pitchFamily="18" charset="0"/>
              </a:rPr>
              <a:t> и воспрепятствовать паводку.</a:t>
            </a:r>
          </a:p>
        </p:txBody>
      </p:sp>
      <p:sp>
        <p:nvSpPr>
          <p:cNvPr id="3" name="AutoShape 2" descr="http://interesnyesaity.ru/wp-content/uploads/free-business-vector-background-with-globe-091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548680"/>
            <a:ext cx="74168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i="1" dirty="0" smtClean="0">
                <a:solidFill>
                  <a:srgbClr val="FFFF00"/>
                </a:solidFill>
                <a:latin typeface="Cambria" pitchFamily="18" charset="0"/>
              </a:rPr>
              <a:t>6. Величины </a:t>
            </a:r>
            <a:r>
              <a:rPr lang="ru-RU" sz="2800" i="1" dirty="0">
                <a:solidFill>
                  <a:srgbClr val="FFFF00"/>
                </a:solidFill>
                <a:latin typeface="Cambria" pitchFamily="18" charset="0"/>
              </a:rPr>
              <a:t>затопляемой территории. </a:t>
            </a:r>
            <a:endParaRPr lang="ru-RU" sz="2800" i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lvl="0" algn="ctr"/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Если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река имеет возможность разливаться по пойме, часть воды задерживается и паводковая волна ослабевает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.</a:t>
            </a:r>
          </a:p>
          <a:p>
            <a:pPr lvl="0" algn="ctr"/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Cambria" pitchFamily="18" charset="0"/>
            </a:endParaRPr>
          </a:p>
          <a:p>
            <a:pPr lvl="0" algn="ctr"/>
            <a:r>
              <a:rPr lang="ru-RU" sz="2800" i="1" dirty="0">
                <a:solidFill>
                  <a:srgbClr val="FFFF00"/>
                </a:solidFill>
                <a:latin typeface="Cambria" pitchFamily="18" charset="0"/>
              </a:rPr>
              <a:t> </a:t>
            </a:r>
            <a:r>
              <a:rPr lang="ru-RU" sz="2800" i="1" dirty="0" smtClean="0">
                <a:solidFill>
                  <a:srgbClr val="FFFF00"/>
                </a:solidFill>
                <a:latin typeface="Cambria" pitchFamily="18" charset="0"/>
              </a:rPr>
              <a:t>7. Наличия </a:t>
            </a:r>
            <a:r>
              <a:rPr lang="ru-RU" sz="2800" i="1" dirty="0">
                <a:solidFill>
                  <a:srgbClr val="FFFF00"/>
                </a:solidFill>
                <a:latin typeface="Cambria" pitchFamily="18" charset="0"/>
              </a:rPr>
              <a:t>естественных и искусственных водохранилищ. 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mbria" pitchFamily="18" charset="0"/>
              </a:rPr>
              <a:t>Они перехватывают излишек воды и уменьшают паводковую волну.</a:t>
            </a:r>
          </a:p>
        </p:txBody>
      </p:sp>
      <p:sp>
        <p:nvSpPr>
          <p:cNvPr id="3" name="AutoShape 2" descr="http://www.grafamania.net/uploads/posts/2013-08/1375468056_1-16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3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1761</Words>
  <Application>Microsoft Office PowerPoint</Application>
  <PresentationFormat>Экран (4:3)</PresentationFormat>
  <Paragraphs>153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8" baseType="lpstr">
      <vt:lpstr>Arial</vt:lpstr>
      <vt:lpstr>Calibri</vt:lpstr>
      <vt:lpstr>Cambria</vt:lpstr>
      <vt:lpstr>Cambria Math</vt:lpstr>
      <vt:lpstr>Candara</vt:lpstr>
      <vt:lpstr>Century Schoolbook</vt:lpstr>
      <vt:lpstr>Wingdings</vt:lpstr>
      <vt:lpstr>Тема Office</vt:lpstr>
      <vt:lpstr>Паводки и наводнения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речных наводнений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Морские наводнения</vt:lpstr>
      <vt:lpstr>Презентация PowerPoint</vt:lpstr>
      <vt:lpstr>Презентация PowerPoint</vt:lpstr>
      <vt:lpstr>Презентация PowerPoint</vt:lpstr>
      <vt:lpstr>Классификация наводнений  по масштабу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Прогноз наводнений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Паводки и наводнения</dc:title>
  <dc:creator>ййй</dc:creator>
  <cp:lastModifiedBy>Marina</cp:lastModifiedBy>
  <cp:revision>49</cp:revision>
  <dcterms:created xsi:type="dcterms:W3CDTF">2014-12-13T12:58:38Z</dcterms:created>
  <dcterms:modified xsi:type="dcterms:W3CDTF">2020-04-12T15:23:17Z</dcterms:modified>
</cp:coreProperties>
</file>