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948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715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13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26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070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35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79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06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44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610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757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D0F22-2944-40B8-8569-6FE0C7A17BCC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0A183-4962-4347-AE4A-29CF0A7B2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74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eganty.com/wp-content/uploads/2011/03/wpapers_ru_d18fd0b4d0b5d180d0bdd18bd0b9_d0b2d0b7d180d18bd0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  <a:latin typeface="Book Antiqua" pitchFamily="18" charset="0"/>
              </a:rPr>
              <a:t>Предмет, понятие о катастрофах и стихийных бедствиях</a:t>
            </a:r>
            <a:endParaRPr lang="ru-RU" sz="3600" b="1" i="1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3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tvoikinomir.ru/uploads/posts/2010-03/1269778728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16632"/>
            <a:ext cx="799288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Заметил чередование ископаемых остан­ков и </a:t>
            </a:r>
            <a:r>
              <a:rPr lang="ru-RU" sz="2000" dirty="0" err="1">
                <a:solidFill>
                  <a:srgbClr val="FFFF00"/>
                </a:solidFill>
              </a:rPr>
              <a:t>Сент-Илер</a:t>
            </a:r>
            <a:r>
              <a:rPr lang="ru-RU" sz="2000" dirty="0">
                <a:solidFill>
                  <a:srgbClr val="FFFF00"/>
                </a:solidFill>
              </a:rPr>
              <a:t>. Но выводы о причинах этого, сделанные Кювье и </a:t>
            </a:r>
            <a:r>
              <a:rPr lang="ru-RU" sz="2000" dirty="0" err="1">
                <a:solidFill>
                  <a:srgbClr val="FFFF00"/>
                </a:solidFill>
              </a:rPr>
              <a:t>Сент-Илером</a:t>
            </a:r>
            <a:r>
              <a:rPr lang="ru-RU" sz="2000" dirty="0">
                <a:solidFill>
                  <a:srgbClr val="FFFF00"/>
                </a:solidFill>
              </a:rPr>
              <a:t>, расходились настолько, что их многолетний спор привлек к себе внимание ученых всего мира. В Париже не раз в те годы проводи­лись диспуты соперничающих ученых, за которыми следил весь образованный мир. </a:t>
            </a:r>
            <a:endParaRPr lang="ru-RU" sz="2000" dirty="0" smtClean="0">
              <a:solidFill>
                <a:srgbClr val="FFFF00"/>
              </a:solidFill>
            </a:endParaRP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pPr algn="ctr"/>
            <a:r>
              <a:rPr lang="ru-RU" sz="2000" dirty="0" err="1">
                <a:solidFill>
                  <a:srgbClr val="FFC000"/>
                </a:solidFill>
              </a:rPr>
              <a:t>Жоффруа</a:t>
            </a:r>
            <a:r>
              <a:rPr lang="ru-RU" sz="2000" dirty="0">
                <a:solidFill>
                  <a:srgbClr val="FFC000"/>
                </a:solidFill>
              </a:rPr>
              <a:t> </a:t>
            </a:r>
            <a:r>
              <a:rPr lang="ru-RU" sz="2000" dirty="0" err="1">
                <a:solidFill>
                  <a:srgbClr val="FFC000"/>
                </a:solidFill>
              </a:rPr>
              <a:t>Сент-Илер</a:t>
            </a:r>
            <a:r>
              <a:rPr lang="ru-RU" sz="2000" dirty="0">
                <a:solidFill>
                  <a:srgbClr val="FFC000"/>
                </a:solidFill>
              </a:rPr>
              <a:t> считал, что гибель господствовавших в определенные перио­ды видов животных еще не означала повсе­местной гибели жизни вообще. Некоторые виды, занимавшие ранее подчиненное мес­то, выживали. Наделенные свойствами, по­могавшими им противостоять силам приро­ды, которые уничтожали большую часть животного мира, они получали простор для своего дальнейшего развития. В отличие от Кювье </a:t>
            </a:r>
            <a:r>
              <a:rPr lang="ru-RU" sz="2000" dirty="0" err="1">
                <a:solidFill>
                  <a:srgbClr val="FFC000"/>
                </a:solidFill>
              </a:rPr>
              <a:t>Сент-Илер</a:t>
            </a:r>
            <a:r>
              <a:rPr lang="ru-RU" sz="2000" dirty="0">
                <a:solidFill>
                  <a:srgbClr val="FFC000"/>
                </a:solidFill>
              </a:rPr>
              <a:t> видел единство организа­ции и развития животного мира.</a:t>
            </a:r>
          </a:p>
        </p:txBody>
      </p:sp>
    </p:spTree>
    <p:extLst>
      <p:ext uri="{BB962C8B-B14F-4D97-AF65-F5344CB8AC3E}">
        <p14:creationId xmlns:p14="http://schemas.microsoft.com/office/powerpoint/2010/main" val="6388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hekievtimes.ua/wp-content/uploads/2013/12/3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6632"/>
            <a:ext cx="79928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В начале ХХ века возник </a:t>
            </a:r>
            <a:r>
              <a:rPr lang="ru-RU" sz="2000" dirty="0" err="1">
                <a:solidFill>
                  <a:srgbClr val="FF0000"/>
                </a:solidFill>
              </a:rPr>
              <a:t>неокатастрофизм</a:t>
            </a:r>
            <a:r>
              <a:rPr lang="ru-RU" sz="2000" dirty="0">
                <a:solidFill>
                  <a:srgbClr val="FF0000"/>
                </a:solidFill>
              </a:rPr>
              <a:t>.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endParaRPr lang="ru-RU" sz="2000" dirty="0" smtClean="0">
              <a:solidFill>
                <a:srgbClr val="FFFF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В </a:t>
            </a:r>
            <a:r>
              <a:rPr lang="ru-RU" sz="2000" dirty="0">
                <a:solidFill>
                  <a:srgbClr val="FFFF00"/>
                </a:solidFill>
              </a:rPr>
              <a:t>нем </a:t>
            </a:r>
            <a:r>
              <a:rPr lang="ru-RU" sz="2000" dirty="0" smtClean="0">
                <a:solidFill>
                  <a:srgbClr val="FFFF00"/>
                </a:solidFill>
              </a:rPr>
              <a:t>выделяется два </a:t>
            </a:r>
            <a:r>
              <a:rPr lang="ru-RU" sz="2000" dirty="0">
                <a:solidFill>
                  <a:srgbClr val="FFFF00"/>
                </a:solidFill>
              </a:rPr>
              <a:t>направления: </a:t>
            </a:r>
            <a:endParaRPr lang="ru-RU" sz="2000" dirty="0" smtClean="0">
              <a:solidFill>
                <a:srgbClr val="FFFF00"/>
              </a:solidFill>
            </a:endParaRPr>
          </a:p>
          <a:p>
            <a:pPr algn="ctr"/>
            <a:endParaRPr lang="ru-RU" sz="2000" dirty="0">
              <a:solidFill>
                <a:srgbClr val="FFFF00"/>
              </a:solidFill>
            </a:endParaRP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000" dirty="0">
                <a:solidFill>
                  <a:srgbClr val="FFFF00"/>
                </a:solidFill>
              </a:rPr>
              <a:t>связано с признанием периодического характера изменений, факторов и причин эволюций</a:t>
            </a:r>
            <a:r>
              <a:rPr lang="ru-RU" sz="2000" dirty="0" smtClean="0">
                <a:solidFill>
                  <a:srgbClr val="FFFF00"/>
                </a:solidFill>
              </a:rPr>
              <a:t>;</a:t>
            </a:r>
          </a:p>
          <a:p>
            <a:pPr marL="342900" lvl="0" indent="-342900" algn="ctr">
              <a:buFont typeface="Wingdings" pitchFamily="2" charset="2"/>
              <a:buChar char="Ø"/>
            </a:pPr>
            <a:endParaRPr lang="ru-RU" sz="2000" dirty="0">
              <a:solidFill>
                <a:srgbClr val="FFFF00"/>
              </a:solidFill>
            </a:endParaRP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000" dirty="0">
                <a:solidFill>
                  <a:srgbClr val="FFFF00"/>
                </a:solidFill>
              </a:rPr>
              <a:t>исходит из признания ведущей роли абиотических факторов, космического фактора</a:t>
            </a:r>
            <a:r>
              <a:rPr lang="ru-RU" sz="2000" dirty="0" smtClean="0">
                <a:solidFill>
                  <a:srgbClr val="FFFF00"/>
                </a:solidFill>
              </a:rPr>
              <a:t>.</a:t>
            </a:r>
          </a:p>
          <a:p>
            <a:pPr lvl="0" algn="ctr"/>
            <a:endParaRPr lang="ru-RU" sz="2000" dirty="0">
              <a:solidFill>
                <a:srgbClr val="FFFF00"/>
              </a:solidFill>
            </a:endParaRPr>
          </a:p>
          <a:p>
            <a:pPr lvl="0" algn="ctr"/>
            <a:endParaRPr lang="ru-RU" sz="2000" dirty="0">
              <a:solidFill>
                <a:srgbClr val="FFFF00"/>
              </a:solidFill>
            </a:endParaRPr>
          </a:p>
          <a:p>
            <a:pPr algn="ctr"/>
            <a:r>
              <a:rPr lang="ru-RU" sz="2000" dirty="0">
                <a:solidFill>
                  <a:srgbClr val="FFFF00"/>
                </a:solidFill>
              </a:rPr>
              <a:t>В настоящее  время рамки теории катастроф расширились. Изучаются причины возникновения, характер протекания, способы и методы предсказания, предотвращения и преодоления результатов катастроф.</a:t>
            </a:r>
          </a:p>
        </p:txBody>
      </p:sp>
    </p:spTree>
    <p:extLst>
      <p:ext uri="{BB962C8B-B14F-4D97-AF65-F5344CB8AC3E}">
        <p14:creationId xmlns:p14="http://schemas.microsoft.com/office/powerpoint/2010/main" val="7767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katastrofa-online.ru/images/stories/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35280" cy="77809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Классификация стихийных природных явлений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7320" y="1124744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Wingdings" pitchFamily="2" charset="2"/>
              <a:buChar char="v"/>
            </a:pPr>
            <a:r>
              <a:rPr lang="ru-RU" sz="2400" dirty="0">
                <a:solidFill>
                  <a:srgbClr val="00B0F0"/>
                </a:solidFill>
              </a:rPr>
              <a:t>по масштабам проявления: глобальные, региональные (прохождение тропического тайфуна), локальные (оползень);</a:t>
            </a:r>
          </a:p>
          <a:p>
            <a:pPr marL="342900" lvl="0" indent="-342900" algn="ctr">
              <a:buFont typeface="Wingdings" pitchFamily="2" charset="2"/>
              <a:buChar char="v"/>
            </a:pPr>
            <a:endParaRPr lang="ru-RU" sz="2400" dirty="0" smtClean="0">
              <a:solidFill>
                <a:srgbClr val="00B0F0"/>
              </a:solidFill>
            </a:endParaRPr>
          </a:p>
          <a:p>
            <a:pPr marL="342900" lvl="0" indent="-342900" algn="ctr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B0F0"/>
                </a:solidFill>
              </a:rPr>
              <a:t>по </a:t>
            </a:r>
            <a:r>
              <a:rPr lang="ru-RU" sz="2400" dirty="0">
                <a:solidFill>
                  <a:srgbClr val="00B0F0"/>
                </a:solidFill>
              </a:rPr>
              <a:t>числу жертв в единичном случае;</a:t>
            </a:r>
          </a:p>
          <a:p>
            <a:pPr marL="342900" lvl="0" indent="-342900" algn="ctr">
              <a:buFont typeface="Wingdings" pitchFamily="2" charset="2"/>
              <a:buChar char="v"/>
            </a:pPr>
            <a:endParaRPr lang="ru-RU" sz="2400" dirty="0" smtClean="0">
              <a:solidFill>
                <a:srgbClr val="00B0F0"/>
              </a:solidFill>
            </a:endParaRPr>
          </a:p>
          <a:p>
            <a:pPr marL="342900" lvl="0" indent="-342900" algn="ctr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B0F0"/>
                </a:solidFill>
              </a:rPr>
              <a:t>по </a:t>
            </a:r>
            <a:r>
              <a:rPr lang="ru-RU" sz="2400" dirty="0">
                <a:solidFill>
                  <a:srgbClr val="00B0F0"/>
                </a:solidFill>
              </a:rPr>
              <a:t>происхождению: эндогенные, экзогенные;</a:t>
            </a:r>
          </a:p>
        </p:txBody>
      </p:sp>
    </p:spTree>
    <p:extLst>
      <p:ext uri="{BB962C8B-B14F-4D97-AF65-F5344CB8AC3E}">
        <p14:creationId xmlns:p14="http://schemas.microsoft.com/office/powerpoint/2010/main" val="63569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copypast.ru/uploads/posts/1217877614_image0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" y="0"/>
            <a:ext cx="91359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016554"/>
              </p:ext>
            </p:extLst>
          </p:nvPr>
        </p:nvGraphicFramePr>
        <p:xfrm>
          <a:off x="395536" y="2060848"/>
          <a:ext cx="8280920" cy="37459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9694"/>
                <a:gridCol w="2760613"/>
                <a:gridCol w="2760613"/>
              </a:tblGrid>
              <a:tr h="28815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Эндогенные процессы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Экзогенные стихийные бедствия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гидрометеорологические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Book Antiqua" pitchFamily="18" charset="0"/>
                        </a:rPr>
                        <a:t>гидрогеоморфологические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Землетрясения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Вулканизм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Цунами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Тропические циклоны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Засухи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Наводнения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Ливни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Град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Смерч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Пыльные бури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Снежные бури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Гололед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Заморозки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Пожары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Оползни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Сели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Обвалы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Лавины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Овражная эрозия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Карст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Абразия</a:t>
                      </a:r>
                      <a:endParaRPr lang="ru-RU" sz="1400" dirty="0">
                        <a:effectLst/>
                        <a:latin typeface="Book Antiqu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Book Antiqua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Book Antiqu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943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s008.radikal.ru/i306/1011/ff/c77185f075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4"/>
            <a:ext cx="9144000" cy="685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88640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 отдельную группу относят катастрофы внезапного космического происхождения (изменение солнечной активности, столкновение с метеоритами и т. д.).</a:t>
            </a: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Как </a:t>
            </a:r>
            <a:r>
              <a:rPr lang="ru-RU" sz="2400" dirty="0">
                <a:solidFill>
                  <a:srgbClr val="FFFF00"/>
                </a:solidFill>
              </a:rPr>
              <a:t>самостоятельный и специфический объект исследования выделяются биогенные природные явления (эпидемии, нашествия вредителей), а также техногенные катастрофы, которые связаны с авариями на производстве и терроризм, катастрофы воздействия человека на природу.</a:t>
            </a:r>
          </a:p>
        </p:txBody>
      </p:sp>
    </p:spTree>
    <p:extLst>
      <p:ext uri="{BB962C8B-B14F-4D97-AF65-F5344CB8AC3E}">
        <p14:creationId xmlns:p14="http://schemas.microsoft.com/office/powerpoint/2010/main" val="396556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.funtema.ru/270110/katastrofu/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80" y="116632"/>
            <a:ext cx="813690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Задача изучения курса </a:t>
            </a:r>
            <a:r>
              <a:rPr lang="ru-RU" sz="2400" dirty="0">
                <a:solidFill>
                  <a:srgbClr val="7030A0"/>
                </a:solidFill>
              </a:rPr>
              <a:t>состоит в изучении всей совокупности катастрофических явлений, составлении карт, на которых бы эта совокупность была нанесена, а также районирование территории по этим признакам. </a:t>
            </a:r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>
                <a:solidFill>
                  <a:srgbClr val="FFFF00"/>
                </a:solidFill>
              </a:rPr>
              <a:t>Еще одна задача – прогноз стихийных бедствий, который необходимо объединить с экономическим анализом, прогнозом жизни населения и развития хозяйства. </a:t>
            </a:r>
          </a:p>
        </p:txBody>
      </p:sp>
    </p:spTree>
    <p:extLst>
      <p:ext uri="{BB962C8B-B14F-4D97-AF65-F5344CB8AC3E}">
        <p14:creationId xmlns:p14="http://schemas.microsoft.com/office/powerpoint/2010/main" val="4875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1qip1.com/uploads/posts/2011-02/1298587915_a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"/>
            <a:ext cx="9144000" cy="685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88640"/>
            <a:ext cx="633670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Выделяют по последствиям 4 вида мировых стихийных бедствий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  <a:p>
            <a:pPr lvl="0" algn="ctr"/>
            <a:r>
              <a:rPr lang="ru-RU" sz="2800" b="1" dirty="0">
                <a:solidFill>
                  <a:srgbClr val="00B050"/>
                </a:solidFill>
              </a:rPr>
              <a:t>40% - наводнения</a:t>
            </a:r>
            <a:r>
              <a:rPr lang="ru-RU" sz="2800" b="1" dirty="0" smtClean="0">
                <a:solidFill>
                  <a:srgbClr val="00B050"/>
                </a:solidFill>
              </a:rPr>
              <a:t>;</a:t>
            </a:r>
          </a:p>
          <a:p>
            <a:pPr lvl="0" algn="ctr"/>
            <a:endParaRPr lang="ru-RU" sz="2800" b="1" dirty="0">
              <a:solidFill>
                <a:srgbClr val="002060"/>
              </a:solidFill>
            </a:endParaRPr>
          </a:p>
          <a:p>
            <a:pPr lvl="0" algn="ctr"/>
            <a:r>
              <a:rPr lang="ru-RU" sz="2800" b="1" dirty="0">
                <a:solidFill>
                  <a:srgbClr val="92D050"/>
                </a:solidFill>
              </a:rPr>
              <a:t>20% - тропические циклоны</a:t>
            </a:r>
            <a:r>
              <a:rPr lang="ru-RU" sz="2800" b="1" dirty="0" smtClean="0">
                <a:solidFill>
                  <a:srgbClr val="92D050"/>
                </a:solidFill>
              </a:rPr>
              <a:t>;</a:t>
            </a:r>
          </a:p>
          <a:p>
            <a:pPr lvl="0" algn="ctr"/>
            <a:endParaRPr lang="ru-RU" sz="2800" b="1" dirty="0">
              <a:solidFill>
                <a:srgbClr val="002060"/>
              </a:solidFill>
            </a:endParaRPr>
          </a:p>
          <a:p>
            <a:pPr lvl="0" algn="ctr"/>
            <a:r>
              <a:rPr lang="ru-RU" sz="2800" b="1" dirty="0">
                <a:solidFill>
                  <a:srgbClr val="FFFF00"/>
                </a:solidFill>
              </a:rPr>
              <a:t>15% - землетрясение</a:t>
            </a:r>
            <a:r>
              <a:rPr lang="ru-RU" sz="2800" b="1" dirty="0" smtClean="0">
                <a:solidFill>
                  <a:srgbClr val="FFFF00"/>
                </a:solidFill>
              </a:rPr>
              <a:t>;</a:t>
            </a:r>
          </a:p>
          <a:p>
            <a:pPr lvl="0" algn="ctr"/>
            <a:endParaRPr lang="ru-RU" sz="2800" b="1" dirty="0">
              <a:solidFill>
                <a:srgbClr val="002060"/>
              </a:solidFill>
            </a:endParaRPr>
          </a:p>
          <a:p>
            <a:pPr lvl="0" algn="ctr"/>
            <a:r>
              <a:rPr lang="ru-RU" sz="2800" b="1" dirty="0">
                <a:solidFill>
                  <a:srgbClr val="FF00FF"/>
                </a:solidFill>
              </a:rPr>
              <a:t>15% - засухи</a:t>
            </a:r>
            <a:r>
              <a:rPr lang="ru-RU" sz="2800" b="1" dirty="0" smtClean="0">
                <a:solidFill>
                  <a:srgbClr val="FF00FF"/>
                </a:solidFill>
              </a:rPr>
              <a:t>.</a:t>
            </a:r>
          </a:p>
          <a:p>
            <a:pPr lvl="0" algn="ctr"/>
            <a:endParaRPr lang="ru-RU" sz="2800" b="1" dirty="0">
              <a:solidFill>
                <a:srgbClr val="FF00FF"/>
              </a:solidFill>
            </a:endParaRPr>
          </a:p>
          <a:p>
            <a:pPr algn="ctr"/>
            <a:r>
              <a:rPr lang="ru-RU" sz="2400" dirty="0">
                <a:solidFill>
                  <a:srgbClr val="FF00FF"/>
                </a:solidFill>
              </a:rPr>
              <a:t>По числу человеческих жертв циклоны занимают первое место, наводнения приносят наибольший материальный ущерб. </a:t>
            </a:r>
          </a:p>
          <a:p>
            <a:pPr lvl="0" algn="ctr"/>
            <a:endParaRPr lang="ru-RU" sz="28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eg.ru/upimg/photo/147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97152"/>
            <a:ext cx="5626968" cy="164219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Book Antiqua" pitchFamily="18" charset="0"/>
              </a:rPr>
              <a:t>Географическая приуроченность </a:t>
            </a:r>
            <a:r>
              <a:rPr lang="ru-RU" sz="3200" dirty="0" smtClean="0">
                <a:solidFill>
                  <a:srgbClr val="FF0000"/>
                </a:solidFill>
                <a:latin typeface="Book Antiqua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Book Antiqua" pitchFamily="18" charset="0"/>
              </a:rPr>
              <a:t>стихийных </a:t>
            </a:r>
            <a:r>
              <a:rPr lang="ru-RU" sz="3200" dirty="0">
                <a:solidFill>
                  <a:srgbClr val="FF0000"/>
                </a:solidFill>
                <a:latin typeface="Book Antiqua" pitchFamily="18" charset="0"/>
              </a:rPr>
              <a:t>бедствий</a:t>
            </a:r>
          </a:p>
        </p:txBody>
      </p:sp>
    </p:spTree>
    <p:extLst>
      <p:ext uri="{BB962C8B-B14F-4D97-AF65-F5344CB8AC3E}">
        <p14:creationId xmlns:p14="http://schemas.microsoft.com/office/powerpoint/2010/main" val="424105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99px.ru/sstorage/56/2013/04/image_5617041322493584293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60648"/>
            <a:ext cx="82089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Распространение стихийных бедствий связано с особенностями 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геолого-географических </a:t>
            </a:r>
            <a:r>
              <a:rPr lang="ru-RU" dirty="0">
                <a:solidFill>
                  <a:srgbClr val="FFFF00"/>
                </a:solidFill>
              </a:rPr>
              <a:t>условий. 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Кроме </a:t>
            </a:r>
            <a:r>
              <a:rPr lang="ru-RU" dirty="0">
                <a:solidFill>
                  <a:srgbClr val="FFFF00"/>
                </a:solidFill>
              </a:rPr>
              <a:t>того, существуют типичные сочетания стихийных природных процессов. 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Вулканизм </a:t>
            </a:r>
            <a:r>
              <a:rPr lang="ru-RU" dirty="0">
                <a:solidFill>
                  <a:srgbClr val="FFFF00"/>
                </a:solidFill>
              </a:rPr>
              <a:t>и землетрясения проявляются в первую очередь в молодых и омоложенных складчатых системах гор. 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Сели</a:t>
            </a:r>
            <a:r>
              <a:rPr lang="ru-RU" dirty="0">
                <a:solidFill>
                  <a:srgbClr val="C00000"/>
                </a:solidFill>
              </a:rPr>
              <a:t>, оползни, обвалы, лавины также приурочены к горным районам.</a:t>
            </a:r>
          </a:p>
          <a:p>
            <a:pPr algn="ctr"/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chemeClr val="bg2"/>
                </a:solidFill>
              </a:rPr>
              <a:t>Специфический </a:t>
            </a:r>
            <a:r>
              <a:rPr lang="ru-RU" dirty="0">
                <a:solidFill>
                  <a:schemeClr val="bg2"/>
                </a:solidFill>
              </a:rPr>
              <a:t>комплекс на равнинах и низменностях: наводнения, засухи, пыльные и снежные бури и др. </a:t>
            </a:r>
            <a:endParaRPr lang="ru-RU" dirty="0" smtClean="0">
              <a:solidFill>
                <a:schemeClr val="bg2"/>
              </a:solidFill>
            </a:endParaRPr>
          </a:p>
          <a:p>
            <a:pPr algn="ctr"/>
            <a:r>
              <a:rPr lang="ru-RU" dirty="0" smtClean="0">
                <a:solidFill>
                  <a:schemeClr val="bg2"/>
                </a:solidFill>
              </a:rPr>
              <a:t>Специфические </a:t>
            </a:r>
            <a:r>
              <a:rPr lang="ru-RU" dirty="0">
                <a:solidFill>
                  <a:schemeClr val="bg2"/>
                </a:solidFill>
              </a:rPr>
              <a:t>процессы в предгорных районах: эрозия, карст. </a:t>
            </a:r>
            <a:endParaRPr lang="ru-RU" dirty="0" smtClean="0">
              <a:solidFill>
                <a:schemeClr val="bg2"/>
              </a:solidFill>
            </a:endParaRPr>
          </a:p>
          <a:p>
            <a:pPr algn="ctr"/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ru-RU" dirty="0">
                <a:solidFill>
                  <a:srgbClr val="FFFF00"/>
                </a:solidFill>
              </a:rPr>
              <a:t>Азональные факторы в пределах морских побережий: на мелководьях – нагоны морской воды и цунами, на </a:t>
            </a:r>
            <a:r>
              <a:rPr lang="ru-RU" dirty="0" err="1">
                <a:solidFill>
                  <a:srgbClr val="FFFF00"/>
                </a:solidFill>
              </a:rPr>
              <a:t>приглубинных</a:t>
            </a:r>
            <a:r>
              <a:rPr lang="ru-RU" dirty="0">
                <a:solidFill>
                  <a:srgbClr val="FFFF00"/>
                </a:solidFill>
              </a:rPr>
              <a:t> берегах в большей степени проявляется абразия. Т. е. в ряде случаев рельеф выступает азональным фактором, который обуславливает концентрацию природных стихийных процессов в районах Земли с одинаковыми геолого-геоморфологическими условиями. 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Распределение </a:t>
            </a:r>
            <a:r>
              <a:rPr lang="ru-RU" dirty="0">
                <a:solidFill>
                  <a:srgbClr val="002060"/>
                </a:solidFill>
              </a:rPr>
              <a:t>стихийных бедствий зависит  от закона географической зональности. Это касается процессов с климатическими факторами. </a:t>
            </a:r>
          </a:p>
        </p:txBody>
      </p:sp>
    </p:spTree>
    <p:extLst>
      <p:ext uri="{BB962C8B-B14F-4D97-AF65-F5344CB8AC3E}">
        <p14:creationId xmlns:p14="http://schemas.microsoft.com/office/powerpoint/2010/main" val="102249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porjati.ru/uploads/posts/2012-10/thumbs/1350463411_4d5a8d5c5f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73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647056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внимание!!! </a:t>
            </a: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01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deo.ru/images/katastro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332656"/>
            <a:ext cx="70567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Book Antiqua" pitchFamily="18" charset="0"/>
              </a:rPr>
              <a:t>Наша планета существует уже 4,5 млрд. лет. Весь этот ог­ромный интервал времени на ее поверхности постоянно происходили сложные физико-химические процессы, воз­никла жизнь, сформировалась атмосфера, содержащая кислород, развились сложно организованные животные и растения. Все эти изменения происходили очень медлен­но, растягиваясь па сотни миллионов лет</a:t>
            </a:r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b="1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b="1" dirty="0">
                <a:solidFill>
                  <a:srgbClr val="FF00FF"/>
                </a:solidFill>
                <a:latin typeface="Book Antiqua" pitchFamily="18" charset="0"/>
              </a:rPr>
              <a:t>Но на фоне постепенных (эволюционных) процессов случались и явления катастрофического характера, вы­званные силами, таившимися в глубинах Земли или действовавшими из космоса. </a:t>
            </a:r>
            <a:r>
              <a:rPr lang="ru-RU" b="1" dirty="0" smtClean="0">
                <a:solidFill>
                  <a:srgbClr val="FF00FF"/>
                </a:solidFill>
                <a:latin typeface="Book Antiqua" pitchFamily="18" charset="0"/>
              </a:rPr>
              <a:t>Следы </a:t>
            </a:r>
            <a:r>
              <a:rPr lang="ru-RU" b="1" dirty="0">
                <a:solidFill>
                  <a:srgbClr val="FF00FF"/>
                </a:solidFill>
                <a:latin typeface="Book Antiqua" pitchFamily="18" charset="0"/>
              </a:rPr>
              <a:t>катастроф тем труднее установить, чем они древнее. С течением времени «залечиваются» раны </a:t>
            </a:r>
            <a:r>
              <a:rPr lang="ru-RU" b="1" dirty="0" smtClean="0">
                <a:solidFill>
                  <a:srgbClr val="FF00FF"/>
                </a:solidFill>
                <a:latin typeface="Book Antiqua" pitchFamily="18" charset="0"/>
              </a:rPr>
              <a:t>на </a:t>
            </a:r>
            <a:r>
              <a:rPr lang="ru-RU" b="1" dirty="0">
                <a:solidFill>
                  <a:srgbClr val="FF00FF"/>
                </a:solidFill>
                <a:latin typeface="Book Antiqua" pitchFamily="18" charset="0"/>
              </a:rPr>
              <a:t>теле </a:t>
            </a:r>
            <a:r>
              <a:rPr lang="ru-RU" b="1" dirty="0" smtClean="0">
                <a:solidFill>
                  <a:srgbClr val="FF00FF"/>
                </a:solidFill>
                <a:latin typeface="Book Antiqua" pitchFamily="18" charset="0"/>
              </a:rPr>
              <a:t>Земли.</a:t>
            </a:r>
          </a:p>
          <a:p>
            <a:pPr algn="ctr"/>
            <a:endParaRPr lang="ru-RU" b="1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>Изучение </a:t>
            </a:r>
            <a:r>
              <a:rPr lang="ru-RU" b="1" dirty="0">
                <a:solidFill>
                  <a:srgbClr val="FFFF00"/>
                </a:solidFill>
                <a:latin typeface="Book Antiqua" pitchFamily="18" charset="0"/>
              </a:rPr>
              <a:t>катастрофических явлений позволяет объяс­нить некоторые особенности эволюции нашей планеты. </a:t>
            </a:r>
            <a:endParaRPr lang="ru-RU" b="1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b="1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Book Antiqua" pitchFamily="18" charset="0"/>
              </a:rPr>
              <a:t>В </a:t>
            </a:r>
            <a:r>
              <a:rPr lang="ru-RU" b="1" dirty="0">
                <a:solidFill>
                  <a:srgbClr val="FFFF00"/>
                </a:solidFill>
                <a:latin typeface="Book Antiqua" pitchFamily="18" charset="0"/>
              </a:rPr>
              <a:t>настоящее время наука и техника достигли такого вы­сокого уровня, что мы уже можем предугадывать многие природные катастрофы, а в скором времени, несомненно, научимся и предупреждать их.</a:t>
            </a:r>
          </a:p>
        </p:txBody>
      </p:sp>
    </p:spTree>
    <p:extLst>
      <p:ext uri="{BB962C8B-B14F-4D97-AF65-F5344CB8AC3E}">
        <p14:creationId xmlns:p14="http://schemas.microsoft.com/office/powerpoint/2010/main" val="246044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0.liveinternet.ru/images/attach/c/4/87/717/87717212_est_cel_est_smysl_readmasru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404664"/>
            <a:ext cx="748883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Катастрофа (греч. – переворот, гибель) – </a:t>
            </a:r>
            <a:r>
              <a:rPr lang="ru-RU" sz="2000" dirty="0">
                <a:solidFill>
                  <a:srgbClr val="FF0000"/>
                </a:solidFill>
              </a:rPr>
              <a:t>внезапное бедствие, влекущее за собой трагические последствия: опустошения, разрушения, гибель людей. </a:t>
            </a:r>
            <a:endParaRPr lang="ru-RU" sz="2000" dirty="0" smtClean="0">
              <a:solidFill>
                <a:srgbClr val="FF0000"/>
              </a:solidFill>
            </a:endParaRPr>
          </a:p>
          <a:p>
            <a:endParaRPr lang="ru-RU" sz="2000" dirty="0"/>
          </a:p>
          <a:p>
            <a:pPr algn="ctr"/>
            <a:r>
              <a:rPr lang="ru-RU" sz="2000" dirty="0" smtClean="0">
                <a:solidFill>
                  <a:srgbClr val="FF00FF"/>
                </a:solidFill>
              </a:rPr>
              <a:t>Различают </a:t>
            </a:r>
            <a:r>
              <a:rPr lang="ru-RU" sz="2000" dirty="0">
                <a:solidFill>
                  <a:srgbClr val="FF00FF"/>
                </a:solidFill>
              </a:rPr>
              <a:t>природные, экологические, социальные, технологические катастрофы.</a:t>
            </a:r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Природные </a:t>
            </a:r>
            <a:r>
              <a:rPr lang="ru-RU" sz="2000" dirty="0"/>
              <a:t>явления, которые имеют катастрофические последствия для хозяйственной деятельности, жизни человека называются стихийными бедствиями</a:t>
            </a:r>
            <a:r>
              <a:rPr lang="ru-RU" sz="2000" dirty="0" smtClean="0"/>
              <a:t>.</a:t>
            </a:r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r>
              <a:rPr lang="ru-RU" sz="2000" dirty="0">
                <a:solidFill>
                  <a:srgbClr val="FFFF00"/>
                </a:solidFill>
              </a:rPr>
              <a:t>Природные процессы приобретают характер стихийных бедствий в случае неопределенности их проявления, а также при экстремальном проявлении.</a:t>
            </a:r>
          </a:p>
        </p:txBody>
      </p:sp>
    </p:spTree>
    <p:extLst>
      <p:ext uri="{BB962C8B-B14F-4D97-AF65-F5344CB8AC3E}">
        <p14:creationId xmlns:p14="http://schemas.microsoft.com/office/powerpoint/2010/main" val="392961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zwonok.net/img/2010_08_02_m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0" y="12971"/>
            <a:ext cx="9150819" cy="684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76672"/>
            <a:ext cx="748883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Book Antiqua" pitchFamily="18" charset="0"/>
              </a:rPr>
              <a:t>Стихийные бедствия при одинаковой опасности проявления носят катастрофический характер в экономически слаборазвитых регионах с большой плотностью населения. </a:t>
            </a:r>
            <a:endParaRPr lang="ru-RU" sz="2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400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400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FFC000"/>
                </a:solidFill>
                <a:latin typeface="Book Antiqua" pitchFamily="18" charset="0"/>
              </a:rPr>
              <a:t>Размеры </a:t>
            </a:r>
            <a:r>
              <a:rPr lang="ru-RU" sz="2400" dirty="0">
                <a:solidFill>
                  <a:srgbClr val="FFC000"/>
                </a:solidFill>
                <a:latin typeface="Book Antiqua" pitchFamily="18" charset="0"/>
              </a:rPr>
              <a:t>ущерба определяются условиями землепользования, географическим положением района, последовательностью и продолжительностью природных процессов, а также силой их действия. </a:t>
            </a:r>
            <a:endParaRPr lang="ru-RU" sz="2400" dirty="0" smtClean="0">
              <a:solidFill>
                <a:srgbClr val="FFC000"/>
              </a:solidFill>
              <a:latin typeface="Book Antiqua" pitchFamily="18" charset="0"/>
            </a:endParaRPr>
          </a:p>
          <a:p>
            <a:pPr algn="ctr"/>
            <a:endParaRPr lang="ru-RU" sz="2400" dirty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Book Antiqua" pitchFamily="18" charset="0"/>
              </a:rPr>
              <a:t>Во </a:t>
            </a:r>
            <a:r>
              <a:rPr lang="ru-RU" sz="2400" dirty="0">
                <a:solidFill>
                  <a:srgbClr val="FFFF00"/>
                </a:solidFill>
                <a:latin typeface="Book Antiqua" pitchFamily="18" charset="0"/>
              </a:rPr>
              <a:t>многих случаях опасны не сами природные процессы, а их определенное сочетание.</a:t>
            </a:r>
          </a:p>
        </p:txBody>
      </p:sp>
    </p:spTree>
    <p:extLst>
      <p:ext uri="{BB962C8B-B14F-4D97-AF65-F5344CB8AC3E}">
        <p14:creationId xmlns:p14="http://schemas.microsoft.com/office/powerpoint/2010/main" val="63305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arth-chronicles.ru/Publications/85/55ab9dd5ab2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Сущность теории катастроф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74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age.goodvin.info/images/original/Dec2011/162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34" y="0"/>
            <a:ext cx="91602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88640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Book Antiqua" pitchFamily="18" charset="0"/>
              </a:rPr>
              <a:t>Теория катастроф </a:t>
            </a:r>
            <a:r>
              <a:rPr lang="ru-RU" sz="2800" dirty="0">
                <a:solidFill>
                  <a:srgbClr val="00B050"/>
                </a:solidFill>
                <a:latin typeface="Book Antiqua" pitchFamily="18" charset="0"/>
              </a:rPr>
              <a:t>– это концепция, согласно которой история Земли представляет собой чередование относительно спокойных продолжительных периодов и коротких катастрофических событий, которые изменяют земную поверхность и уничтожают все живое. </a:t>
            </a:r>
          </a:p>
        </p:txBody>
      </p:sp>
    </p:spTree>
    <p:extLst>
      <p:ext uri="{BB962C8B-B14F-4D97-AF65-F5344CB8AC3E}">
        <p14:creationId xmlns:p14="http://schemas.microsoft.com/office/powerpoint/2010/main" val="130144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2krota.ru/uploads/posts/2011-08/1313078651_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32656"/>
            <a:ext cx="727280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 классическом виде теория катастроф изложена в 1812 г. французским палеонтологом Ж..-</a:t>
            </a:r>
            <a:r>
              <a:rPr lang="ru-RU" sz="2400" dirty="0" err="1">
                <a:solidFill>
                  <a:srgbClr val="FFFF00"/>
                </a:solidFill>
              </a:rPr>
              <a:t>Кувье</a:t>
            </a:r>
            <a:r>
              <a:rPr lang="ru-RU" sz="2400" dirty="0">
                <a:solidFill>
                  <a:srgbClr val="FFFF00"/>
                </a:solidFill>
              </a:rPr>
              <a:t>. </a:t>
            </a:r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Он </a:t>
            </a:r>
            <a:r>
              <a:rPr lang="ru-RU" sz="2400" dirty="0">
                <a:solidFill>
                  <a:srgbClr val="FFFF00"/>
                </a:solidFill>
              </a:rPr>
              <a:t>пришел к выводу о многократных грандиозных катастрофах на Земле, приводивших к гибели всего животного и растительного мира, который затем заново возникал в новых формах. </a:t>
            </a:r>
          </a:p>
        </p:txBody>
      </p:sp>
    </p:spTree>
    <p:extLst>
      <p:ext uri="{BB962C8B-B14F-4D97-AF65-F5344CB8AC3E}">
        <p14:creationId xmlns:p14="http://schemas.microsoft.com/office/powerpoint/2010/main" val="259539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g.metro.co.uk/i/pix/2011/06/14/article-1308084712881-0C8DC17000000578-457701_636x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60648"/>
            <a:ext cx="74888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C000"/>
                </a:solidFill>
              </a:rPr>
              <a:t>В 1812 году Ж. Кювье опубликовал пер­вые итоги изучения своих находок под за­головком «Исследования об ископаемых костях». Ученый обратил внимание на то, что в земных слоях идет чередование: слои, богатые останками доисторических живо­тных, сменяются горизонтами, бедными на находки. </a:t>
            </a:r>
            <a:endParaRPr lang="ru-RU" dirty="0" smtClean="0">
              <a:solidFill>
                <a:srgbClr val="FFC000"/>
              </a:solidFill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При </a:t>
            </a:r>
            <a:r>
              <a:rPr lang="ru-RU" dirty="0">
                <a:solidFill>
                  <a:srgbClr val="FFFF00"/>
                </a:solidFill>
              </a:rPr>
              <a:t>этом Кювье обнаружил, что в каждом новом, богатом костями слое останки принадлежат животным других разно­видностей, а не тем, что были найдены в предыдущем или последующем слоях, то есть не тем, кто обитал на Земле раньше или позже </a:t>
            </a:r>
          </a:p>
        </p:txBody>
      </p:sp>
    </p:spTree>
    <p:extLst>
      <p:ext uri="{BB962C8B-B14F-4D97-AF65-F5344CB8AC3E}">
        <p14:creationId xmlns:p14="http://schemas.microsoft.com/office/powerpoint/2010/main" val="316064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zvestia.kharkov.ua/content/documents/11470/1146922/thumb-article-390x292-a8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6340" y="188640"/>
            <a:ext cx="75608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Следующая книга Кювье - «Рассужде­ния о переворотах на поверхности Земного шара и об изменениях, какие они произве­ли в животном царстве».  </a:t>
            </a:r>
            <a:endParaRPr lang="ru-RU" sz="2000" dirty="0" smtClean="0">
              <a:solidFill>
                <a:srgbClr val="C00000"/>
              </a:solidFill>
            </a:endParaRP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Кювье </a:t>
            </a:r>
            <a:r>
              <a:rPr lang="ru-RU" sz="2000" dirty="0">
                <a:solidFill>
                  <a:srgbClr val="FFFF00"/>
                </a:solidFill>
              </a:rPr>
              <a:t>считал, что ископаемые формы - это либо прямые предки нынешних животных, в сущности от них не отличающиеся, но су­мевшие пережить все природные перево­роты, либо останки окончательно вымер­ших в результате этих переворотов форм, ничего общего с ныне живущими не имеющих. Кювье полагал также, что развитие четырех типов животных (по его классифи­кации - позвоночных, членистых, мягкоте­лых, лучистых) происходило изолированно</a:t>
            </a:r>
          </a:p>
        </p:txBody>
      </p:sp>
    </p:spTree>
    <p:extLst>
      <p:ext uri="{BB962C8B-B14F-4D97-AF65-F5344CB8AC3E}">
        <p14:creationId xmlns:p14="http://schemas.microsoft.com/office/powerpoint/2010/main" val="94770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1086</Words>
  <Application>Microsoft Office PowerPoint</Application>
  <PresentationFormat>Экран (4:3)</PresentationFormat>
  <Paragraphs>163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Book Antiqua</vt:lpstr>
      <vt:lpstr>Calibri</vt:lpstr>
      <vt:lpstr>Times New Roman</vt:lpstr>
      <vt:lpstr>Wingdings</vt:lpstr>
      <vt:lpstr>Тема Office</vt:lpstr>
      <vt:lpstr>Предмет, понятие о катастрофах и стихийных бедствиях</vt:lpstr>
      <vt:lpstr>Презентация PowerPoint</vt:lpstr>
      <vt:lpstr>Презентация PowerPoint</vt:lpstr>
      <vt:lpstr>Презентация PowerPoint</vt:lpstr>
      <vt:lpstr>Сущность теории катастроф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стихийных природных явлений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Географическая приуроченность  стихийных бедствий</vt:lpstr>
      <vt:lpstr>Презентация PowerPoint</vt:lpstr>
      <vt:lpstr>Спасибо за внимание!!!           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Предмет, понятие о катастрофах и стихийных бедствиях</dc:title>
  <dc:creator>ййй</dc:creator>
  <cp:lastModifiedBy>Marina</cp:lastModifiedBy>
  <cp:revision>14</cp:revision>
  <dcterms:created xsi:type="dcterms:W3CDTF">2014-10-12T15:54:36Z</dcterms:created>
  <dcterms:modified xsi:type="dcterms:W3CDTF">2020-04-12T15:28:55Z</dcterms:modified>
</cp:coreProperties>
</file>