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D60093"/>
    <a:srgbClr val="FF0000"/>
    <a:srgbClr val="990099"/>
    <a:srgbClr val="660066"/>
    <a:srgbClr val="0000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969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292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789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814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2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92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366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11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721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91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13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F9E39-DC71-4AEA-8333-C8F8F2F4A481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4F109-1B0E-419C-A5CC-75A3F4792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2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allday.ru/53/c4/71/1349208341_stairs-to-heaven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1"/>
          <a:stretch/>
        </p:blipFill>
        <p:spPr bwMode="auto">
          <a:xfrm>
            <a:off x="-26184" y="-99392"/>
            <a:ext cx="917018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1904" y="950863"/>
            <a:ext cx="6694512" cy="1470025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3333CC"/>
                </a:solidFill>
                <a:latin typeface="Sylfaen" pitchFamily="18" charset="0"/>
              </a:rPr>
              <a:t>Стихийные бедствия, обусловленные атмосферными процессами</a:t>
            </a:r>
            <a:endParaRPr lang="ru-RU" b="1" dirty="0">
              <a:solidFill>
                <a:srgbClr val="3333CC"/>
              </a:solidFill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4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oformi.net/uploads/gallery/main/11/zasu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8520" y="44624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Наиболее губительны весенне-летние и летне-осенние засухи. Чаще всего засухи наблюдаются в степной зоне, реже в лесостепной: 2-3 раза в столетие засухи бывают даже в лесной зоне. Понятие засухи неприменимо к районам с 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бездождным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 летом и крайне малым количеством осадков, где земледелие возможно только при искусственном орошении (например, пустыни Сахара, Гоби и др.).</a:t>
            </a:r>
          </a:p>
        </p:txBody>
      </p:sp>
    </p:spTree>
    <p:extLst>
      <p:ext uri="{BB962C8B-B14F-4D97-AF65-F5344CB8AC3E}">
        <p14:creationId xmlns:p14="http://schemas.microsoft.com/office/powerpoint/2010/main" val="291952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news.uzreport.uz/foto/2014/06/14030033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1580" y="188640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dirty="0">
                <a:solidFill>
                  <a:srgbClr val="002060"/>
                </a:solidFill>
                <a:latin typeface="Book Antiqua" pitchFamily="18" charset="0"/>
              </a:rPr>
              <a:t>Для борьбы с засухи применяют комплекс агротехнических и мелиоративных мероприятий, направленных на усиление водопоглощающих и водоудерживающих свойств почвы, на задержание снега на полях.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r>
              <a:rPr lang="pl-PL" sz="2000" dirty="0" smtClean="0">
                <a:solidFill>
                  <a:srgbClr val="660066"/>
                </a:solidFill>
                <a:latin typeface="Book Antiqua" pitchFamily="18" charset="0"/>
              </a:rPr>
              <a:t>Из </a:t>
            </a:r>
            <a:r>
              <a:rPr lang="pl-PL" sz="2000" dirty="0">
                <a:solidFill>
                  <a:srgbClr val="660066"/>
                </a:solidFill>
                <a:latin typeface="Book Antiqua" pitchFamily="18" charset="0"/>
              </a:rPr>
              <a:t>агротехнических мер борьбы наиболее эффективна основная глубокая вспашка, особенно почв с сильно уплотнённым подпахотным горизонтом (каштановые, солонцовые и др.).</a:t>
            </a:r>
            <a:endParaRPr lang="ru-RU" sz="2000" dirty="0">
              <a:solidFill>
                <a:srgbClr val="660066"/>
              </a:solidFill>
              <a:latin typeface="Book Antiqua" pitchFamily="18" charset="0"/>
            </a:endParaRPr>
          </a:p>
        </p:txBody>
      </p:sp>
      <p:pic>
        <p:nvPicPr>
          <p:cNvPr id="11272" name="Picture 8" descr="http://223-223.ru/media/user_files/flatpages/314/1361248456_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486" y="4270588"/>
            <a:ext cx="2833514" cy="258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ebplus.info/images/wpi.cache/cards/c_2612_wzv_05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"/>
            <a:ext cx="9144000" cy="685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7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legavto.ru/up/article/img/2010/12/gololed_na_doro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11663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rgbClr val="660066"/>
                </a:solidFill>
                <a:latin typeface="Book Antiqua" pitchFamily="18" charset="0"/>
              </a:rPr>
              <a:t>ГОЛОЛЁД,</a:t>
            </a:r>
            <a:r>
              <a:rPr lang="pl-PL" b="1" dirty="0">
                <a:solidFill>
                  <a:srgbClr val="0000FF"/>
                </a:solidFill>
                <a:latin typeface="Book Antiqua" pitchFamily="18" charset="0"/>
              </a:rPr>
              <a:t> </a:t>
            </a:r>
            <a:r>
              <a:rPr lang="pl-PL" dirty="0">
                <a:solidFill>
                  <a:srgbClr val="0000FF"/>
                </a:solidFill>
                <a:latin typeface="Book Antiqua" pitchFamily="18" charset="0"/>
              </a:rPr>
              <a:t>слой плотного льда, образующегося на земле и предметах (ветвях деревьев, проводах и других) при намерзании на них переохлаждённых капель дождя или мороси.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sz="9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Наблюдается при температуре воздуха чаще всего от нуля до −10°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(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иногда до −15°), а при резком потеплении после периода устойчивых морозов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(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когда земля и предметы ещё сохраняют отрицательную температуру) — и при температуре воздуха -3…+0,5°.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sz="9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Сильно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затрудняет передвижение людей, животных, транспорта. </a:t>
            </a:r>
            <a:endParaRPr lang="ru-RU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endParaRPr lang="ru-RU" sz="900" dirty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Толщина </a:t>
            </a:r>
            <a:r>
              <a:rPr lang="ru-RU" dirty="0">
                <a:solidFill>
                  <a:srgbClr val="0000FF"/>
                </a:solidFill>
                <a:latin typeface="Book Antiqua" pitchFamily="18" charset="0"/>
              </a:rPr>
              <a:t>отложения гололёда обычно небольшая, но в некоторых случаях может достигать одного и даже нескольких сантиметров, что приводит к обрывам проводов и обламыванию ветвей деревьев (а иногда и к массовому падению деревьев и опор линий </a:t>
            </a:r>
            <a:r>
              <a:rPr lang="ru-RU" dirty="0" smtClean="0">
                <a:solidFill>
                  <a:srgbClr val="0000FF"/>
                </a:solidFill>
                <a:latin typeface="Book Antiqua" pitchFamily="18" charset="0"/>
              </a:rPr>
              <a:t>электропередачи.</a:t>
            </a:r>
            <a:endParaRPr lang="ru-RU" dirty="0">
              <a:solidFill>
                <a:srgbClr val="0000FF"/>
              </a:solidFill>
              <a:latin typeface="Book Antiqua" pitchFamily="18" charset="0"/>
            </a:endParaRPr>
          </a:p>
        </p:txBody>
      </p:sp>
      <p:pic>
        <p:nvPicPr>
          <p:cNvPr id="12292" name="Picture 4" descr="http://sakha.today/wp-content/uploads/2014/09/golol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" y="3865765"/>
            <a:ext cx="2040161" cy="299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i.i.ua/prikol/thumb/3/3/2454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18201"/>
            <a:ext cx="2451792" cy="293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cs301312.vk.me/u1450989/-14/x_e88c03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18201"/>
            <a:ext cx="2923884" cy="194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komicar.ru/wp-content/uploads/2010/02/627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413" y="5085184"/>
            <a:ext cx="2659224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67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media.kino-govno.com/images/iceage3/iceage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6409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Нарастание гололёда продолжается столько, сколько выпадают переохлаждённые осадки (обычно несколько часов, а иногда при мороси и тумане — несколько суток). Сохранение отложившегося гололёда может продолжаться несколько суток</a:t>
            </a:r>
            <a:r>
              <a:rPr lang="ru-RU" dirty="0" smtClean="0">
                <a:solidFill>
                  <a:srgbClr val="660066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Гололёд, в отличие от гололедицы, образуется исключительно при выпадении переохлаждённых осадков при отрицательной температуре воздуха. </a:t>
            </a:r>
            <a:endParaRPr lang="ru-RU" dirty="0" smtClean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sz="900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990099"/>
                </a:solidFill>
                <a:latin typeface="Book Antiqua" pitchFamily="18" charset="0"/>
              </a:rPr>
              <a:t>Гололёд</a:t>
            </a:r>
            <a:r>
              <a:rPr lang="ru-RU" dirty="0">
                <a:solidFill>
                  <a:srgbClr val="990099"/>
                </a:solidFill>
                <a:latin typeface="Book Antiqua" pitchFamily="18" charset="0"/>
              </a:rPr>
              <a:t> — редкое явление природы по сравнению с гололедицей (наличием льда на дорогах и тротуарах). </a:t>
            </a:r>
            <a:endParaRPr lang="ru-RU" dirty="0" smtClean="0">
              <a:solidFill>
                <a:srgbClr val="990099"/>
              </a:solidFill>
              <a:latin typeface="Book Antiqua" pitchFamily="18" charset="0"/>
            </a:endParaRPr>
          </a:p>
          <a:p>
            <a:pPr algn="ctr"/>
            <a:endParaRPr lang="ru-RU" sz="900" dirty="0">
              <a:solidFill>
                <a:srgbClr val="990099"/>
              </a:solidFill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990099"/>
                </a:solidFill>
                <a:latin typeface="Book Antiqua" pitchFamily="18" charset="0"/>
              </a:rPr>
              <a:t>Приносит </a:t>
            </a:r>
            <a:r>
              <a:rPr lang="ru-RU" dirty="0">
                <a:solidFill>
                  <a:srgbClr val="990099"/>
                </a:solidFill>
                <a:latin typeface="Book Antiqua" pitchFamily="18" charset="0"/>
              </a:rPr>
              <a:t>большой экономический ущерб в связи с обрывами ЛЭП и других линейных коммуникаций.</a:t>
            </a:r>
          </a:p>
        </p:txBody>
      </p:sp>
    </p:spTree>
    <p:extLst>
      <p:ext uri="{BB962C8B-B14F-4D97-AF65-F5344CB8AC3E}">
        <p14:creationId xmlns:p14="http://schemas.microsoft.com/office/powerpoint/2010/main" val="338089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ca-fe.ru/uploads/users/2/1246969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-99392"/>
            <a:ext cx="856895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>
                <a:solidFill>
                  <a:srgbClr val="990099"/>
                </a:solidFill>
                <a:latin typeface="Book Antiqua" pitchFamily="18" charset="0"/>
              </a:rPr>
              <a:t>В центр, части Беларуси первый гололед регистрируется обычно в октябре, последний в апреле; отмечается до 20 - 25 суток с гололёдными явлениями, на Новогрудской возвышенности до 28 суток. На равнинах с октября по март отмечается 8 - 20 суток с гололедом. На проводах и предметах может держаться до 6 - 7 суток. </a:t>
            </a:r>
            <a:endParaRPr lang="ru-RU" dirty="0" smtClean="0">
              <a:solidFill>
                <a:srgbClr val="990099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pl-PL" dirty="0">
                <a:solidFill>
                  <a:srgbClr val="D60093"/>
                </a:solidFill>
                <a:latin typeface="Book Antiqua" pitchFamily="18" charset="0"/>
              </a:rPr>
              <a:t>В 95 - 99 % случаев максимальный диаметр отложений не превышает 17 мм, максимальный отмеченный — 44 мм (Докшицы, 1959/60). На линиях электропередачи и связи гололед образуется чаще, диаметр отложений в 2 - 3 раза больший, чем на высоте 2 метра. Чаще гололед образуется при температуре воздуха от 0 до -5 °С и ветре скоростью 3 - 7 м/с. гололед может быть причиной транспортных аварий и травматизма, нарушений линий связи и электропередачи, повреждения культурных и лесных растений</a:t>
            </a:r>
            <a:endParaRPr lang="ru-RU" dirty="0">
              <a:solidFill>
                <a:srgbClr val="D60093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5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mycoweb2.narod.ru/Submitted/SKI/Grad_SKI_201005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032" y="116632"/>
            <a:ext cx="867645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dirty="0">
                <a:solidFill>
                  <a:srgbClr val="D60093"/>
                </a:solidFill>
                <a:latin typeface="Book Antiqua" pitchFamily="18" charset="0"/>
              </a:rPr>
              <a:t>ГРАД</a:t>
            </a:r>
            <a:r>
              <a:rPr lang="pl-PL" sz="2000" dirty="0">
                <a:solidFill>
                  <a:srgbClr val="002060"/>
                </a:solidFill>
                <a:latin typeface="Book Antiqua" pitchFamily="18" charset="0"/>
              </a:rPr>
              <a:t>, атмосферные осадки в виде частиц льда разнообразной формы и размеров. Выпадает в тёплый период года (в Беларуси чаще всего в мае) из кучево-дождевых облаков, сопровождается ливнями, грозой, изредка шквалистым ветром.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pl-PL" sz="2000" dirty="0" smtClean="0">
                <a:solidFill>
                  <a:srgbClr val="0000FF"/>
                </a:solidFill>
                <a:latin typeface="Book Antiqua" pitchFamily="18" charset="0"/>
              </a:rPr>
              <a:t>Проходит </a:t>
            </a:r>
            <a:r>
              <a:rPr lang="pl-PL" sz="2000" dirty="0">
                <a:solidFill>
                  <a:srgbClr val="0000FF"/>
                </a:solidFill>
                <a:latin typeface="Book Antiqua" pitchFamily="18" charset="0"/>
              </a:rPr>
              <a:t>обычно 2 - 5 км полосами шириной до </a:t>
            </a:r>
            <a:endParaRPr lang="ru-RU" sz="2000" dirty="0" smtClean="0">
              <a:solidFill>
                <a:srgbClr val="0000FF"/>
              </a:solidFill>
              <a:latin typeface="Book Antiqua" pitchFamily="18" charset="0"/>
            </a:endParaRPr>
          </a:p>
          <a:p>
            <a:pPr algn="ctr"/>
            <a:r>
              <a:rPr lang="pl-PL" sz="2000" dirty="0" smtClean="0">
                <a:solidFill>
                  <a:srgbClr val="0000FF"/>
                </a:solidFill>
                <a:latin typeface="Book Antiqua" pitchFamily="18" charset="0"/>
              </a:rPr>
              <a:t>300 </a:t>
            </a:r>
            <a:r>
              <a:rPr lang="pl-PL" sz="2000" dirty="0">
                <a:solidFill>
                  <a:srgbClr val="0000FF"/>
                </a:solidFill>
                <a:latin typeface="Book Antiqua" pitchFamily="18" charset="0"/>
              </a:rPr>
              <a:t>- 500 м. Толщина слоя града на земле, как правило, не превышает нескольких сантиметров.</a:t>
            </a:r>
            <a:endParaRPr lang="ru-RU" sz="2000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9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e1.ru/news/images/new/393689/big/ujtyj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443841"/>
            <a:ext cx="712879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В каждом пункте Беларуси в среднем за год бывает 1 - 2, изредка до 57 суток с градом. Чаще выпадает между 14 - 19 часами, продолжительность выпадения обычно до 10 минут. Размер градин до 2 см, редко до 4 - 5 см.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Book Antiqua" pitchFamily="18" charset="0"/>
              </a:rPr>
              <a:t>Выпадение </a:t>
            </a:r>
            <a:r>
              <a:rPr lang="ru-RU" sz="2000" dirty="0">
                <a:solidFill>
                  <a:srgbClr val="C00000"/>
                </a:solidFill>
                <a:latin typeface="Book Antiqua" pitchFamily="18" charset="0"/>
              </a:rPr>
              <a:t>града с градинами диаметром до 1,9 см считается опасным метеорологическим явлением, а с диаметром 2 см и более — особо опасным метеорологическим явлением. </a:t>
            </a:r>
            <a:endParaRPr lang="ru-RU" sz="2000" dirty="0" smtClean="0">
              <a:solidFill>
                <a:srgbClr val="C0000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66"/>
                </a:solidFill>
                <a:latin typeface="Book Antiqua" pitchFamily="18" charset="0"/>
              </a:rPr>
              <a:t>В </a:t>
            </a:r>
            <a:r>
              <a:rPr lang="ru-RU" sz="2000" dirty="0">
                <a:solidFill>
                  <a:srgbClr val="660066"/>
                </a:solidFill>
                <a:latin typeface="Book Antiqua" pitchFamily="18" charset="0"/>
              </a:rPr>
              <a:t>Беларуси отмечены редкие случаи выпадения градин величиной с куриное яйцо. Уничтожает или повреждает посевы, сады, парники, теплицы.</a:t>
            </a:r>
          </a:p>
        </p:txBody>
      </p:sp>
    </p:spTree>
    <p:extLst>
      <p:ext uri="{BB962C8B-B14F-4D97-AF65-F5344CB8AC3E}">
        <p14:creationId xmlns:p14="http://schemas.microsoft.com/office/powerpoint/2010/main" val="426585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kbrria.ru/sites/default/files/field/image/d200cb1ff74c8b5b23b3f913c83efa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88640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srgbClr val="FF0000"/>
                </a:solidFill>
                <a:latin typeface="Book Antiqua" pitchFamily="18" charset="0"/>
              </a:rPr>
              <a:t>ГРОЗА,</a:t>
            </a:r>
            <a:r>
              <a:rPr lang="pl-PL" sz="2400" dirty="0">
                <a:solidFill>
                  <a:srgbClr val="FFFF00"/>
                </a:solidFill>
                <a:latin typeface="Book Antiqua" pitchFamily="18" charset="0"/>
              </a:rPr>
              <a:t> атмосферное явление, при котором в кучево-дождевых облаках, между ними или между облаком и землёй возникают молнии, раздаются раскаты грома; часто сопровождается ливневым дождём </a:t>
            </a:r>
            <a:r>
              <a:rPr lang="pl-PL" sz="2400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pl-PL" sz="2400" dirty="0">
                <a:solidFill>
                  <a:srgbClr val="FFFF00"/>
                </a:solidFill>
                <a:latin typeface="Book Antiqua" pitchFamily="18" charset="0"/>
              </a:rPr>
              <a:t>и шквалистым ветром, реже градом. </a:t>
            </a:r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endParaRPr lang="ru-RU" sz="2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apikabu.ru/img_n/2012-08_2/ce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4624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Необходимыми условиями для возникновения грозового облака является наличие условий для развития конвекции или иного механизма, создающего восходящие потоки запаса влаги, достаточного для образования осадков, и наличия структуры, в которой часть облачных частиц находится в жидком состоянии, а часть — в ледяном.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Все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грозовые облака, независимо от их типа, последовательно проходят стадии кучевого облака, стадию зрелого грозового облака и стадию распада.</a:t>
            </a:r>
          </a:p>
        </p:txBody>
      </p:sp>
      <p:pic>
        <p:nvPicPr>
          <p:cNvPr id="17414" name="Picture 6" descr="https://upload.wikimedia.org/wikipedia/ru/b/b8/Tstst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02" y="3284984"/>
            <a:ext cx="8704395" cy="304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84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ebdiscover.ru/uploads/images/2012-04/450_133482539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2" y="2954"/>
            <a:ext cx="9145432" cy="685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16632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990099"/>
                </a:solidFill>
                <a:latin typeface="Book Antiqua" pitchFamily="18" charset="0"/>
              </a:rPr>
              <a:t>Самолётные и радарные исследования показывают, что единичная грозовая ячейка обычно достигает высоты порядка 8—10 км и живёт порядка 30 минут. Изолированная гроза обычно состоит из нескольких ячеек, находящихся в различных стадиях развития, и длится порядка часа. Крупные грозы могут достигать в диаметре десятков километров, их вершина может достигать высоты свыше 18 км, и они могут длиться много часов.</a:t>
            </a:r>
          </a:p>
        </p:txBody>
      </p:sp>
    </p:spTree>
    <p:extLst>
      <p:ext uri="{BB962C8B-B14F-4D97-AF65-F5344CB8AC3E}">
        <p14:creationId xmlns:p14="http://schemas.microsoft.com/office/powerpoint/2010/main" val="253144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http://www.oceanstar.org/wp-content/uploads/2012/12/Moroz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096"/>
            <a:ext cx="9144000" cy="687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Book Antiqua" pitchFamily="18" charset="0"/>
              </a:rPr>
              <a:t>1. Стихийные бедствия, связанные с изменением температурного режима (засухи, заморозки и оттепели, гололедные явления, вымерзание и вызревание растений)</a:t>
            </a:r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844824"/>
            <a:ext cx="79208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 Antiqua" pitchFamily="18" charset="0"/>
              </a:rPr>
              <a:t>Заморозок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— понижение температуры воздуха до отрицательных значений вечером и ночью при положительной температуре днем. Заморозки бывают весной и осенью, когда средняя суточная температура уже или еще положительная</a:t>
            </a:r>
            <a:r>
              <a:rPr lang="ru-RU" dirty="0" smtClean="0">
                <a:solidFill>
                  <a:srgbClr val="660066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ru-RU" dirty="0" smtClean="0">
              <a:solidFill>
                <a:srgbClr val="660066"/>
              </a:solidFill>
              <a:latin typeface="Book Antiqua" pitchFamily="18" charset="0"/>
            </a:endParaRPr>
          </a:p>
          <a:p>
            <a:pPr algn="ctr"/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Различают два типа заморозков: </a:t>
            </a:r>
            <a:br>
              <a:rPr lang="ru-RU" dirty="0">
                <a:solidFill>
                  <a:srgbClr val="660066"/>
                </a:solidFill>
                <a:latin typeface="Book Antiqua" pitchFamily="18" charset="0"/>
              </a:rPr>
            </a:b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а) 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радиационные, </a:t>
            </a: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обусловленные охлаждением почвы вследствие эффективного излучения и наблюдающиеся наиболее часто ночью</a:t>
            </a:r>
            <a:r>
              <a:rPr lang="ru-RU" dirty="0" smtClean="0">
                <a:solidFill>
                  <a:srgbClr val="660066"/>
                </a:solidFill>
                <a:latin typeface="Book Antiqua" pitchFamily="18" charset="0"/>
              </a:rPr>
              <a:t>;</a:t>
            </a:r>
          </a:p>
          <a:p>
            <a:pPr algn="ctr"/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/>
            </a:r>
            <a:br>
              <a:rPr lang="ru-RU" dirty="0">
                <a:solidFill>
                  <a:srgbClr val="660066"/>
                </a:solidFill>
                <a:latin typeface="Book Antiqua" pitchFamily="18" charset="0"/>
              </a:rPr>
            </a:b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б) </a:t>
            </a:r>
            <a:r>
              <a:rPr lang="ru-RU" dirty="0" err="1">
                <a:solidFill>
                  <a:srgbClr val="C00000"/>
                </a:solidFill>
                <a:latin typeface="Book Antiqua" pitchFamily="18" charset="0"/>
              </a:rPr>
              <a:t>адвективные</a:t>
            </a:r>
            <a:r>
              <a:rPr lang="ru-RU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вызванные приходом более холодной по сравнению с земной поверхностью воздушной массы (адвекция холода</a:t>
            </a:r>
            <a:r>
              <a:rPr lang="ru-RU" dirty="0" smtClean="0">
                <a:solidFill>
                  <a:srgbClr val="660066"/>
                </a:solidFill>
                <a:latin typeface="Book Antiqua" pitchFamily="18" charset="0"/>
              </a:rPr>
              <a:t>).</a:t>
            </a:r>
          </a:p>
          <a:p>
            <a:pPr algn="ctr"/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/>
            </a:r>
            <a:br>
              <a:rPr lang="ru-RU" dirty="0">
                <a:solidFill>
                  <a:srgbClr val="660066"/>
                </a:solidFill>
                <a:latin typeface="Book Antiqua" pitchFamily="18" charset="0"/>
              </a:rPr>
            </a:b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В отличие от радиационных, </a:t>
            </a:r>
            <a:r>
              <a:rPr lang="ru-RU" dirty="0" err="1">
                <a:solidFill>
                  <a:srgbClr val="660066"/>
                </a:solidFill>
                <a:latin typeface="Book Antiqua" pitchFamily="18" charset="0"/>
              </a:rPr>
              <a:t>адвективные</a:t>
            </a: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 заморозки могут наблюдаться в любое время суток. В средних широтах </a:t>
            </a:r>
            <a:r>
              <a:rPr lang="ru-RU" dirty="0" err="1">
                <a:solidFill>
                  <a:srgbClr val="660066"/>
                </a:solidFill>
                <a:latin typeface="Book Antiqua" pitchFamily="18" charset="0"/>
              </a:rPr>
              <a:t>адвективные</a:t>
            </a:r>
            <a:r>
              <a:rPr lang="ru-RU" dirty="0">
                <a:solidFill>
                  <a:srgbClr val="660066"/>
                </a:solidFill>
                <a:latin typeface="Book Antiqua" pitchFamily="18" charset="0"/>
              </a:rPr>
              <a:t> заморозки особенно часто наблюдаются в мае. Это так называемые майские холода, связанные с вторжением арктического воздуха. </a:t>
            </a:r>
          </a:p>
          <a:p>
            <a:pPr algn="ctr"/>
            <a:endParaRPr lang="ru-RU" dirty="0">
              <a:latin typeface="Book Antiqua" pitchFamily="18" charset="0"/>
            </a:endParaRPr>
          </a:p>
        </p:txBody>
      </p:sp>
      <p:sp>
        <p:nvSpPr>
          <p:cNvPr id="4" name="AutoShape 2" descr="http://st.gdefon.com/wallpapers_original/wallpapers/469613_uzory_okno_moroz_1680x105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st.gdefon.com/wallpapers_original/wallpapers/469613_uzory_okno_moroz_1680x1050_(www.GdeFon.ru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://st.gdefon.com/wallpapers_original/wallpapers/469613_uzory_okno_moroz_1680x1050_(www.GdeFon.ru)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63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nimalspace.net/uploads/posts/2011-06/1307182423_lightning_by_quaoar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Распределение и движение электрических зарядов внутри и вокруг грозового облака является сложным непрерывно меняющимся процессом.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основании облака и под ним наблюдается нижний положительный заряд. 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Измерения показывают, что в различных географических условиях основной отрицательный заряд грозового облака расположен на высотах с температурой окружающего воздуха от −5 до −17 °C. </a:t>
            </a:r>
          </a:p>
        </p:txBody>
      </p:sp>
      <p:pic>
        <p:nvPicPr>
          <p:cNvPr id="20484" name="Picture 4" descr="https://upload.wikimedia.org/wikipedia/ru/a/a8/Charge_structu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6881822" cy="412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6182646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Структура зарядов в грозовых облаках в различных регионах</a:t>
            </a:r>
          </a:p>
        </p:txBody>
      </p:sp>
    </p:spTree>
    <p:extLst>
      <p:ext uri="{BB962C8B-B14F-4D97-AF65-F5344CB8AC3E}">
        <p14:creationId xmlns:p14="http://schemas.microsoft.com/office/powerpoint/2010/main" val="354442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gandex.ru/upl/oboi/gandex.ru-10244_4502_molnija_gro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5556" y="332656"/>
            <a:ext cx="79928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В каждом пункте Беларуси за год бывает в среднем 25 - 33 суток с грозой, над западными и </a:t>
            </a:r>
            <a:r>
              <a:rPr lang="ru-RU" dirty="0" err="1">
                <a:solidFill>
                  <a:srgbClr val="FFFF00"/>
                </a:solidFill>
                <a:latin typeface="Book Antiqua" pitchFamily="18" charset="0"/>
              </a:rPr>
              <a:t>северо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 - западными частями возвышенностей, над большими лесами и болотами — до 34 - 36 суток. Обычно грозы бывают с апреля до сентября, наиболее часто в июне — июле, преимущественно во второй половине дня. </a:t>
            </a:r>
            <a:endParaRPr lang="ru-RU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Очень </a:t>
            </a:r>
            <a:r>
              <a:rPr lang="ru-RU" dirty="0">
                <a:solidFill>
                  <a:srgbClr val="FF0000"/>
                </a:solidFill>
                <a:latin typeface="Book Antiqua" pitchFamily="18" charset="0"/>
              </a:rPr>
              <a:t>редко грозы бывают зимой (например, с 1936 в Минске и Гомеле отмечены по 2 раза). В среднем продолжаются около двух часов, примерно одна из 10 гроз — более 6 часов. </a:t>
            </a:r>
            <a:endParaRPr lang="ru-RU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00FF00"/>
                </a:solidFill>
                <a:latin typeface="Book Antiqua" pitchFamily="18" charset="0"/>
              </a:rPr>
              <a:t>Грозовые </a:t>
            </a:r>
            <a:r>
              <a:rPr lang="ru-RU" dirty="0">
                <a:solidFill>
                  <a:srgbClr val="00FF00"/>
                </a:solidFill>
                <a:latin typeface="Book Antiqua" pitchFamily="18" charset="0"/>
              </a:rPr>
              <a:t>облака имеют обычно размеры 10 - 20 км, их верхняя поверхность находится на высоте около 9 км над землёй. Чаще грозы наблюдаются на сравнительно небольшой площади, но каждый год бывают 3 - 4 случая, когда грозой охвачено более 20 % территории республики. </a:t>
            </a:r>
            <a:endParaRPr lang="ru-RU" dirty="0" smtClean="0">
              <a:solidFill>
                <a:srgbClr val="00FF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От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ударов молний при грозе возможны пожары (в том числе лесные и на торфяниках), повреждаются линии связи и электропередачи, отмечаются случаи гибели домашнего скота и людей (при нарушении правил безопасности). Ливни и град вредят посевам.</a:t>
            </a:r>
          </a:p>
        </p:txBody>
      </p:sp>
    </p:spTree>
    <p:extLst>
      <p:ext uri="{BB962C8B-B14F-4D97-AF65-F5344CB8AC3E}">
        <p14:creationId xmlns:p14="http://schemas.microsoft.com/office/powerpoint/2010/main" val="361414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www.wallsgeneration.ru/images/original/groza-i-molniya-%5b1920x1200%5d-%5b8367064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ttps://upload.wikimedia.org/wikipedia/commons/9/95/Global_Lightning_Frequenc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882752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23076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Book Antiqua" pitchFamily="18" charset="0"/>
              </a:rPr>
              <a:t>Распределение грозовых разрядов по поверхности Земли</a:t>
            </a:r>
          </a:p>
        </p:txBody>
      </p:sp>
    </p:spTree>
    <p:extLst>
      <p:ext uri="{BB962C8B-B14F-4D97-AF65-F5344CB8AC3E}">
        <p14:creationId xmlns:p14="http://schemas.microsoft.com/office/powerpoint/2010/main" val="139726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look.com.ua/large/201311/817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20" y="0"/>
            <a:ext cx="9155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0035" y="476672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srgbClr val="D60093"/>
                </a:solidFill>
                <a:latin typeface="Book Antiqua" pitchFamily="18" charset="0"/>
              </a:rPr>
              <a:t>ЛИВЕНЬ</a:t>
            </a:r>
            <a:r>
              <a:rPr lang="pl-PL" sz="2400" dirty="0">
                <a:solidFill>
                  <a:srgbClr val="FFFF00"/>
                </a:solidFill>
                <a:latin typeface="Book Antiqua" pitchFamily="18" charset="0"/>
              </a:rPr>
              <a:t>, сильный дождь, интенсивность которого (количество осадков за 1 минуту) для данной продолжительности выше определённого предела. При продолжительности 5 минут ливня считается дождь со средней интенсивностью 0,5 мм/мин; 30 минут — 0,21 мм/мин; 1 час — 0,2 мм/мин; 6 часов — 0,09 мм/мин и так далее. </a:t>
            </a:r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ic.pics.livejournal.com/alaft/11964322/474211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20688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srgbClr val="FFFF00"/>
                </a:solidFill>
                <a:latin typeface="Book Antiqua" pitchFamily="18" charset="0"/>
              </a:rPr>
              <a:t>В Беларуси максимальная интенсивность ливня продолжительностью 5 минут достигает 3,5 мм/мин на Минской и Новогрудской возвышенностях, до 2,5 мм/мин на остальной территории. В среднем за час максимальная интенсивность ливня 0,5 - 1 мм/мин. 80 % случаев ливня отмечается в июне — августе, максимум в июле. В каждом пункте Беларуси в среднем за год бывает 8 ливней.</a:t>
            </a:r>
            <a:br>
              <a:rPr lang="pl-PL" sz="2400" dirty="0">
                <a:solidFill>
                  <a:srgbClr val="FFFF00"/>
                </a:solidFill>
                <a:latin typeface="Book Antiqua" pitchFamily="18" charset="0"/>
              </a:rPr>
            </a:br>
            <a:endParaRPr lang="ru-RU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01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rewalls.com/images/201106/reWalls.com_36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849694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latin typeface="Book Antiqua" pitchFamily="18" charset="0"/>
              </a:rPr>
              <a:t>Ливни возникают в неустойчивых воздушных массах на холодном фронте или в результате конвекции. Чаще бывают во второй половине дня, могут сопровождаться грозой и градом, охватывают обычно небольшую площадь. </a:t>
            </a:r>
            <a:endParaRPr lang="ru-RU" sz="2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sz="2400" dirty="0" smtClean="0"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endParaRPr lang="ru-RU" sz="2400" dirty="0" smtClean="0">
              <a:latin typeface="Book Antiqua" pitchFamily="18" charset="0"/>
            </a:endParaRPr>
          </a:p>
          <a:p>
            <a:pPr algn="ctr"/>
            <a:endParaRPr lang="ru-RU" sz="2400" dirty="0" smtClean="0"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endParaRPr lang="ru-RU" sz="2400" dirty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solidFill>
                  <a:srgbClr val="00FF00"/>
                </a:solidFill>
                <a:latin typeface="Book Antiqua" pitchFamily="18" charset="0"/>
              </a:rPr>
              <a:t>Повреждают </a:t>
            </a:r>
            <a:r>
              <a:rPr lang="ru-RU" sz="2400" dirty="0">
                <a:solidFill>
                  <a:srgbClr val="00FF00"/>
                </a:solidFill>
                <a:latin typeface="Book Antiqua" pitchFamily="18" charset="0"/>
              </a:rPr>
              <a:t>посевы, смывают почву, вызывают рост оврагов и паводки. Ливни считаются стихийным </a:t>
            </a:r>
            <a:r>
              <a:rPr lang="ru-RU" sz="2400" dirty="0" smtClean="0">
                <a:solidFill>
                  <a:srgbClr val="00FF00"/>
                </a:solidFill>
                <a:latin typeface="Book Antiqua" pitchFamily="18" charset="0"/>
              </a:rPr>
              <a:t>бедствием,  </a:t>
            </a:r>
            <a:r>
              <a:rPr lang="ru-RU" sz="2400" dirty="0">
                <a:solidFill>
                  <a:srgbClr val="00FF00"/>
                </a:solidFill>
                <a:latin typeface="Book Antiqua" pitchFamily="18" charset="0"/>
              </a:rPr>
              <a:t>когда за час (или менее) выпадает 30 мм или более осадков. За 1971 год — 80 метеостанциями Беларуси зарегистрированы 62 случая таких ливней.</a:t>
            </a:r>
          </a:p>
        </p:txBody>
      </p:sp>
    </p:spTree>
    <p:extLst>
      <p:ext uri="{BB962C8B-B14F-4D97-AF65-F5344CB8AC3E}">
        <p14:creationId xmlns:p14="http://schemas.microsoft.com/office/powerpoint/2010/main" val="130624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rchel.ru/uploads/posts/2012-04/1334295324_1324302987_school-fram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84"/>
            <a:ext cx="915530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icrofon.com.ua/images/stories/Personaji-Child/masha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2766445" cy="380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772816"/>
            <a:ext cx="4958409" cy="21236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  <a:r>
              <a: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50701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idefon.com/_ld/4/658309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3591500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Условия погоды, благоприятствующие заморозку (низкая влажность воздуха, слабый ветер, отсутствие облачности), создаются в антициклонах и гребнях повышенного давления. Повторяемость заморозков возрастает в низменных местах рельефа, где задерживается охлажденный воздух. 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/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660066"/>
                </a:solidFill>
                <a:latin typeface="Book Antiqua" pitchFamily="18" charset="0"/>
              </a:rPr>
              <a:t>В </a:t>
            </a:r>
            <a:r>
              <a:rPr lang="ru-RU" sz="2000" dirty="0">
                <a:solidFill>
                  <a:srgbClr val="660066"/>
                </a:solidFill>
                <a:latin typeface="Book Antiqua" pitchFamily="18" charset="0"/>
              </a:rPr>
              <a:t>центральных областях Европейской территории России весенние заморозки возможны до половины июня, а осенние начинаются во второй половине сентября. </a:t>
            </a:r>
          </a:p>
        </p:txBody>
      </p:sp>
    </p:spTree>
    <p:extLst>
      <p:ext uri="{BB962C8B-B14F-4D97-AF65-F5344CB8AC3E}">
        <p14:creationId xmlns:p14="http://schemas.microsoft.com/office/powerpoint/2010/main" val="165545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ttp://pelfusion.com/wp-content/uploads/2010/01/07_01_2010_0507033001262864287_fred-perr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26" y="1132"/>
            <a:ext cx="9166426" cy="685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504" y="305633"/>
            <a:ext cx="5472608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Заморозок на почве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— понижение температуры почвы и растений ночью до 0ºC и ниже вследствие эффективного излучения, в то время как в воздухе, по крайней мере на высоте 2 м (в метеорологической будке), температура воздуха остается выше 0°C.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solidFill>
                <a:srgbClr val="0000FF"/>
              </a:solidFill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Считается, что если продолжительность заморозков больше четырех часов, то это представляет опасность для цветущих плодовых деревьев и кустарников. А заморозки интенсивностью -5ºС и ниже могут вызвать повреждения всходов льна, при -6..-7ºС начинается повреждение всходов сахарной свеклы, также могут быть повреждены всходы кукурузы самых ранних сроков сева.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2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artleo.com/pic/download.php?file=201108/1920x1200/artleo.com-47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720840"/>
            <a:ext cx="734481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Наиболее устойчивые растения, выдерживающие кратковременные </a:t>
            </a:r>
            <a:r>
              <a:rPr lang="ru-RU" sz="2800" b="1" dirty="0" smtClean="0">
                <a:solidFill>
                  <a:srgbClr val="990099"/>
                </a:solidFill>
                <a:latin typeface="Gabriola" pitchFamily="82" charset="0"/>
              </a:rPr>
              <a:t>заморозки</a:t>
            </a:r>
            <a:r>
              <a:rPr lang="pl-PL" sz="2800" b="1" dirty="0" smtClean="0">
                <a:solidFill>
                  <a:srgbClr val="990099"/>
                </a:solidFill>
                <a:latin typeface="Gabriola" pitchFamily="82" charset="0"/>
              </a:rPr>
              <a:t> 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от -7 до –10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  <a:sym typeface="Symbol"/>
              </a:rPr>
              <a:t>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С, - ранние яровые хлеба и зернобобовые ранних сроков сева; среднестойкие, выносящие от -3 до -4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  <a:sym typeface="Symbol"/>
              </a:rPr>
              <a:t>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С, - соя, могар, канатник и др.; малоустойчивые, способные переносить от -2 до -3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  <a:sym typeface="Symbol"/>
              </a:rPr>
              <a:t>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С, - кукуруза, просо, сорго, картофель, махорка и др.; неустойчивые растения, всходы которых повреждаются от -0,5 до -1,5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  <a:sym typeface="Symbol"/>
              </a:rPr>
              <a:t></a:t>
            </a:r>
            <a:r>
              <a:rPr lang="pl-PL" sz="2800" b="1" dirty="0">
                <a:solidFill>
                  <a:srgbClr val="990099"/>
                </a:solidFill>
                <a:latin typeface="Gabriola" pitchFamily="82" charset="0"/>
              </a:rPr>
              <a:t>С, - фасоль, рис, хлопчатник, бахчевые, кунжут, арахис, гречиха и др. </a:t>
            </a:r>
            <a:endParaRPr lang="ru-RU" sz="2800" b="1" dirty="0" smtClean="0">
              <a:solidFill>
                <a:srgbClr val="990099"/>
              </a:solidFill>
              <a:latin typeface="Gabriola" pitchFamily="82" charset="0"/>
            </a:endParaRPr>
          </a:p>
          <a:p>
            <a:pPr algn="ctr"/>
            <a:endParaRPr lang="ru-RU" sz="24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41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motto.net.ua/old_site/img/textures/1306093322_F3E7EEF0FB20ECEEF0EEE7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16632"/>
            <a:ext cx="7560840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В борьбе с заморозки большое значение имеет </a:t>
            </a:r>
            <a:endParaRPr lang="ru-RU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внедрение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скороспелых сортов сельскохозяйственных культур в районах с коротким безморозным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периодом;</a:t>
            </a:r>
          </a:p>
          <a:p>
            <a:pPr algn="ctr"/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 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селекция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растений на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морозоустойчивость; </a:t>
            </a:r>
          </a:p>
          <a:p>
            <a:pPr marL="285750" indent="-285750" algn="ctr">
              <a:buFont typeface="Wingdings" pitchFamily="2" charset="2"/>
              <a:buChar char="ü"/>
            </a:pPr>
            <a:endParaRPr lang="ru-RU" sz="900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применение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калийных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удобрений; </a:t>
            </a:r>
          </a:p>
          <a:p>
            <a:pPr marL="285750" indent="-285750" algn="ctr">
              <a:buFont typeface="Wingdings" pitchFamily="2" charset="2"/>
              <a:buChar char="ü"/>
            </a:pPr>
            <a:endParaRPr lang="ru-RU" sz="900" dirty="0">
              <a:solidFill>
                <a:srgbClr val="FFC000"/>
              </a:solidFill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своевременное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проведение сельскохозяйственных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работ; </a:t>
            </a:r>
          </a:p>
          <a:p>
            <a:pPr marL="285750" indent="-285750" algn="ctr">
              <a:buFont typeface="Wingdings" pitchFamily="2" charset="2"/>
              <a:buChar char="ü"/>
            </a:pPr>
            <a:endParaRPr lang="ru-RU" sz="900" dirty="0" smtClean="0">
              <a:solidFill>
                <a:srgbClr val="FFC000"/>
              </a:solidFill>
              <a:latin typeface="Book Antiqua" pitchFamily="18" charset="0"/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правильный </a:t>
            </a:r>
            <a:r>
              <a:rPr lang="ru-RU" dirty="0">
                <a:solidFill>
                  <a:srgbClr val="FFC000"/>
                </a:solidFill>
                <a:latin typeface="Book Antiqua" pitchFamily="18" charset="0"/>
              </a:rPr>
              <a:t>выбор места сева с учётом </a:t>
            </a:r>
            <a:r>
              <a:rPr lang="ru-RU" dirty="0" smtClean="0">
                <a:solidFill>
                  <a:srgbClr val="FFC000"/>
                </a:solidFill>
                <a:latin typeface="Book Antiqua" pitchFamily="18" charset="0"/>
              </a:rPr>
              <a:t>микроклимата.</a:t>
            </a: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Наиболее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известный и распространённый метод борьбы с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заморозками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- дымление, широко применяемый для защиты цветущих плодовых культур и всходов теплолюбивых овощных культур в средней полосе и на юге. </a:t>
            </a:r>
            <a:endParaRPr lang="ru-RU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endParaRPr lang="ru-RU" dirty="0">
              <a:latin typeface="Book Antiqua" pitchFamily="18" charset="0"/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В </a:t>
            </a:r>
            <a:r>
              <a:rPr lang="ru-RU" dirty="0">
                <a:solidFill>
                  <a:srgbClr val="FFFF00"/>
                </a:solidFill>
                <a:latin typeface="Book Antiqua" pitchFamily="18" charset="0"/>
              </a:rPr>
              <a:t>субтропиках на лимонных плантациях применяют открытый обогрев (воздух среди растений нагревают сжиганием в специальных грелках нефти, каменного угля и т.п. горючих веществ); практикуют также укрытие лимонов и апельсинов трёхслойной марлей. </a:t>
            </a:r>
            <a:endParaRPr lang="ru-RU" dirty="0">
              <a:latin typeface="Book Antiqua" pitchFamily="18" charset="0"/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  <a:latin typeface="Book Antiqua" pitchFamily="18" charset="0"/>
              </a:rPr>
              <a:t>Обогрев </a:t>
            </a:r>
            <a:r>
              <a:rPr lang="ru-RU" sz="1600" dirty="0">
                <a:solidFill>
                  <a:srgbClr val="FFFF00"/>
                </a:solidFill>
                <a:latin typeface="Book Antiqua" pitchFamily="18" charset="0"/>
              </a:rPr>
              <a:t>плантаций электрическими грелками, батареями с тёплой водой или паром </a:t>
            </a:r>
            <a:r>
              <a:rPr lang="ru-RU" sz="1600" dirty="0" smtClean="0">
                <a:solidFill>
                  <a:srgbClr val="FFFF00"/>
                </a:solidFill>
                <a:latin typeface="Book Antiqua" pitchFamily="18" charset="0"/>
              </a:rPr>
              <a:t>также эффективен.</a:t>
            </a:r>
            <a:endParaRPr lang="ru-RU" sz="1600" dirty="0">
              <a:solidFill>
                <a:srgbClr val="FFFF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16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cont.ws/wp-content/uploads/2014/07/nastol.com_.ua-14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1540" y="332656"/>
            <a:ext cx="82809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 smtClean="0">
                <a:solidFill>
                  <a:srgbClr val="D60093"/>
                </a:solidFill>
                <a:latin typeface="Gabriola" pitchFamily="82" charset="0"/>
              </a:rPr>
              <a:t>Засуха</a:t>
            </a:r>
            <a:r>
              <a:rPr lang="ru-RU" sz="3600" b="1" dirty="0" smtClean="0">
                <a:solidFill>
                  <a:srgbClr val="D60093"/>
                </a:solidFill>
                <a:latin typeface="Gabriola" pitchFamily="82" charset="0"/>
              </a:rPr>
              <a:t> </a:t>
            </a:r>
            <a:r>
              <a:rPr lang="ru-RU" sz="3600" dirty="0" smtClean="0">
                <a:solidFill>
                  <a:srgbClr val="FFFF00"/>
                </a:solidFill>
                <a:latin typeface="Gabriola" pitchFamily="82" charset="0"/>
              </a:rPr>
              <a:t>- </a:t>
            </a:r>
            <a:r>
              <a:rPr lang="pl-PL" sz="3600" dirty="0" smtClean="0">
                <a:solidFill>
                  <a:srgbClr val="FFFF00"/>
                </a:solidFill>
                <a:latin typeface="Gabriola" pitchFamily="82" charset="0"/>
              </a:rPr>
              <a:t>длительный </a:t>
            </a:r>
            <a:r>
              <a:rPr lang="pl-PL" sz="3600" dirty="0">
                <a:solidFill>
                  <a:srgbClr val="FFFF00"/>
                </a:solidFill>
                <a:latin typeface="Gabriola" pitchFamily="82" charset="0"/>
              </a:rPr>
              <a:t>и значительный недостаток осадков, чаще при повышенной температуре и пониженной влажности воздуха, в результате которого иссякают запасы влаги в почве, что ведёт к снижению или гибели урожая. </a:t>
            </a:r>
            <a:endParaRPr lang="ru-RU" sz="3600" dirty="0">
              <a:solidFill>
                <a:srgbClr val="FFFF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4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upersadovod.ru/wp-content/uploads/2012/07/PRICHINYI-PLOHOY-VSHOZHES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-27384"/>
            <a:ext cx="80648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dirty="0">
                <a:solidFill>
                  <a:srgbClr val="660066"/>
                </a:solidFill>
                <a:latin typeface="Book Antiqua" pitchFamily="18" charset="0"/>
              </a:rPr>
              <a:t>Начало засухи обычно связано с установлением антициклона. Обилие солнечного тепла и сухость воздуха создают повышенную испаряемость </a:t>
            </a:r>
            <a:r>
              <a:rPr lang="pl-PL" sz="2000" dirty="0">
                <a:solidFill>
                  <a:srgbClr val="FF0000"/>
                </a:solidFill>
                <a:latin typeface="Book Antiqua" pitchFamily="18" charset="0"/>
              </a:rPr>
              <a:t>(атмосферная засуха), </a:t>
            </a:r>
            <a:r>
              <a:rPr lang="pl-PL" sz="2000" dirty="0">
                <a:solidFill>
                  <a:srgbClr val="660066"/>
                </a:solidFill>
                <a:latin typeface="Book Antiqua" pitchFamily="18" charset="0"/>
              </a:rPr>
              <a:t>и запасы почвенной влаги без пополнения их дождями истощаются </a:t>
            </a:r>
            <a:r>
              <a:rPr lang="pl-PL" sz="2000" dirty="0">
                <a:solidFill>
                  <a:srgbClr val="FF0000"/>
                </a:solidFill>
                <a:latin typeface="Book Antiqua" pitchFamily="18" charset="0"/>
              </a:rPr>
              <a:t>(почвенная засуха). </a:t>
            </a:r>
            <a:endParaRPr lang="ru-RU" sz="2000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endParaRPr lang="ru-RU" sz="2000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algn="ctr"/>
            <a:r>
              <a:rPr lang="pl-PL" sz="2000" dirty="0">
                <a:solidFill>
                  <a:srgbClr val="660066"/>
                </a:solidFill>
                <a:latin typeface="Book Antiqua" pitchFamily="18" charset="0"/>
              </a:rPr>
              <a:t>При засухе поступление воды в растения через корневые системы затрудняется, расход влаги на транспирацию начинает превосходить её приток из почвы, водонасыщенность тканей падает, нормальные условия фотосинтеза и углеродного питания нарушаются. </a:t>
            </a:r>
            <a:endParaRPr lang="ru-RU" sz="2000" dirty="0">
              <a:solidFill>
                <a:srgbClr val="660066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83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hoto-finish.ru/wp-content/uploads/2010/08/20100816192454192/750_20100816070116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74"/>
            <a:ext cx="9144000" cy="687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116632"/>
            <a:ext cx="4752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>
                <a:solidFill>
                  <a:srgbClr val="FFFF00"/>
                </a:solidFill>
                <a:latin typeface="Book Antiqua" pitchFamily="18" charset="0"/>
              </a:rPr>
              <a:t>В зависимости от времени года различают весенние, летние и осенние </a:t>
            </a:r>
            <a:r>
              <a:rPr lang="pl-PL" dirty="0" smtClean="0">
                <a:solidFill>
                  <a:srgbClr val="FFFF00"/>
                </a:solidFill>
                <a:latin typeface="Book Antiqua" pitchFamily="18" charset="0"/>
              </a:rPr>
              <a:t>засухи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.</a:t>
            </a:r>
            <a:r>
              <a:rPr lang="pl-PL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В</a:t>
            </a:r>
            <a:r>
              <a:rPr lang="pl-PL" dirty="0" smtClean="0">
                <a:solidFill>
                  <a:srgbClr val="FFFF00"/>
                </a:solidFill>
                <a:latin typeface="Book Antiqua" pitchFamily="18" charset="0"/>
              </a:rPr>
              <a:t>есенние </a:t>
            </a:r>
            <a:r>
              <a:rPr lang="pl-PL" dirty="0">
                <a:solidFill>
                  <a:srgbClr val="FFFF00"/>
                </a:solidFill>
                <a:latin typeface="Book Antiqua" pitchFamily="18" charset="0"/>
              </a:rPr>
              <a:t>засухи особенно опасны для </a:t>
            </a:r>
            <a:r>
              <a:rPr lang="pl-PL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ранних зерновых культур; летние причиняют сильный вред как ранним, так и поздним зерновым и др. однолетним культурам, а также плодовым растениям; осенние опасны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для </a:t>
            </a:r>
            <a:r>
              <a:rPr lang="pl-PL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всходов озимых.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1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1477</Words>
  <Application>Microsoft Office PowerPoint</Application>
  <PresentationFormat>Экран (4:3)</PresentationFormat>
  <Paragraphs>133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Arial</vt:lpstr>
      <vt:lpstr>Book Antiqua</vt:lpstr>
      <vt:lpstr>Calibri</vt:lpstr>
      <vt:lpstr>Comic Sans MS</vt:lpstr>
      <vt:lpstr>Gabriola</vt:lpstr>
      <vt:lpstr>Sylfaen</vt:lpstr>
      <vt:lpstr>Symbol</vt:lpstr>
      <vt:lpstr>Tahoma</vt:lpstr>
      <vt:lpstr>Times New Roman</vt:lpstr>
      <vt:lpstr>Wingdings</vt:lpstr>
      <vt:lpstr>Тема Office</vt:lpstr>
      <vt:lpstr>Стихийные бедствия, обусловленные атмосферными процессами</vt:lpstr>
      <vt:lpstr>1. Стихийные бедствия, связанные с изменением температурного режима (засухи, заморозки и оттепели, гололедные явления, вымерзание и вызревание растений)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Стихийные бедствия, обусловленные атмосферными процессами</dc:title>
  <dc:creator>ййй</dc:creator>
  <cp:lastModifiedBy>Marina</cp:lastModifiedBy>
  <cp:revision>32</cp:revision>
  <dcterms:created xsi:type="dcterms:W3CDTF">2014-12-15T16:20:29Z</dcterms:created>
  <dcterms:modified xsi:type="dcterms:W3CDTF">2020-04-12T15:21:19Z</dcterms:modified>
</cp:coreProperties>
</file>