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00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D387-1807-4068-BF82-8574C0A94D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5C2E6-1FA5-46A1-8C1A-CAAD1520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Bookman Old Style" pitchFamily="18" charset="0"/>
              </a:rPr>
              <a:t>Оползни и обвалы: причины возникновения и районы распространения</a:t>
            </a:r>
            <a:endParaRPr lang="ru-RU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80010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Bookman Old Style" pitchFamily="18" charset="0"/>
              </a:rPr>
              <a:t>По месту образования 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оползни подразделяют на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горные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подводные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снежные 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оползни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, возникающие в связи со строительством искусственных земляных сооружений (котлованов, каналов, отвалов пород и т.п.).</a:t>
            </a:r>
            <a:r>
              <a:rPr lang="ru-RU" sz="2200" dirty="0">
                <a:latin typeface="Bookman Old Style" pitchFamily="18" charset="0"/>
              </a:rPr>
              <a:t/>
            </a:r>
            <a:br>
              <a:rPr lang="ru-RU" sz="2200" dirty="0">
                <a:latin typeface="Bookman Old Style" pitchFamily="18" charset="0"/>
              </a:rPr>
            </a:br>
            <a:r>
              <a:rPr lang="ru-RU" sz="2200" b="1" dirty="0">
                <a:solidFill>
                  <a:srgbClr val="C00000"/>
                </a:solidFill>
                <a:latin typeface="Bookman Old Style" pitchFamily="18" charset="0"/>
              </a:rPr>
              <a:t>По мощности 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оползни могут быть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малыми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средними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,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крупными 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и </a:t>
            </a:r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очень 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крупными </a:t>
            </a:r>
          </a:p>
          <a:p>
            <a:endParaRPr lang="ru-RU" sz="2200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r>
              <a:rPr lang="ru-RU" sz="2200" dirty="0" smtClean="0">
                <a:solidFill>
                  <a:srgbClr val="7030A0"/>
                </a:solidFill>
                <a:latin typeface="Bookman Old Style" pitchFamily="18" charset="0"/>
              </a:rPr>
              <a:t>и </a:t>
            </a:r>
            <a:r>
              <a:rPr lang="ru-RU" sz="2200" dirty="0">
                <a:solidFill>
                  <a:srgbClr val="7030A0"/>
                </a:solidFill>
                <a:latin typeface="Bookman Old Style" pitchFamily="18" charset="0"/>
              </a:rPr>
              <a:t>характеризуются объемом смещающихся пород, который может составлять от нескольких сотен кубических метров до 1 млн. м3 и более.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Bookman Old Style" pitchFamily="18" charset="0"/>
              </a:rPr>
              <a:t>Обвалы - </a:t>
            </a:r>
            <a:endParaRPr lang="ru-RU" sz="4800" b="1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>
                <a:solidFill>
                  <a:srgbClr val="7030A0"/>
                </a:solidFill>
                <a:latin typeface="Bookman Old Style" pitchFamily="18" charset="0"/>
              </a:rPr>
              <a:t>быстрое перемещение масс горных пород, образующих преимущественно крутые склоны долин.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78674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dirty="0" smtClean="0">
                <a:solidFill>
                  <a:srgbClr val="7030A0"/>
                </a:solidFill>
                <a:latin typeface="Bookman Old Style" pitchFamily="18" charset="0"/>
              </a:rPr>
              <a:t>   В </a:t>
            </a:r>
            <a:r>
              <a:rPr lang="ru-RU" sz="2500" dirty="0">
                <a:solidFill>
                  <a:srgbClr val="7030A0"/>
                </a:solidFill>
                <a:latin typeface="Bookman Old Style" pitchFamily="18" charset="0"/>
              </a:rPr>
              <a:t>высокогорных областях причиной обвалов обычно служат появляющиеся трещины, которые, пропитываясь водой (и особенно при замерзании воды), увеличиваются в ширину и глубину до тех пор, пока отделяемая трещиной масса от какого-нибудь толчка (землетрясение) или после сильного дождя (особо сильное пропитывание трещины водой) или же какой-нибудь иной причины, иногда искусственной (например, проведение железнодорожной выемки или карьера у подножья склона), не преодолеет сопротивления удерживающих ее пород и не обрушится в долину. 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1285860"/>
            <a:ext cx="80010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smtClean="0">
                <a:latin typeface="Bookman Old Style" pitchFamily="18" charset="0"/>
              </a:rPr>
              <a:t> </a:t>
            </a:r>
            <a:r>
              <a:rPr lang="ru-RU" sz="3200" dirty="0" smtClean="0">
                <a:solidFill>
                  <a:srgbClr val="7030A0"/>
                </a:solidFill>
                <a:latin typeface="Bookman Old Style" pitchFamily="18" charset="0"/>
              </a:rPr>
              <a:t>Величина </a:t>
            </a:r>
            <a:r>
              <a:rPr lang="ru-RU" sz="3200" dirty="0">
                <a:solidFill>
                  <a:srgbClr val="7030A0"/>
                </a:solidFill>
                <a:latin typeface="Bookman Old Style" pitchFamily="18" charset="0"/>
              </a:rPr>
              <a:t>обвала варьирует в самых широких пределах, начиная от обрушения от склонов небольших обломков пород, которые, накапливаясь на более пологих участках склонов, образуют т. н. осыпи, и до обвала огромных масс, измеряемых млн. м</a:t>
            </a:r>
            <a:r>
              <a:rPr lang="ru-RU" sz="3200" baseline="30000" dirty="0">
                <a:solidFill>
                  <a:srgbClr val="7030A0"/>
                </a:solidFill>
                <a:latin typeface="Bookman Old Style" pitchFamily="18" charset="0"/>
              </a:rPr>
              <a:t>3</a:t>
            </a:r>
            <a:endParaRPr lang="ru-RU" sz="3200" dirty="0">
              <a:solidFill>
                <a:srgbClr val="7030A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839300"/>
            <a:ext cx="82868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 мощности обвального процесса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обвалы подразделяются на: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крупные (отрыв пород более 10 млн. м3),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средние (от 1 млн. до 10 млн. м3) </a:t>
            </a:r>
            <a:endParaRPr lang="ru-RU" sz="2600" dirty="0">
              <a:solidFill>
                <a:srgbClr val="7030A0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мелкие (отрыв пород менее 1 млн. м3).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 масштабу проявления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обвалы подразделяются на: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огромные (100 - 200 га.),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средние (50 - 100 га.),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малые (5 - 50 га.)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мелкие (менее 5 га.).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Ariston" pitchFamily="66" charset="0"/>
              </a:rPr>
              <a:t>Сели</a:t>
            </a:r>
            <a:endParaRPr lang="ru-RU" sz="6000" b="1" dirty="0">
              <a:solidFill>
                <a:srgbClr val="002060"/>
              </a:solidFill>
              <a:latin typeface="Ariston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214422"/>
            <a:ext cx="75009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C0066"/>
                </a:solidFill>
              </a:rPr>
              <a:t> </a:t>
            </a:r>
            <a:r>
              <a:rPr lang="ru-RU" sz="2800" dirty="0" smtClean="0">
                <a:solidFill>
                  <a:srgbClr val="660033"/>
                </a:solidFill>
                <a:latin typeface="Century Schoolbook" pitchFamily="18" charset="0"/>
                <a:ea typeface="Batang" pitchFamily="18" charset="-127"/>
              </a:rPr>
              <a:t>Под селем понимается паводок с очень большой концентрацией минеральных частиц, камней и обломков горных пород (до 50-60 % объема потока), возникающий в бассейнах небольших горных рек и сухих логов и вызванный, как правило, ливневыми осадками или бурным таянием снегов. </a:t>
            </a:r>
            <a:endParaRPr lang="ru-RU" dirty="0">
              <a:solidFill>
                <a:srgbClr val="660033"/>
              </a:solidFill>
              <a:latin typeface="Century Schoolbook" pitchFamily="18" charset="0"/>
              <a:ea typeface="Batang" pitchFamily="18" charset="-127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928662" y="1428736"/>
            <a:ext cx="77153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  <a:ea typeface="Batang" pitchFamily="18" charset="-127"/>
              </a:rPr>
              <a:t>Это явление кратковременное (обычно оно длится 1—3 ч), характерное для малых водотоков длиной до 25—30 км и с площадью водосбора до 50—100 км</a:t>
            </a:r>
            <a:r>
              <a:rPr lang="ru-RU" sz="2800" baseline="30000" dirty="0" smtClean="0">
                <a:solidFill>
                  <a:srgbClr val="002060"/>
                </a:solidFill>
                <a:latin typeface="Century Schoolbook" pitchFamily="18" charset="0"/>
                <a:ea typeface="Batang" pitchFamily="18" charset="-127"/>
              </a:rPr>
              <a:t>2</a:t>
            </a:r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  <a:ea typeface="Batang" pitchFamily="18" charset="-127"/>
              </a:rPr>
              <a:t>.</a:t>
            </a:r>
          </a:p>
          <a:p>
            <a:pPr algn="ctr"/>
            <a:r>
              <a:rPr lang="ru-RU" sz="2800" dirty="0" smtClean="0">
                <a:latin typeface="Century Schoolbook" pitchFamily="18" charset="0"/>
                <a:ea typeface="Batang" pitchFamily="18" charset="-127"/>
              </a:rPr>
              <a:t/>
            </a:r>
            <a:br>
              <a:rPr lang="ru-RU" sz="2800" dirty="0" smtClean="0">
                <a:latin typeface="Century Schoolbook" pitchFamily="18" charset="0"/>
                <a:ea typeface="Batang" pitchFamily="18" charset="-127"/>
              </a:rPr>
            </a:br>
            <a:r>
              <a:rPr lang="ru-RU" sz="2800" dirty="0" smtClean="0">
                <a:solidFill>
                  <a:srgbClr val="CC0066"/>
                </a:solidFill>
                <a:latin typeface="Century Schoolbook" pitchFamily="18" charset="0"/>
                <a:ea typeface="Batang" pitchFamily="18" charset="-127"/>
              </a:rPr>
              <a:t>Из-за большой скорости течения время от момента возникновения селя в горах до момента выхода его в предгорье исчисляется подчас 20—30 минутами.</a:t>
            </a:r>
            <a:endParaRPr lang="ru-RU" sz="2800" dirty="0">
              <a:solidFill>
                <a:srgbClr val="CC0066"/>
              </a:solidFill>
              <a:latin typeface="Century Schoolbook" pitchFamily="18" charset="0"/>
              <a:ea typeface="Batang" pitchFamily="18" charset="-127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42976" y="1357298"/>
            <a:ext cx="69294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660033"/>
                </a:solidFill>
                <a:latin typeface="Century Schoolbook" pitchFamily="18" charset="0"/>
              </a:rPr>
              <a:t>Селевые потоки наблюдаются во всех горных районах страны. </a:t>
            </a:r>
          </a:p>
          <a:p>
            <a:pPr algn="ctr"/>
            <a:endParaRPr lang="ru-RU" sz="2800" dirty="0" smtClean="0">
              <a:latin typeface="Century Schoolbook" pitchFamily="18" charset="0"/>
            </a:endParaRPr>
          </a:p>
          <a:p>
            <a:pPr algn="ctr"/>
            <a:r>
              <a:rPr lang="ru-RU" sz="2800" dirty="0" smtClean="0">
                <a:solidFill>
                  <a:srgbClr val="00B0F0"/>
                </a:solidFill>
                <a:latin typeface="Century Schoolbook" pitchFamily="18" charset="0"/>
              </a:rPr>
              <a:t>Горы Кавказа, Карпат, Крыма, Урала, Памира, Алая, Тянь-Шаня, Алтая, Саян, хребты </a:t>
            </a:r>
            <a:r>
              <a:rPr lang="ru-RU" sz="2800" dirty="0" err="1" smtClean="0">
                <a:solidFill>
                  <a:srgbClr val="00B0F0"/>
                </a:solidFill>
                <a:latin typeface="Century Schoolbook" pitchFamily="18" charset="0"/>
              </a:rPr>
              <a:t>Баргузинский</a:t>
            </a:r>
            <a:r>
              <a:rPr lang="ru-RU" sz="2800" dirty="0" smtClean="0">
                <a:solidFill>
                  <a:srgbClr val="00B0F0"/>
                </a:solidFill>
                <a:latin typeface="Century Schoolbook" pitchFamily="18" charset="0"/>
              </a:rPr>
              <a:t>, </a:t>
            </a:r>
            <a:r>
              <a:rPr lang="ru-RU" sz="2800" dirty="0" err="1" smtClean="0">
                <a:solidFill>
                  <a:srgbClr val="00B0F0"/>
                </a:solidFill>
                <a:latin typeface="Century Schoolbook" pitchFamily="18" charset="0"/>
              </a:rPr>
              <a:t>Удакан</a:t>
            </a:r>
            <a:r>
              <a:rPr lang="ru-RU" sz="2800" dirty="0" smtClean="0">
                <a:solidFill>
                  <a:srgbClr val="00B0F0"/>
                </a:solidFill>
                <a:latin typeface="Century Schoolbook" pitchFamily="18" charset="0"/>
              </a:rPr>
              <a:t>, Становой, </a:t>
            </a:r>
            <a:r>
              <a:rPr lang="ru-RU" sz="2800" dirty="0" err="1" smtClean="0">
                <a:solidFill>
                  <a:srgbClr val="00B0F0"/>
                </a:solidFill>
                <a:latin typeface="Century Schoolbook" pitchFamily="18" charset="0"/>
              </a:rPr>
              <a:t>Верхоянский</a:t>
            </a:r>
            <a:r>
              <a:rPr lang="ru-RU" sz="2800" dirty="0" smtClean="0">
                <a:solidFill>
                  <a:srgbClr val="00B0F0"/>
                </a:solidFill>
                <a:latin typeface="Century Schoolbook" pitchFamily="18" charset="0"/>
              </a:rPr>
              <a:t>, Черского, Колымский — всюду здесь время от времени грохочут селевые потоки. </a:t>
            </a:r>
            <a:endParaRPr lang="ru-RU" sz="2800" dirty="0">
              <a:solidFill>
                <a:srgbClr val="00B0F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85786" y="928670"/>
            <a:ext cx="78581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entury Schoolbook" pitchFamily="18" charset="0"/>
                <a:ea typeface="Times New Roman" pitchFamily="18" charset="0"/>
              </a:rPr>
              <a:t>Сколь разнообразны горы, столь многообразны и селевые потоки в отношении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entury Schoolbook" pitchFamily="18" charset="0"/>
                <a:ea typeface="Times New Roman" pitchFamily="18" charset="0"/>
              </a:rPr>
              <a:t>частоты прохождения, состава и объема твердого материала, максимального расхода и пр.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 Schoolbook" pitchFamily="18" charset="0"/>
                <a:ea typeface="Times New Roman" pitchFamily="18" charset="0"/>
              </a:rPr>
              <a:t>Решающим здесь обстоятельством является не столько сама по себе высота гор,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 Schoolbook" pitchFamily="18" charset="0"/>
                <a:ea typeface="Times New Roman" pitchFamily="18" charset="0"/>
              </a:rPr>
              <a:t>сколько крутизна склонов, или, как иногда говорят, энергия рельефа.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entury Schoolbook" pitchFamily="18" charset="0"/>
                <a:ea typeface="Times New Roman" pitchFamily="18" charset="0"/>
              </a:rPr>
              <a:t>Минимальный уклон селевого водотока —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entury Schoolbook" pitchFamily="18" charset="0"/>
                <a:ea typeface="Times New Roman" pitchFamily="18" charset="0"/>
              </a:rPr>
              <a:t>10— 15%, максимальный — до 800—1000%.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28596" y="1071546"/>
            <a:ext cx="828680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Century Schoolbook" pitchFamily="18" charset="0"/>
                <a:ea typeface="Times New Roman" pitchFamily="18" charset="0"/>
              </a:rPr>
              <a:t>По составу переносимого твердого материала селевые потоки принято различать следующим образом: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грязевые потоки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- 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месь воды с мелкоземом при небольшой концентрации камней. Объемный вес 1,5—2,0 т/м ;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FF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грязекаменные потоки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  <a:ea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месь воды, мелкозема, гальки, гравия,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небольших камней; попадаются и крупные камни, но их немного, они то выпадают из потока, то вновь начинают двигаться вместе с ним. Объемный вес 2,1—2,5 т/м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;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FF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водокаменные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потоки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  <a:ea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месь воды с преимущественно крупными камнями, в том числе с валунами и со скальными обломками. Объемный вес 1,1 —1,5 т/м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Оползни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– 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это 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28802"/>
            <a:ext cx="81439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Bookman Old Style" pitchFamily="18" charset="0"/>
              </a:rPr>
              <a:t>смещение </a:t>
            </a:r>
            <a:r>
              <a:rPr lang="ru-RU" sz="4400" b="1" dirty="0">
                <a:solidFill>
                  <a:srgbClr val="7030A0"/>
                </a:solidFill>
                <a:latin typeface="Bookman Old Style" pitchFamily="18" charset="0"/>
              </a:rPr>
              <a:t>масс горных пород вниз по склону под действием силы тяжести</a:t>
            </a:r>
            <a:r>
              <a:rPr lang="ru-RU" sz="4400" dirty="0">
                <a:latin typeface="Bookman Old Style" pitchFamily="18" charset="0"/>
              </a:rPr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1122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660033"/>
                </a:solidFill>
                <a:latin typeface="Century Schoolbook" pitchFamily="18" charset="0"/>
              </a:rPr>
              <a:t>Сели классифицируются и по объему перенесенной твердой массы:</a:t>
            </a:r>
            <a:br>
              <a:rPr lang="ru-RU" sz="2800" dirty="0" smtClean="0">
                <a:solidFill>
                  <a:srgbClr val="660033"/>
                </a:solidFill>
                <a:latin typeface="Century Schoolbook" pitchFamily="18" charset="0"/>
              </a:rPr>
            </a:br>
            <a:endParaRPr lang="ru-RU" sz="2800" dirty="0">
              <a:solidFill>
                <a:srgbClr val="660033"/>
              </a:solidFill>
              <a:latin typeface="Century Schoolbook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785786" y="2000240"/>
            <a:ext cx="771530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entury Schoolbook" pitchFamily="18" charset="0"/>
                <a:ea typeface="Times New Roman" pitchFamily="18" charset="0"/>
              </a:rPr>
              <a:t>Размер селя   					Объем селя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entury Schoolbook" pitchFamily="18" charset="0"/>
                <a:ea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Небольшой  				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  <a:ea typeface="Times New Roman" pitchFamily="18" charset="0"/>
              </a:rPr>
              <a:t> 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0,1 - 1,0 тыс.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Довольно большой  				1,0 - 10 тыс.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Большой 					10 - 100 тыс.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Очень большой 					0,1 - 1,0 млн.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Огромный 					1 - 10 млн.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Грандиозный					10 - 100 млн.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071538" y="357166"/>
            <a:ext cx="7429552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latin typeface="Century Schoolbook" pitchFamily="18" charset="0"/>
              </a:rPr>
              <a:t>При огромных селях с 1 км</a:t>
            </a:r>
            <a:r>
              <a:rPr lang="ru-RU" sz="2000" baseline="30000" dirty="0" smtClean="0">
                <a:solidFill>
                  <a:srgbClr val="00B050"/>
                </a:solidFill>
                <a:latin typeface="Century Schoolbook" pitchFamily="18" charset="0"/>
              </a:rPr>
              <a:t>2</a:t>
            </a:r>
            <a:r>
              <a:rPr lang="ru-RU" sz="2000" dirty="0" smtClean="0">
                <a:solidFill>
                  <a:srgbClr val="00B050"/>
                </a:solidFill>
                <a:latin typeface="Century Schoolbook" pitchFamily="18" charset="0"/>
              </a:rPr>
              <a:t> </a:t>
            </a:r>
            <a:r>
              <a:rPr lang="ru-RU" sz="2000" dirty="0" err="1" smtClean="0">
                <a:solidFill>
                  <a:srgbClr val="00B050"/>
                </a:solidFill>
                <a:latin typeface="Century Schoolbook" pitchFamily="18" charset="0"/>
              </a:rPr>
              <a:t>селеносного</a:t>
            </a:r>
            <a:r>
              <a:rPr lang="ru-RU" sz="2000" dirty="0" smtClean="0">
                <a:solidFill>
                  <a:srgbClr val="00B050"/>
                </a:solidFill>
                <a:latin typeface="Century Schoolbook" pitchFamily="18" charset="0"/>
              </a:rPr>
              <a:t> бассейна в среднем сносится 20—50 тыс. м</a:t>
            </a:r>
            <a:r>
              <a:rPr lang="ru-RU" sz="2000" baseline="30000" dirty="0" smtClean="0">
                <a:solidFill>
                  <a:srgbClr val="00B050"/>
                </a:solidFill>
                <a:latin typeface="Century Schoolbook" pitchFamily="18" charset="0"/>
              </a:rPr>
              <a:t>3</a:t>
            </a:r>
            <a:r>
              <a:rPr lang="ru-RU" sz="2000" dirty="0" smtClean="0">
                <a:solidFill>
                  <a:srgbClr val="00B050"/>
                </a:solidFill>
                <a:latin typeface="Century Schoolbook" pitchFamily="18" charset="0"/>
              </a:rPr>
              <a:t> твердого материала, или 50—120 тыс. т. </a:t>
            </a: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Селевые потоки возникают при одновременном выполнении трех условий:</a:t>
            </a:r>
          </a:p>
          <a:p>
            <a:pPr algn="ctr"/>
            <a:endParaRPr lang="ru-RU" sz="2000" dirty="0" smtClean="0">
              <a:latin typeface="Century Schoolbook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CC0066"/>
                </a:solidFill>
                <a:latin typeface="Century Schoolbook" pitchFamily="18" charset="0"/>
              </a:rPr>
              <a:t>наличии на склонах бассейна достаточного количества продуктов разрушения горных пород; </a:t>
            </a:r>
          </a:p>
          <a:p>
            <a:pPr algn="ctr">
              <a:buFont typeface="Wingdings" pitchFamily="2" charset="2"/>
              <a:buChar char="Ø"/>
            </a:pPr>
            <a:endParaRPr lang="ru-RU" sz="2000" dirty="0" smtClean="0">
              <a:solidFill>
                <a:srgbClr val="CC0066"/>
              </a:solidFill>
              <a:latin typeface="Century Schoolbook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CC0066"/>
                </a:solidFill>
                <a:latin typeface="Century Schoolbook" pitchFamily="18" charset="0"/>
              </a:rPr>
              <a:t>наличии нужного объема воды для смыва или сноса со склонов рыхлого твердого материала и последующего его перемещения по руслам; </a:t>
            </a:r>
          </a:p>
          <a:p>
            <a:pPr algn="ctr">
              <a:buFont typeface="Wingdings" pitchFamily="2" charset="2"/>
              <a:buChar char="Ø"/>
            </a:pPr>
            <a:endParaRPr lang="ru-RU" sz="2000" dirty="0" smtClean="0">
              <a:solidFill>
                <a:srgbClr val="CC0066"/>
              </a:solidFill>
              <a:latin typeface="Century Schoolbook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CC0066"/>
                </a:solidFill>
                <a:latin typeface="Century Schoolbook" pitchFamily="18" charset="0"/>
              </a:rPr>
              <a:t>наличии крутого уклона склонов и водотока.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57224" y="1571612"/>
            <a:ext cx="75009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Schoolbook" pitchFamily="18" charset="0"/>
                <a:ea typeface="Times New Roman" pitchFamily="18" charset="0"/>
              </a:rPr>
              <a:t>В большинстве случаев причиной образования селей служат ливневые осадки, реже интенсивное таяние снега, а также прорывы моренных и завальных озер, обвалы, оползни, землетрясения. Впрочем, каждому горному району свойственна определенная статистика причин возникновения селей.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угробы картинки, сугроб, фон сугробы снега, сугробы текстура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</a:rPr>
              <a:t>Лавина представляет собой огромную массу снега, падающую или соскальзывающую с крутых склонов гор под действием силы гравитаций и вследствие нарушения устойчивости снежных склонов, это происходит, когда сила сцепления снежных частиц падает настолько, что уже не в состоянии противостоять земному притяжению.</a:t>
            </a:r>
            <a:endParaRPr lang="ru-RU" sz="28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нежная лав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643446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По своей сути, это явление аналогично обвалу или оползню (недаром в переводе с латинского </a:t>
            </a:r>
            <a:r>
              <a:rPr lang="en-US" sz="2000" dirty="0" err="1" smtClean="0">
                <a:solidFill>
                  <a:srgbClr val="0000FF"/>
                </a:solidFill>
                <a:latin typeface="Century Schoolbook" pitchFamily="18" charset="0"/>
              </a:rPr>
              <a:t>labina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 — "оползень"), хотя оно имеет и существенные отличия. Скорость движения лавины огромна — </a:t>
            </a:r>
            <a:r>
              <a:rPr lang="ru-RU" sz="2000" dirty="0" smtClean="0">
                <a:solidFill>
                  <a:srgbClr val="CC0066"/>
                </a:solidFill>
                <a:latin typeface="Century Schoolbook" pitchFamily="18" charset="0"/>
              </a:rPr>
              <a:t>120—360 километров в час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, если лавинная масса насыщена воздухом, и </a:t>
            </a:r>
            <a:r>
              <a:rPr lang="ru-RU" sz="2000" dirty="0" smtClean="0">
                <a:solidFill>
                  <a:srgbClr val="CC0066"/>
                </a:solidFill>
                <a:latin typeface="Century Schoolbook" pitchFamily="18" charset="0"/>
              </a:rPr>
              <a:t>50—70 километров в час</a:t>
            </a:r>
            <a:r>
              <a:rPr lang="ru-RU" sz="2000" dirty="0" smtClean="0">
                <a:solidFill>
                  <a:srgbClr val="0000FF"/>
                </a:solidFill>
                <a:latin typeface="Century Schoolbook" pitchFamily="18" charset="0"/>
              </a:rPr>
              <a:t>, если это плотное слежавшееся образование.</a:t>
            </a:r>
            <a:endParaRPr lang="ru-RU" sz="2000" dirty="0">
              <a:solidFill>
                <a:srgbClr val="0000FF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357290" y="142852"/>
            <a:ext cx="800105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itchFamily="18" charset="0"/>
                <a:ea typeface="Times New Roman" pitchFamily="18" charset="0"/>
              </a:rPr>
              <a:t>Движение лавины сопровождает свистящее шипение и громкий скрежет. Сходу лавины из сухого снега чаще всего сопутствует образование воздушной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itchFamily="18" charset="0"/>
                <a:ea typeface="Times New Roman" pitchFamily="18" charset="0"/>
              </a:rPr>
              <a:t>предлавинной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itchFamily="18" charset="0"/>
                <a:ea typeface="Times New Roman" pitchFamily="18" charset="0"/>
              </a:rPr>
              <a:t> волны, производящей колоссальные разрушения.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solidFill>
                <a:srgbClr val="660033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solidFill>
                <a:srgbClr val="660033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</a:rPr>
              <a:t>Мощная ударная волна способна не только нанести серьезный материальный ущерб, но и убить человека, вызвав приступ удушья.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entury Schoolbook" pitchFamily="18" charset="0"/>
            </a:endParaRPr>
          </a:p>
        </p:txBody>
      </p:sp>
      <p:sp>
        <p:nvSpPr>
          <p:cNvPr id="37892" name="AutoShape 4" descr="Снежная лавина 1440x900">
            <a:hlinkClick r:id=""/>
          </p:cNvPr>
          <p:cNvSpPr>
            <a:spLocks noChangeAspect="1" noChangeArrowheads="1"/>
          </p:cNvSpPr>
          <p:nvPr/>
        </p:nvSpPr>
        <p:spPr bwMode="auto">
          <a:xfrm>
            <a:off x="63500" y="-1173163"/>
            <a:ext cx="3933825" cy="2457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Снежная лав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42910" y="1071546"/>
            <a:ext cx="75724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Century Schoolbook" pitchFamily="18" charset="0"/>
                <a:ea typeface="Times New Roman" pitchFamily="18" charset="0"/>
              </a:rPr>
              <a:t>Можно выделить два основных типа лавин: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</a:rPr>
              <a:t>пылевые и пластовые.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660033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Century Schoolbook" pitchFamily="18" charset="0"/>
                <a:ea typeface="Times New Roman" pitchFamily="18" charset="0"/>
              </a:rPr>
              <a:t>Пылевые лавины состоят из снежной пыли, такая лавина способна разрастаться, вовлекая в движение все новые и новые массы рыхлого снега.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660033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entury Schoolbook" pitchFamily="18" charset="0"/>
                <a:ea typeface="Times New Roman" pitchFamily="18" charset="0"/>
              </a:rPr>
              <a:t>Пластовые лавины более близки к оползням по своей природе. Они представляют собой мощные пласты слежавшегося снега» скользящие по нижележащим застарелым пластам. Этот тип лавин наиболее опасен.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Снежная лав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42976" y="2143116"/>
            <a:ext cx="77867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</a:rPr>
              <a:t>Различают лотковые, прыгающие лавины и лавины с плоской основой.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000000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entury Schoolbook" pitchFamily="18" charset="0"/>
                <a:ea typeface="Times New Roman" pitchFamily="18" charset="0"/>
              </a:rPr>
              <a:t>Если снежный пласт съезжает по всей поверхности склона, то лавина имеет плоскую основу.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000000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Century Schoolbook" pitchFamily="18" charset="0"/>
                <a:ea typeface="Times New Roman" pitchFamily="18" charset="0"/>
              </a:rPr>
              <a:t>Лотковые лавины как будто стекают по ложбинам и эрозийным бороздам.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000000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 Schoolbook" pitchFamily="18" charset="0"/>
                <a:ea typeface="Times New Roman" pitchFamily="18" charset="0"/>
              </a:rPr>
              <a:t>Прыгающие лавины свободно летят вниз, соскользнув с уступов.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http://www.mostrated.ru/img/nature/act/11-samih-razrushitelnih-prirodnih-yavleniy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928662" y="1000108"/>
            <a:ext cx="750099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entury Schoolbook" pitchFamily="18" charset="0"/>
                <a:ea typeface="Times New Roman" pitchFamily="18" charset="0"/>
              </a:rPr>
              <a:t>Самые разрушительные последствия имеют лавины, возникающие в лесных горных районах. Здесь к снежной массе добавляются стволы больших деревьев.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solidFill>
                <a:srgbClr val="002060"/>
              </a:solidFill>
              <a:latin typeface="Century Schoolbook" pitchFamily="18" charset="0"/>
              <a:ea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Century Schoolbook" pitchFamily="18" charset="0"/>
                <a:ea typeface="Times New Roman" pitchFamily="18" charset="0"/>
              </a:rPr>
              <a:t>К счастью, хотя время возникновения лавины непредсказуемо, зато лавиноопасные районы хорошо известны и на пути возможного схода лавин стараются постройки не размещать.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5klass.net/datas/russkij-jazyk/Roditelnyj-padezh/0015-015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786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642918"/>
            <a:ext cx="62742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1538" y="4857760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Рис 1. Схема оползня: а -  трещины отрыва, перпендикулярные направлению смещения; </a:t>
            </a:r>
            <a:r>
              <a:rPr lang="en-US" dirty="0" smtClean="0">
                <a:solidFill>
                  <a:srgbClr val="0000FF"/>
                </a:solidFill>
                <a:latin typeface="Century Schoolbook" pitchFamily="18" charset="0"/>
              </a:rPr>
              <a:t>b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 – главная трещина отрыва, </a:t>
            </a:r>
            <a:r>
              <a:rPr lang="en-US" dirty="0" smtClean="0">
                <a:solidFill>
                  <a:srgbClr val="0000FF"/>
                </a:solidFill>
                <a:latin typeface="Century Schoolbook" pitchFamily="18" charset="0"/>
              </a:rPr>
              <a:t>S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 – трещины растяжения, </a:t>
            </a:r>
            <a:r>
              <a:rPr lang="en-US" dirty="0" smtClean="0">
                <a:solidFill>
                  <a:srgbClr val="0000FF"/>
                </a:solidFill>
                <a:latin typeface="Century Schoolbook" pitchFamily="18" charset="0"/>
              </a:rPr>
              <a:t>d</a:t>
            </a:r>
            <a:r>
              <a:rPr lang="ru-RU" dirty="0" smtClean="0">
                <a:solidFill>
                  <a:srgbClr val="0000FF"/>
                </a:solidFill>
                <a:latin typeface="Century Schoolbook" pitchFamily="18" charset="0"/>
              </a:rPr>
              <a:t> – радиальные трещины.</a:t>
            </a:r>
            <a:endParaRPr lang="ru-RU" dirty="0">
              <a:solidFill>
                <a:srgbClr val="0000FF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Причины возникновения оползней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002060"/>
                </a:solidFill>
                <a:latin typeface="Bookman Old Style" pitchFamily="18" charset="0"/>
              </a:rPr>
              <a:t>образуются в различных породах в результате нарушения их равновесия и ослабления их прочности и вызываются как естественными, так и искусственными причинами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Bookman Old Style" pitchFamily="18" charset="0"/>
              </a:rPr>
              <a:t>Естественные причины образования оползней</a:t>
            </a:r>
            <a:endParaRPr lang="ru-RU" b="1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увеличение крутизны </a:t>
            </a: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склонов;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подмыв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их оснований морскими и речными </a:t>
            </a: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водами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;</a:t>
            </a:r>
            <a:endParaRPr lang="ru-RU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сейсмические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толчки и т.п.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Bookman Old Style" pitchFamily="18" charset="0"/>
              </a:rPr>
              <a:t>Искусственные (антропогенные) причины образования оползней</a:t>
            </a:r>
            <a:endParaRPr lang="ru-RU" sz="3600" b="1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разрушение склонов дорожными </a:t>
            </a: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выемками;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чрезмерный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вынос </a:t>
            </a: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грунта;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вырубка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леса и т.п. </a:t>
            </a:r>
            <a:endParaRPr lang="ru-RU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Согласно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международной статистике до 80% современных оползней связано с деятельностью человека.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Bookman Old Style" pitchFamily="18" charset="0"/>
              </a:rPr>
              <a:t>Классификация оползней </a:t>
            </a:r>
            <a:r>
              <a:rPr lang="ru-RU" sz="3600" b="1" i="1" dirty="0">
                <a:solidFill>
                  <a:srgbClr val="C00000"/>
                </a:solidFill>
                <a:latin typeface="Bookman Old Style" pitchFamily="18" charset="0"/>
              </a:rPr>
              <a:t>по типу и состоянию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Некоторые из них полностью состоят из скального материала, другие -только из материала почвенного слоя, а третьи представляют собой смесь льда, камня и глины. </a:t>
            </a:r>
            <a:endParaRPr lang="ru-RU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just">
              <a:buNone/>
            </a:pPr>
            <a:endParaRPr lang="ru-RU" dirty="0">
              <a:solidFill>
                <a:srgbClr val="7030A0"/>
              </a:solidFill>
              <a:latin typeface="Bookman Old Style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Снежные </a:t>
            </a:r>
            <a:r>
              <a:rPr lang="ru-RU" dirty="0">
                <a:solidFill>
                  <a:srgbClr val="7030A0"/>
                </a:solidFill>
                <a:latin typeface="Bookman Old Style" pitchFamily="18" charset="0"/>
              </a:rPr>
              <a:t>оползни называются лавинами.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61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7786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7030A0"/>
                </a:solidFill>
                <a:latin typeface="Bookman Old Style" pitchFamily="18" charset="0"/>
              </a:rPr>
              <a:t>Оползни можно классифицировать и по другим признакам: по скорости движения оползневой массы, масштабам явления, активности, мощности оползневого процесса, месту образования и др.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ezentacii-angliyskiy.ru/images/2012-11-15_204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117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33363"/>
            <a:ext cx="785818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 масштабу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оползни подразделяются на: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крупные,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средние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мелкомасштабные.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Крупные оползни вызываются</a:t>
            </a: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естественными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причинами и образуются вдоль склонов на сотни метров.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Их толщина достигает 10—20 м и более.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Средние и мелкомасштабные оползни характерны </a:t>
            </a:r>
            <a:r>
              <a:rPr kumimoji="0" lang="ru-RU" sz="280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для антропогенных процессов.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1139</Words>
  <Application>Microsoft Office PowerPoint</Application>
  <PresentationFormat>Экран (4:3)</PresentationFormat>
  <Paragraphs>118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Batang</vt:lpstr>
      <vt:lpstr>Arial</vt:lpstr>
      <vt:lpstr>Ariston</vt:lpstr>
      <vt:lpstr>Bookman Old Style</vt:lpstr>
      <vt:lpstr>Calibri</vt:lpstr>
      <vt:lpstr>Century Schoolbook</vt:lpstr>
      <vt:lpstr>Times New Roman</vt:lpstr>
      <vt:lpstr>Wingdings</vt:lpstr>
      <vt:lpstr>Тема Office</vt:lpstr>
      <vt:lpstr>Оползни и обвалы: причины возникновения и районы распространения</vt:lpstr>
      <vt:lpstr>Оползни – это </vt:lpstr>
      <vt:lpstr>Презентация PowerPoint</vt:lpstr>
      <vt:lpstr>Причины возникновения оползней</vt:lpstr>
      <vt:lpstr>Естественные причины образования оползней</vt:lpstr>
      <vt:lpstr>Искусственные (антропогенные) причины образования оползней</vt:lpstr>
      <vt:lpstr>Классификация оползней по типу и состоянию материала</vt:lpstr>
      <vt:lpstr>Презентация PowerPoint</vt:lpstr>
      <vt:lpstr>Презентация PowerPoint</vt:lpstr>
      <vt:lpstr>Презентация PowerPoint</vt:lpstr>
      <vt:lpstr>Обвалы - </vt:lpstr>
      <vt:lpstr>Презентация PowerPoint</vt:lpstr>
      <vt:lpstr>Презентация PowerPoint</vt:lpstr>
      <vt:lpstr>Презентация PowerPoint</vt:lpstr>
      <vt:lpstr>Сели</vt:lpstr>
      <vt:lpstr>Презентация PowerPoint</vt:lpstr>
      <vt:lpstr>Презентация PowerPoint</vt:lpstr>
      <vt:lpstr>Презентация PowerPoint</vt:lpstr>
      <vt:lpstr>Презентация PowerPoint</vt:lpstr>
      <vt:lpstr>Сели классифицируются и по объему перенесенной твердой массы: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Оползни и обвалы: причины возникновения и районы распространения</dc:title>
  <dc:creator>seven</dc:creator>
  <cp:lastModifiedBy>Marina</cp:lastModifiedBy>
  <cp:revision>26</cp:revision>
  <dcterms:created xsi:type="dcterms:W3CDTF">2013-12-10T17:34:46Z</dcterms:created>
  <dcterms:modified xsi:type="dcterms:W3CDTF">2020-04-21T08:30:47Z</dcterms:modified>
</cp:coreProperties>
</file>