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50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54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/>
            </a:r>
            <a:br>
              <a:rPr lang="ru-RU" sz="54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</a:br>
            <a:r>
              <a:rPr lang="ru-RU" sz="5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Географические </a:t>
            </a:r>
            <a:r>
              <a:rPr lang="ru-RU" sz="5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достижения шумеров</a:t>
            </a:r>
            <a:br>
              <a:rPr lang="ru-RU" sz="5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</a:br>
            <a:endParaRPr lang="ru-RU" sz="54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652143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3" y="0"/>
            <a:ext cx="9132507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99330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66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94334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4" y="1"/>
            <a:ext cx="9137635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22427"/>
            <a:ext cx="7819941" cy="2232248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Одним из древнейших очагов цивилизации было междуречье </a:t>
            </a:r>
            <a:r>
              <a:rPr lang="ru-RU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Евфрата и </a:t>
            </a:r>
            <a:r>
              <a:rPr lang="ru-RU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Тигра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.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/>
            </a:r>
            <a:b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</a:b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 </a:t>
            </a: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В его южной приморской части  за 4 тыс. лет до н. э. шумеры основали несколько городов-государств, соорудили величественные каменные здания и создали оросительные системы. 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348879"/>
            <a:ext cx="6883079" cy="4460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2415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3777061" cy="6106690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Они первые из цивилизованных народов пользовались изобретенным ими около XXVIII в. до н. э. слоговым письмом 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клинописью на глиняных плитках. 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Свою 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родину шумеры называли «Калам» («Страна»), а ее жителей 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санг-нгига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(«черноголовые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»).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4565" y="476672"/>
            <a:ext cx="5148064" cy="6137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6703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4608512" cy="6322714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начале III тысячелетия до н. э. в Междуречье наибольшее значение имели два города-государства 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u="sng" dirty="0" err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Урук</a:t>
            </a:r>
            <a:r>
              <a:rPr lang="ru-RU" sz="2400" b="1" u="sng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400" b="1" u="sng" dirty="0" err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Киш</a:t>
            </a:r>
            <a:r>
              <a:rPr lang="ru-RU" sz="24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Их </a:t>
            </a: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правители-жрецы (</a:t>
            </a:r>
            <a:r>
              <a:rPr lang="ru-RU" sz="2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энси</a:t>
            </a: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посылали своих </a:t>
            </a:r>
            <a:r>
              <a:rPr lang="ru-RU" sz="2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тамкаров</a:t>
            </a: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(торговых агентов) скорее всего вверх по долине Евфрата, в горно-лесные области Тавра, за серебром и продуктами животноводства, 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также в средиземноморские горные районы за 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кедром. 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124744"/>
            <a:ext cx="4185750" cy="4608512"/>
          </a:xfrm>
        </p:spPr>
      </p:pic>
    </p:spTree>
    <p:extLst>
      <p:ext uri="{BB962C8B-B14F-4D97-AF65-F5344CB8AC3E}">
        <p14:creationId xmlns:p14="http://schemas.microsoft.com/office/powerpoint/2010/main" val="19049449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710" y="0"/>
            <a:ext cx="917170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3" y="116632"/>
            <a:ext cx="8896513" cy="237626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Шумеры </a:t>
            </a: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первыми поднялись на </a:t>
            </a:r>
            <a:r>
              <a:rPr lang="ru-RU" sz="2400" b="1" u="sng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Анатолийское плоскогорье </a:t>
            </a: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(центральная часть п-ова Малая Азия) к серебряным 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рудникам.</a:t>
            </a: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На </a:t>
            </a: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западе шумеры открыли, вероятно, одновременно с </a:t>
            </a:r>
            <a:r>
              <a:rPr lang="ru-RU" sz="2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эблаитами</a:t>
            </a: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 плоские пространства </a:t>
            </a:r>
            <a:r>
              <a:rPr lang="ru-RU" sz="2400" b="1" u="sng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Западной страны (Сирийской пустыни, в те времена - степи).</a:t>
            </a:r>
            <a:br>
              <a:rPr lang="ru-RU" sz="2400" b="1" u="sng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2400" b="1" u="sng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179512" y="2564904"/>
            <a:ext cx="3816423" cy="367240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Восточную </a:t>
            </a: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окраину Шумера - </a:t>
            </a:r>
            <a:r>
              <a:rPr lang="ru-RU" sz="2400" b="1" u="sng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хр. </a:t>
            </a:r>
            <a:r>
              <a:rPr lang="ru-RU" sz="2400" b="1" u="sng" dirty="0" err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Загрос</a:t>
            </a: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, с которого дули прохладные ветры, - они называли «Горным ветром», отсюда к ним доставлялись дикие лошади.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5563" y="2280439"/>
            <a:ext cx="5008081" cy="4577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0378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90666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Географические познания шумеров иллюстрирует одна из первых карт, выдавленная на глиняной плитке очень плохой сохранности; она датируется XXV в. до н. э. </a:t>
            </a:r>
            <a:r>
              <a:rPr lang="ru-RU" sz="28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/>
            </a:r>
            <a:br>
              <a:rPr lang="ru-RU" sz="28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</a:br>
            <a:r>
              <a:rPr lang="ru-RU" sz="28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/>
            </a:r>
            <a:br>
              <a:rPr lang="ru-RU" sz="28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</a:br>
            <a:r>
              <a:rPr lang="ru-RU" sz="28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На </a:t>
            </a:r>
            <a:r>
              <a:rPr lang="ru-RU" sz="2800" b="1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карте в виде символов, подобных чешуе рыбы, показаны горы Ливана и хр. </a:t>
            </a:r>
            <a:r>
              <a:rPr lang="ru-RU" sz="2800" b="1" dirty="0" err="1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Загрос</a:t>
            </a:r>
            <a:r>
              <a:rPr lang="ru-RU" sz="2800" b="1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; в центре сплошными параллельными линиями обозначено, видимо, среднее течение Евфрата </a:t>
            </a:r>
            <a:r>
              <a:rPr lang="ru-RU" sz="28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- </a:t>
            </a:r>
            <a:r>
              <a:rPr lang="ru-RU" sz="2800" b="1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шумерам он служил географическим ориентиром, ибо приходил сверху, с севера, и тек вниз, на юг.</a:t>
            </a:r>
            <a:endParaRPr lang="ru-RU" sz="2800" b="1" dirty="0">
              <a:solidFill>
                <a:schemeClr val="accent6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318279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856984" cy="3528392"/>
          </a:xfrm>
        </p:spPr>
        <p:txBody>
          <a:bodyPr>
            <a:noAutofit/>
          </a:bodyPr>
          <a:lstStyle/>
          <a:p>
            <a:r>
              <a:rPr lang="ru-RU" sz="2400" b="1" i="1" dirty="0">
                <a:solidFill>
                  <a:srgbClr val="FFFF00"/>
                </a:solidFill>
                <a:latin typeface="Times New Roman"/>
              </a:rPr>
              <a:t>К началу III тысячелетия до н. э. шумеры уже имели торговые отношения со страной </a:t>
            </a:r>
            <a:r>
              <a:rPr lang="ru-RU" sz="2400" b="1" i="1" u="sng" dirty="0" err="1" smtClean="0">
                <a:solidFill>
                  <a:srgbClr val="FF0000"/>
                </a:solidFill>
                <a:latin typeface="Times New Roman"/>
              </a:rPr>
              <a:t>Мелухха</a:t>
            </a:r>
            <a:r>
              <a:rPr lang="ru-RU" sz="2400" b="1" i="1" dirty="0">
                <a:solidFill>
                  <a:srgbClr val="FFFF00"/>
                </a:solidFill>
                <a:latin typeface="Times New Roman"/>
              </a:rPr>
              <a:t> </a:t>
            </a:r>
            <a:r>
              <a:rPr lang="ru-RU" sz="2400" b="1" i="1" dirty="0" smtClean="0">
                <a:solidFill>
                  <a:srgbClr val="FFFF00"/>
                </a:solidFill>
                <a:latin typeface="Times New Roman"/>
              </a:rPr>
              <a:t>(в </a:t>
            </a:r>
            <a:r>
              <a:rPr lang="ru-RU" sz="2400" b="1" i="1" dirty="0">
                <a:solidFill>
                  <a:srgbClr val="FFFF00"/>
                </a:solidFill>
                <a:latin typeface="Times New Roman"/>
              </a:rPr>
              <a:t>долине р. </a:t>
            </a:r>
            <a:r>
              <a:rPr lang="ru-RU" sz="2400" b="1" i="1" dirty="0" smtClean="0">
                <a:solidFill>
                  <a:srgbClr val="FFFF00"/>
                </a:solidFill>
                <a:latin typeface="Times New Roman"/>
              </a:rPr>
              <a:t>Инд).</a:t>
            </a:r>
            <a:br>
              <a:rPr lang="ru-RU" sz="2400" b="1" i="1" dirty="0" smtClean="0">
                <a:solidFill>
                  <a:srgbClr val="FFFF00"/>
                </a:solidFill>
                <a:latin typeface="Times New Roman"/>
              </a:rPr>
            </a:br>
            <a:r>
              <a:rPr lang="ru-RU" sz="2400" b="1" i="1" dirty="0" smtClean="0">
                <a:solidFill>
                  <a:srgbClr val="FFFF00"/>
                </a:solidFill>
                <a:latin typeface="Times New Roman"/>
              </a:rPr>
              <a:t> </a:t>
            </a:r>
            <a:r>
              <a:rPr lang="ru-RU" sz="2400" b="1" i="1" dirty="0">
                <a:solidFill>
                  <a:srgbClr val="FFFF00"/>
                </a:solidFill>
                <a:latin typeface="Times New Roman"/>
              </a:rPr>
              <a:t>Эти связи осуществлялись морем по Персидскому заливу до страны </a:t>
            </a:r>
            <a:r>
              <a:rPr lang="ru-RU" sz="2400" b="1" i="1" u="sng" dirty="0" err="1">
                <a:solidFill>
                  <a:srgbClr val="FF0000"/>
                </a:solidFill>
                <a:latin typeface="Times New Roman"/>
              </a:rPr>
              <a:t>Дилмун</a:t>
            </a:r>
            <a:r>
              <a:rPr lang="ru-RU" sz="2400" b="1" i="1" dirty="0">
                <a:solidFill>
                  <a:srgbClr val="FFFF00"/>
                </a:solidFill>
                <a:latin typeface="Times New Roman"/>
              </a:rPr>
              <a:t> (</a:t>
            </a:r>
            <a:r>
              <a:rPr lang="ru-RU" sz="2400" b="1" i="1" dirty="0" err="1">
                <a:solidFill>
                  <a:srgbClr val="FFFF00"/>
                </a:solidFill>
                <a:latin typeface="Times New Roman"/>
              </a:rPr>
              <a:t>Бахрейнские</a:t>
            </a:r>
            <a:r>
              <a:rPr lang="ru-RU" sz="2400" b="1" i="1" dirty="0">
                <a:solidFill>
                  <a:srgbClr val="FFFF00"/>
                </a:solidFill>
                <a:latin typeface="Times New Roman"/>
              </a:rPr>
              <a:t> о-ва), служившей торговым местом </a:t>
            </a:r>
            <a:r>
              <a:rPr lang="ru-RU" sz="2400" b="1" i="1" dirty="0" smtClean="0">
                <a:solidFill>
                  <a:srgbClr val="FFFF00"/>
                </a:solidFill>
                <a:latin typeface="Times New Roman"/>
              </a:rPr>
              <a:t>-перевалочной </a:t>
            </a:r>
            <a:r>
              <a:rPr lang="ru-RU" sz="2400" b="1" i="1" dirty="0">
                <a:solidFill>
                  <a:srgbClr val="FFFF00"/>
                </a:solidFill>
                <a:latin typeface="Times New Roman"/>
              </a:rPr>
              <a:t>базой для товаров обоих партнеров, или непосредственно от устьев Тигра и Евфрата до устья Инда мимо северных берегов Персидского и Оманского заливов и Аравийского моря. </a:t>
            </a:r>
            <a:endParaRPr lang="ru-RU" sz="2400" b="1" i="1" dirty="0">
              <a:solidFill>
                <a:srgbClr val="FFFF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5" y="3429000"/>
            <a:ext cx="5505831" cy="3344794"/>
          </a:xfrm>
        </p:spPr>
      </p:pic>
    </p:spTree>
    <p:extLst>
      <p:ext uri="{BB962C8B-B14F-4D97-AF65-F5344CB8AC3E}">
        <p14:creationId xmlns:p14="http://schemas.microsoft.com/office/powerpoint/2010/main" val="5234712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856984" cy="3010346"/>
          </a:xfrm>
        </p:spPr>
        <p:txBody>
          <a:bodyPr>
            <a:noAutofit/>
          </a:bodyPr>
          <a:lstStyle/>
          <a:p>
            <a:r>
              <a:rPr lang="ru-RU" sz="24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Товары из шумерских портов Эриду и Ур перевозились на особых, «ходящих в </a:t>
            </a:r>
            <a:r>
              <a:rPr lang="ru-RU" sz="2400" b="1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Дилмун</a:t>
            </a:r>
            <a:r>
              <a:rPr lang="ru-RU" sz="24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» судах, маршрут которых пролегал вдоль западных (аравийских) берегов </a:t>
            </a:r>
            <a:r>
              <a:rPr lang="ru-RU" sz="24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Персидского </a:t>
            </a:r>
            <a:r>
              <a:rPr lang="ru-RU" sz="24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залива</a:t>
            </a:r>
            <a:r>
              <a:rPr lang="ru-RU" sz="24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4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его южную часть и к юго-восточным берегам Аравийского п-ова шумеры проникли позже: страна </a:t>
            </a:r>
            <a:r>
              <a:rPr lang="ru-RU" sz="2400" b="1" i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Маган</a:t>
            </a:r>
            <a:r>
              <a:rPr lang="ru-RU" sz="24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(современный Оман), богатая медью, скульптурным камнем и ценными породами деревьев, упоминается с XXVI в. до н. э. 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3356992"/>
            <a:ext cx="5612179" cy="3409400"/>
          </a:xfrm>
        </p:spPr>
      </p:pic>
    </p:spTree>
    <p:extLst>
      <p:ext uri="{BB962C8B-B14F-4D97-AF65-F5344CB8AC3E}">
        <p14:creationId xmlns:p14="http://schemas.microsoft.com/office/powerpoint/2010/main" val="41630119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3485" y="0"/>
            <a:ext cx="9333085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116633"/>
            <a:ext cx="6372200" cy="3096343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Times New Roman"/>
              </a:rPr>
              <a:t>Таким образом, к середине III тысячелетия до н. э. шумерам стали известны </a:t>
            </a:r>
            <a:r>
              <a:rPr lang="ru-RU" sz="2400" b="1" i="1" u="sng" dirty="0">
                <a:solidFill>
                  <a:srgbClr val="002060"/>
                </a:solidFill>
                <a:latin typeface="Times New Roman"/>
              </a:rPr>
              <a:t>северные и западные берега Персидского и южный берег Оманского залива. </a:t>
            </a:r>
            <a:r>
              <a:rPr lang="ru-RU" sz="2400" dirty="0" smtClean="0">
                <a:solidFill>
                  <a:srgbClr val="002060"/>
                </a:solidFill>
                <a:latin typeface="Times New Roman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Times New Roman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/>
              </a:rPr>
              <a:t>Иными </a:t>
            </a:r>
            <a:r>
              <a:rPr lang="ru-RU" sz="2400" dirty="0">
                <a:solidFill>
                  <a:srgbClr val="002060"/>
                </a:solidFill>
                <a:latin typeface="Times New Roman"/>
              </a:rPr>
              <a:t>словами, они открыли с перерывами более </a:t>
            </a:r>
            <a:r>
              <a:rPr lang="ru-RU" sz="2400" b="1" dirty="0">
                <a:solidFill>
                  <a:srgbClr val="FF0000"/>
                </a:solidFill>
                <a:latin typeface="Times New Roman"/>
              </a:rPr>
              <a:t>1200 км </a:t>
            </a:r>
            <a:r>
              <a:rPr lang="ru-RU" sz="2400" dirty="0">
                <a:solidFill>
                  <a:srgbClr val="002060"/>
                </a:solidFill>
                <a:latin typeface="Times New Roman"/>
              </a:rPr>
              <a:t>восточного побережья </a:t>
            </a:r>
            <a:r>
              <a:rPr lang="ru-RU" sz="2400" b="1" i="1" dirty="0">
                <a:solidFill>
                  <a:srgbClr val="002060"/>
                </a:solidFill>
                <a:latin typeface="Times New Roman"/>
              </a:rPr>
              <a:t>Аравийского п-ова и горы </a:t>
            </a:r>
            <a:r>
              <a:rPr lang="ru-RU" sz="2400" b="1" i="1" dirty="0" err="1">
                <a:solidFill>
                  <a:srgbClr val="002060"/>
                </a:solidFill>
                <a:latin typeface="Times New Roman"/>
              </a:rPr>
              <a:t>Хаджар</a:t>
            </a:r>
            <a:r>
              <a:rPr lang="ru-RU" sz="2400" b="1" i="1" dirty="0">
                <a:solidFill>
                  <a:srgbClr val="002060"/>
                </a:solidFill>
                <a:latin typeface="Times New Roman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/>
              </a:rPr>
              <a:t>(Оманские, длиной более 600 км).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06593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142</Words>
  <Application>Microsoft Office PowerPoint</Application>
  <PresentationFormat>Экран (4:3)</PresentationFormat>
  <Paragraphs>11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Тема Office</vt:lpstr>
      <vt:lpstr> Географические достижения шумеров </vt:lpstr>
      <vt:lpstr>Одним из древнейших очагов цивилизации было междуречье Евфрата и Тигра.  В его южной приморской части  за 4 тыс. лет до н. э. шумеры основали несколько городов-государств, соорудили величественные каменные здания и создали оросительные системы. </vt:lpstr>
      <vt:lpstr>Они первые из цивилизованных народов пользовались изобретенным ими около XXVIII в. до н. э. слоговым письмом - клинописью на глиняных плитках.   Свою родину шумеры называли «Калам» («Страна»), а ее жителей - санг-нгига («черноголовые»).</vt:lpstr>
      <vt:lpstr>В начале III тысячелетия до н. э. в Междуречье наибольшее значение имели два города-государства - Урук и Киш.   Их правители-жрецы (энси) посылали своих тамкаров (торговых агентов) скорее всего вверх по долине Евфрата, в горно-лесные области Тавра, за серебром и продуктами животноводства,  а также в средиземноморские горные районы за кедром. </vt:lpstr>
      <vt:lpstr>Шумеры первыми поднялись на Анатолийское плоскогорье (центральная часть п-ова Малая Азия) к серебряным рудникам.  На западе шумеры открыли, вероятно, одновременно с эблаитами плоские пространства Западной страны (Сирийской пустыни, в те времена - степи). </vt:lpstr>
      <vt:lpstr>Географические познания шумеров иллюстрирует одна из первых карт, выдавленная на глиняной плитке очень плохой сохранности; она датируется XXV в. до н. э.   На карте в виде символов, подобных чешуе рыбы, показаны горы Ливана и хр. Загрос; в центре сплошными параллельными линиями обозначено, видимо, среднее течение Евфрата - шумерам он служил географическим ориентиром, ибо приходил сверху, с севера, и тек вниз, на юг.</vt:lpstr>
      <vt:lpstr>К началу III тысячелетия до н. э. шумеры уже имели торговые отношения со страной Мелухха (в долине р. Инд).  Эти связи осуществлялись морем по Персидскому заливу до страны Дилмун (Бахрейнские о-ва), служившей торговым местом -перевалочной базой для товаров обоих партнеров, или непосредственно от устьев Тигра и Евфрата до устья Инда мимо северных берегов Персидского и Оманского заливов и Аравийского моря. </vt:lpstr>
      <vt:lpstr>Товары из шумерских портов Эриду и Ур перевозились на особых, «ходящих в Дилмун» судах, маршрут которых пролегал вдоль западных (аравийских) берегов  Персидского залива. В его южную часть и к юго-восточным берегам Аравийского п-ова шумеры проникли позже: страна Маган (современный Оман), богатая медью, скульптурным камнем и ценными породами деревьев, упоминается с XXVI в. до н. э. </vt:lpstr>
      <vt:lpstr>Таким образом, к середине III тысячелетия до н. э. шумерам стали известны северные и западные берега Персидского и южный берег Оманского залива.  Иными словами, они открыли с перерывами более 1200 км восточного побережья Аравийского п-ова и горы Хаджар (Оманские, длиной более 600 км).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Географические достижения шумеров </dc:title>
  <dc:creator>Солнышко</dc:creator>
  <cp:lastModifiedBy>Marina</cp:lastModifiedBy>
  <cp:revision>9</cp:revision>
  <dcterms:created xsi:type="dcterms:W3CDTF">2015-02-25T14:36:01Z</dcterms:created>
  <dcterms:modified xsi:type="dcterms:W3CDTF">2020-05-26T16:48:14Z</dcterms:modified>
</cp:coreProperties>
</file>