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8" r:id="rId21"/>
    <p:sldId id="276" r:id="rId22"/>
    <p:sldId id="277"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9" r:id="rId43"/>
    <p:sldId id="298" r:id="rId4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660066"/>
    <a:srgbClr val="660033"/>
    <a:srgbClr val="003300"/>
    <a:srgbClr val="800000"/>
    <a:srgbClr val="00FF00"/>
    <a:srgbClr val="008000"/>
    <a:srgbClr val="00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5" d="100"/>
          <a:sy n="105" d="100"/>
        </p:scale>
        <p:origin x="-59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44EBB2E-5547-484C-B3D5-5690E50F1AEE}" type="datetimeFigureOut">
              <a:rPr lang="ru-RU" smtClean="0"/>
              <a:pPr/>
              <a:t>15.09.2016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BC8F3E-7DDB-4A2B-9598-16F008C672AD}" type="slidenum">
              <a:rPr lang="ru-RU" smtClean="0"/>
              <a:pPr/>
              <a:t>‹#›</a:t>
            </a:fld>
            <a:endParaRPr lang="ru-RU"/>
          </a:p>
        </p:txBody>
      </p:sp>
    </p:spTree>
    <p:extLst>
      <p:ext uri="{BB962C8B-B14F-4D97-AF65-F5344CB8AC3E}">
        <p14:creationId xmlns:p14="http://schemas.microsoft.com/office/powerpoint/2010/main" xmlns="" val="7656354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4EBB2E-5547-484C-B3D5-5690E50F1AEE}" type="datetimeFigureOut">
              <a:rPr lang="ru-RU" smtClean="0"/>
              <a:pPr/>
              <a:t>15.09.2016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BC8F3E-7DDB-4A2B-9598-16F008C672AD}" type="slidenum">
              <a:rPr lang="ru-RU" smtClean="0"/>
              <a:pPr/>
              <a:t>‹#›</a:t>
            </a:fld>
            <a:endParaRPr lang="ru-RU"/>
          </a:p>
        </p:txBody>
      </p:sp>
    </p:spTree>
    <p:extLst>
      <p:ext uri="{BB962C8B-B14F-4D97-AF65-F5344CB8AC3E}">
        <p14:creationId xmlns:p14="http://schemas.microsoft.com/office/powerpoint/2010/main" xmlns="" val="27084464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4EBB2E-5547-484C-B3D5-5690E50F1AEE}" type="datetimeFigureOut">
              <a:rPr lang="ru-RU" smtClean="0"/>
              <a:pPr/>
              <a:t>15.09.2016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BC8F3E-7DDB-4A2B-9598-16F008C672AD}" type="slidenum">
              <a:rPr lang="ru-RU" smtClean="0"/>
              <a:pPr/>
              <a:t>‹#›</a:t>
            </a:fld>
            <a:endParaRPr lang="ru-RU"/>
          </a:p>
        </p:txBody>
      </p:sp>
    </p:spTree>
    <p:extLst>
      <p:ext uri="{BB962C8B-B14F-4D97-AF65-F5344CB8AC3E}">
        <p14:creationId xmlns:p14="http://schemas.microsoft.com/office/powerpoint/2010/main" xmlns="" val="4033243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4EBB2E-5547-484C-B3D5-5690E50F1AEE}" type="datetimeFigureOut">
              <a:rPr lang="ru-RU" smtClean="0"/>
              <a:pPr/>
              <a:t>15.09.2016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BC8F3E-7DDB-4A2B-9598-16F008C672AD}" type="slidenum">
              <a:rPr lang="ru-RU" smtClean="0"/>
              <a:pPr/>
              <a:t>‹#›</a:t>
            </a:fld>
            <a:endParaRPr lang="ru-RU"/>
          </a:p>
        </p:txBody>
      </p:sp>
    </p:spTree>
    <p:extLst>
      <p:ext uri="{BB962C8B-B14F-4D97-AF65-F5344CB8AC3E}">
        <p14:creationId xmlns:p14="http://schemas.microsoft.com/office/powerpoint/2010/main" xmlns="" val="2804330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44EBB2E-5547-484C-B3D5-5690E50F1AEE}" type="datetimeFigureOut">
              <a:rPr lang="ru-RU" smtClean="0"/>
              <a:pPr/>
              <a:t>15.09.2016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BC8F3E-7DDB-4A2B-9598-16F008C672AD}" type="slidenum">
              <a:rPr lang="ru-RU" smtClean="0"/>
              <a:pPr/>
              <a:t>‹#›</a:t>
            </a:fld>
            <a:endParaRPr lang="ru-RU"/>
          </a:p>
        </p:txBody>
      </p:sp>
    </p:spTree>
    <p:extLst>
      <p:ext uri="{BB962C8B-B14F-4D97-AF65-F5344CB8AC3E}">
        <p14:creationId xmlns:p14="http://schemas.microsoft.com/office/powerpoint/2010/main" xmlns="" val="2312768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44EBB2E-5547-484C-B3D5-5690E50F1AEE}" type="datetimeFigureOut">
              <a:rPr lang="ru-RU" smtClean="0"/>
              <a:pPr/>
              <a:t>15.09.2016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BC8F3E-7DDB-4A2B-9598-16F008C672AD}" type="slidenum">
              <a:rPr lang="ru-RU" smtClean="0"/>
              <a:pPr/>
              <a:t>‹#›</a:t>
            </a:fld>
            <a:endParaRPr lang="ru-RU"/>
          </a:p>
        </p:txBody>
      </p:sp>
    </p:spTree>
    <p:extLst>
      <p:ext uri="{BB962C8B-B14F-4D97-AF65-F5344CB8AC3E}">
        <p14:creationId xmlns:p14="http://schemas.microsoft.com/office/powerpoint/2010/main" xmlns="" val="3408455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44EBB2E-5547-484C-B3D5-5690E50F1AEE}" type="datetimeFigureOut">
              <a:rPr lang="ru-RU" smtClean="0"/>
              <a:pPr/>
              <a:t>15.09.2016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9BC8F3E-7DDB-4A2B-9598-16F008C672AD}" type="slidenum">
              <a:rPr lang="ru-RU" smtClean="0"/>
              <a:pPr/>
              <a:t>‹#›</a:t>
            </a:fld>
            <a:endParaRPr lang="ru-RU"/>
          </a:p>
        </p:txBody>
      </p:sp>
    </p:spTree>
    <p:extLst>
      <p:ext uri="{BB962C8B-B14F-4D97-AF65-F5344CB8AC3E}">
        <p14:creationId xmlns:p14="http://schemas.microsoft.com/office/powerpoint/2010/main" xmlns="" val="1879178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44EBB2E-5547-484C-B3D5-5690E50F1AEE}" type="datetimeFigureOut">
              <a:rPr lang="ru-RU" smtClean="0"/>
              <a:pPr/>
              <a:t>15.09.2016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9BC8F3E-7DDB-4A2B-9598-16F008C672AD}" type="slidenum">
              <a:rPr lang="ru-RU" smtClean="0"/>
              <a:pPr/>
              <a:t>‹#›</a:t>
            </a:fld>
            <a:endParaRPr lang="ru-RU"/>
          </a:p>
        </p:txBody>
      </p:sp>
    </p:spTree>
    <p:extLst>
      <p:ext uri="{BB962C8B-B14F-4D97-AF65-F5344CB8AC3E}">
        <p14:creationId xmlns:p14="http://schemas.microsoft.com/office/powerpoint/2010/main" xmlns="" val="773921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44EBB2E-5547-484C-B3D5-5690E50F1AEE}" type="datetimeFigureOut">
              <a:rPr lang="ru-RU" smtClean="0"/>
              <a:pPr/>
              <a:t>15.09.2016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9BC8F3E-7DDB-4A2B-9598-16F008C672AD}" type="slidenum">
              <a:rPr lang="ru-RU" smtClean="0"/>
              <a:pPr/>
              <a:t>‹#›</a:t>
            </a:fld>
            <a:endParaRPr lang="ru-RU"/>
          </a:p>
        </p:txBody>
      </p:sp>
    </p:spTree>
    <p:extLst>
      <p:ext uri="{BB962C8B-B14F-4D97-AF65-F5344CB8AC3E}">
        <p14:creationId xmlns:p14="http://schemas.microsoft.com/office/powerpoint/2010/main" xmlns="" val="2334710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44EBB2E-5547-484C-B3D5-5690E50F1AEE}" type="datetimeFigureOut">
              <a:rPr lang="ru-RU" smtClean="0"/>
              <a:pPr/>
              <a:t>15.09.2016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BC8F3E-7DDB-4A2B-9598-16F008C672AD}" type="slidenum">
              <a:rPr lang="ru-RU" smtClean="0"/>
              <a:pPr/>
              <a:t>‹#›</a:t>
            </a:fld>
            <a:endParaRPr lang="ru-RU"/>
          </a:p>
        </p:txBody>
      </p:sp>
    </p:spTree>
    <p:extLst>
      <p:ext uri="{BB962C8B-B14F-4D97-AF65-F5344CB8AC3E}">
        <p14:creationId xmlns:p14="http://schemas.microsoft.com/office/powerpoint/2010/main" xmlns="" val="2210895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44EBB2E-5547-484C-B3D5-5690E50F1AEE}" type="datetimeFigureOut">
              <a:rPr lang="ru-RU" smtClean="0"/>
              <a:pPr/>
              <a:t>15.09.2016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BC8F3E-7DDB-4A2B-9598-16F008C672AD}" type="slidenum">
              <a:rPr lang="ru-RU" smtClean="0"/>
              <a:pPr/>
              <a:t>‹#›</a:t>
            </a:fld>
            <a:endParaRPr lang="ru-RU"/>
          </a:p>
        </p:txBody>
      </p:sp>
    </p:spTree>
    <p:extLst>
      <p:ext uri="{BB962C8B-B14F-4D97-AF65-F5344CB8AC3E}">
        <p14:creationId xmlns:p14="http://schemas.microsoft.com/office/powerpoint/2010/main" xmlns="" val="1042177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4EBB2E-5547-484C-B3D5-5690E50F1AEE}" type="datetimeFigureOut">
              <a:rPr lang="ru-RU" smtClean="0"/>
              <a:pPr/>
              <a:t>15.09.2016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BC8F3E-7DDB-4A2B-9598-16F008C672AD}" type="slidenum">
              <a:rPr lang="ru-RU" smtClean="0"/>
              <a:pPr/>
              <a:t>‹#›</a:t>
            </a:fld>
            <a:endParaRPr lang="ru-RU"/>
          </a:p>
        </p:txBody>
      </p:sp>
    </p:spTree>
    <p:extLst>
      <p:ext uri="{BB962C8B-B14F-4D97-AF65-F5344CB8AC3E}">
        <p14:creationId xmlns:p14="http://schemas.microsoft.com/office/powerpoint/2010/main" xmlns="" val="24546752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19.gif"/><Relationship Id="rId5" Type="http://schemas.openxmlformats.org/officeDocument/2006/relationships/image" Target="../media/image18.jpe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2.gif"/></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9.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32.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4.jpeg"/><Relationship Id="rId1" Type="http://schemas.openxmlformats.org/officeDocument/2006/relationships/slideLayout" Target="../slideLayouts/slideLayout7.xml"/><Relationship Id="rId4" Type="http://schemas.microsoft.com/office/2007/relationships/hdphoto" Target="../media/hdphoto3.wdp"/></Relationships>
</file>

<file path=ppt/slides/_rels/slide2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5.jpeg"/><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3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3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3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gif"/><Relationship Id="rId1" Type="http://schemas.openxmlformats.org/officeDocument/2006/relationships/slideLayout" Target="../slideLayouts/slideLayout7.xml"/><Relationship Id="rId5" Type="http://schemas.openxmlformats.org/officeDocument/2006/relationships/image" Target="../media/image64.jpeg"/><Relationship Id="rId4" Type="http://schemas.openxmlformats.org/officeDocument/2006/relationships/image" Target="../media/image63.jpeg"/></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jpeg"/></Relationships>
</file>

<file path=ppt/slides/_rels/slide4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 Id="rId5" Type="http://schemas.openxmlformats.org/officeDocument/2006/relationships/image" Target="../media/image72.jpeg"/><Relationship Id="rId4" Type="http://schemas.openxmlformats.org/officeDocument/2006/relationships/image" Target="../media/image71.jpeg"/></Relationships>
</file>

<file path=ppt/slides/_rels/slide4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3.proshkolu.ru/content/media/pic/std/1000000/306000/305492-67d951f66acbeb19.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Заголовок 1"/>
          <p:cNvSpPr>
            <a:spLocks noGrp="1"/>
          </p:cNvSpPr>
          <p:nvPr>
            <p:ph type="ctrTitle"/>
          </p:nvPr>
        </p:nvSpPr>
        <p:spPr/>
        <p:txBody>
          <a:bodyPr>
            <a:normAutofit fontScale="90000"/>
          </a:bodyPr>
          <a:lstStyle/>
          <a:p>
            <a:r>
              <a:rPr lang="ru-RU" dirty="0" smtClean="0">
                <a:solidFill>
                  <a:srgbClr val="660066"/>
                </a:solidFill>
                <a:latin typeface="Book Antiqua" pitchFamily="18" charset="0"/>
              </a:rPr>
              <a:t>Географические </a:t>
            </a:r>
            <a:br>
              <a:rPr lang="ru-RU" dirty="0" smtClean="0">
                <a:solidFill>
                  <a:srgbClr val="660066"/>
                </a:solidFill>
                <a:latin typeface="Book Antiqua" pitchFamily="18" charset="0"/>
              </a:rPr>
            </a:br>
            <a:r>
              <a:rPr lang="ru-RU" dirty="0" smtClean="0">
                <a:solidFill>
                  <a:srgbClr val="660066"/>
                </a:solidFill>
                <a:latin typeface="Book Antiqua" pitchFamily="18" charset="0"/>
              </a:rPr>
              <a:t>открытия народов </a:t>
            </a:r>
            <a:br>
              <a:rPr lang="ru-RU" dirty="0" smtClean="0">
                <a:solidFill>
                  <a:srgbClr val="660066"/>
                </a:solidFill>
                <a:latin typeface="Book Antiqua" pitchFamily="18" charset="0"/>
              </a:rPr>
            </a:br>
            <a:r>
              <a:rPr lang="ru-RU" dirty="0" smtClean="0">
                <a:solidFill>
                  <a:srgbClr val="660066"/>
                </a:solidFill>
                <a:latin typeface="Book Antiqua" pitchFamily="18" charset="0"/>
              </a:rPr>
              <a:t>Древнего мира</a:t>
            </a:r>
            <a:endParaRPr lang="ru-RU" dirty="0">
              <a:solidFill>
                <a:srgbClr val="660066"/>
              </a:solidFill>
              <a:latin typeface="Book Antiqua" pitchFamily="18" charset="0"/>
            </a:endParaRPr>
          </a:p>
        </p:txBody>
      </p:sp>
    </p:spTree>
    <p:extLst>
      <p:ext uri="{BB962C8B-B14F-4D97-AF65-F5344CB8AC3E}">
        <p14:creationId xmlns:p14="http://schemas.microsoft.com/office/powerpoint/2010/main" xmlns="" val="321670742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img3.proshkolu.ru/content/media/pic/std/2000000/1795000/1794950-35ba719b297f59b8.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2286000" y="1124744"/>
            <a:ext cx="4572000" cy="4278094"/>
          </a:xfrm>
          <a:prstGeom prst="rect">
            <a:avLst/>
          </a:prstGeom>
        </p:spPr>
        <p:txBody>
          <a:bodyPr>
            <a:spAutoFit/>
          </a:bodyPr>
          <a:lstStyle/>
          <a:p>
            <a:pPr lvl="0" algn="ctr" fontAlgn="base">
              <a:spcBef>
                <a:spcPct val="0"/>
              </a:spcBef>
              <a:spcAft>
                <a:spcPct val="0"/>
              </a:spcAft>
            </a:pPr>
            <a:r>
              <a:rPr kumimoji="0" lang="ru-RU" sz="1600" b="0" i="0" u="none" strike="noStrike" cap="none" normalizeH="0" baseline="0" dirty="0" smtClean="0">
                <a:ln>
                  <a:noFill/>
                </a:ln>
                <a:solidFill>
                  <a:srgbClr val="000066"/>
                </a:solidFill>
                <a:effectLst/>
                <a:latin typeface="Book Antiqua" pitchFamily="18" charset="0"/>
                <a:cs typeface="Arial" pitchFamily="34" charset="0"/>
              </a:rPr>
              <a:t>В XXIV в. до н. э. фараон </a:t>
            </a:r>
            <a:r>
              <a:rPr kumimoji="0" lang="ru-RU" sz="1600" b="0" i="1" u="none" strike="noStrike" cap="none" normalizeH="0" baseline="0" dirty="0" err="1" smtClean="0">
                <a:ln>
                  <a:noFill/>
                </a:ln>
                <a:solidFill>
                  <a:srgbClr val="C00000"/>
                </a:solidFill>
                <a:effectLst/>
                <a:latin typeface="Book Antiqua" pitchFamily="18" charset="0"/>
                <a:cs typeface="Arial" pitchFamily="34" charset="0"/>
              </a:rPr>
              <a:t>Пиопи</a:t>
            </a:r>
            <a:r>
              <a:rPr kumimoji="0" lang="ru-RU" sz="1600" b="0" i="1" u="none" strike="noStrike" cap="none" normalizeH="0" baseline="0" dirty="0" smtClean="0">
                <a:ln>
                  <a:noFill/>
                </a:ln>
                <a:solidFill>
                  <a:srgbClr val="C00000"/>
                </a:solidFill>
                <a:effectLst/>
                <a:latin typeface="Book Antiqua" pitchFamily="18" charset="0"/>
                <a:cs typeface="Arial" pitchFamily="34" charset="0"/>
              </a:rPr>
              <a:t> I</a:t>
            </a:r>
            <a:r>
              <a:rPr kumimoji="0" lang="ru-RU" sz="1600" b="0" i="0" u="none" strike="noStrike" cap="none" normalizeH="0" baseline="0" dirty="0" smtClean="0">
                <a:ln>
                  <a:noFill/>
                </a:ln>
                <a:solidFill>
                  <a:srgbClr val="000066"/>
                </a:solidFill>
                <a:effectLst/>
                <a:latin typeface="Book Antiqua" pitchFamily="18" charset="0"/>
                <a:cs typeface="Arial" pitchFamily="34" charset="0"/>
              </a:rPr>
              <a:t> пять раз направлял в страну </a:t>
            </a:r>
            <a:r>
              <a:rPr kumimoji="0" lang="ru-RU" sz="1600" b="0" i="0" u="none" strike="noStrike" cap="none" normalizeH="0" baseline="0" dirty="0" err="1" smtClean="0">
                <a:ln>
                  <a:noFill/>
                </a:ln>
                <a:solidFill>
                  <a:srgbClr val="000066"/>
                </a:solidFill>
                <a:effectLst/>
                <a:latin typeface="Book Antiqua" pitchFamily="18" charset="0"/>
                <a:cs typeface="Arial" pitchFamily="34" charset="0"/>
              </a:rPr>
              <a:t>Хериуша</a:t>
            </a:r>
            <a:r>
              <a:rPr kumimoji="0" lang="ru-RU" sz="1600" b="0" i="0" u="none" strike="noStrike" cap="none" normalizeH="0" baseline="0" dirty="0" smtClean="0">
                <a:ln>
                  <a:noFill/>
                </a:ln>
                <a:solidFill>
                  <a:srgbClr val="000066"/>
                </a:solidFill>
                <a:effectLst/>
                <a:latin typeface="Book Antiqua" pitchFamily="18" charset="0"/>
                <a:cs typeface="Arial" pitchFamily="34" charset="0"/>
              </a:rPr>
              <a:t> (Южная Палестина?) многотысячное войско во главе </a:t>
            </a:r>
          </a:p>
          <a:p>
            <a:pPr lvl="0" algn="ctr" fontAlgn="base">
              <a:spcBef>
                <a:spcPct val="0"/>
              </a:spcBef>
              <a:spcAft>
                <a:spcPct val="0"/>
              </a:spcAft>
            </a:pPr>
            <a:r>
              <a:rPr kumimoji="0" lang="ru-RU" sz="1600" b="0" i="0" u="none" strike="noStrike" cap="none" normalizeH="0" baseline="0" dirty="0" smtClean="0">
                <a:ln>
                  <a:noFill/>
                </a:ln>
                <a:solidFill>
                  <a:srgbClr val="000066"/>
                </a:solidFill>
                <a:effectLst/>
                <a:latin typeface="Book Antiqua" pitchFamily="18" charset="0"/>
                <a:cs typeface="Arial" pitchFamily="34" charset="0"/>
              </a:rPr>
              <a:t>с военачальником и судостроителем по имени </a:t>
            </a:r>
            <a:r>
              <a:rPr kumimoji="0" lang="ru-RU" sz="1600" b="0" i="1" u="none" strike="noStrike" cap="none" normalizeH="0" baseline="0" dirty="0" err="1" smtClean="0">
                <a:ln>
                  <a:noFill/>
                </a:ln>
                <a:solidFill>
                  <a:srgbClr val="C00000"/>
                </a:solidFill>
                <a:effectLst/>
                <a:latin typeface="Book Antiqua" pitchFamily="18" charset="0"/>
                <a:cs typeface="Arial" pitchFamily="34" charset="0"/>
              </a:rPr>
              <a:t>Ун</a:t>
            </a:r>
            <a:r>
              <a:rPr kumimoji="0" lang="ru-RU" sz="1600" b="0" i="1" u="none" strike="noStrike" cap="none" normalizeH="0" baseline="0" dirty="0" err="1" smtClean="0">
                <a:ln>
                  <a:noFill/>
                </a:ln>
                <a:solidFill>
                  <a:srgbClr val="000066"/>
                </a:solidFill>
                <a:effectLst/>
                <a:latin typeface="Book Antiqua" pitchFamily="18" charset="0"/>
                <a:cs typeface="Arial" pitchFamily="34" charset="0"/>
              </a:rPr>
              <a:t>а</a:t>
            </a:r>
            <a:r>
              <a:rPr kumimoji="0" lang="ru-RU" sz="1600" b="0" i="0" u="none" strike="noStrike" cap="none" normalizeH="0" baseline="0" dirty="0" smtClean="0">
                <a:ln>
                  <a:noFill/>
                </a:ln>
                <a:solidFill>
                  <a:srgbClr val="000066"/>
                </a:solidFill>
                <a:effectLst/>
                <a:latin typeface="Book Antiqua" pitchFamily="18" charset="0"/>
                <a:cs typeface="Arial" pitchFamily="34" charset="0"/>
              </a:rPr>
              <a:t> «для опустошения и замирения». Египтяне прошли на восток через Эль-</a:t>
            </a:r>
            <a:r>
              <a:rPr kumimoji="0" lang="ru-RU" sz="1600" b="0" i="0" u="none" strike="noStrike" cap="none" normalizeH="0" baseline="0" dirty="0" err="1" smtClean="0">
                <a:ln>
                  <a:noFill/>
                </a:ln>
                <a:solidFill>
                  <a:srgbClr val="000066"/>
                </a:solidFill>
                <a:effectLst/>
                <a:latin typeface="Book Antiqua" pitchFamily="18" charset="0"/>
                <a:cs typeface="Arial" pitchFamily="34" charset="0"/>
              </a:rPr>
              <a:t>Ариш</a:t>
            </a:r>
            <a:r>
              <a:rPr kumimoji="0" lang="ru-RU" sz="1600" b="0" i="0" u="none" strike="noStrike" cap="none" normalizeH="0" baseline="0" dirty="0" smtClean="0">
                <a:ln>
                  <a:noFill/>
                </a:ln>
                <a:solidFill>
                  <a:srgbClr val="000066"/>
                </a:solidFill>
                <a:effectLst/>
                <a:latin typeface="Book Antiqua" pitchFamily="18" charset="0"/>
                <a:cs typeface="Arial" pitchFamily="34" charset="0"/>
              </a:rPr>
              <a:t>, крупнейший вади </a:t>
            </a:r>
            <a:r>
              <a:rPr kumimoji="0" lang="ru-RU" sz="1600" b="0" i="0" u="none" strike="noStrike" cap="none" normalizeH="0" baseline="0" dirty="0" err="1" smtClean="0">
                <a:ln>
                  <a:noFill/>
                </a:ln>
                <a:solidFill>
                  <a:srgbClr val="000066"/>
                </a:solidFill>
                <a:effectLst/>
                <a:latin typeface="Book Antiqua" pitchFamily="18" charset="0"/>
                <a:cs typeface="Arial" pitchFamily="34" charset="0"/>
              </a:rPr>
              <a:t>Синая</a:t>
            </a:r>
            <a:r>
              <a:rPr kumimoji="0" lang="ru-RU" sz="1600" b="0" i="0" u="none" strike="noStrike" cap="none" normalizeH="0" baseline="0" dirty="0" smtClean="0">
                <a:ln>
                  <a:noFill/>
                </a:ln>
                <a:solidFill>
                  <a:srgbClr val="000066"/>
                </a:solidFill>
                <a:effectLst/>
                <a:latin typeface="Book Antiqua" pitchFamily="18" charset="0"/>
                <a:cs typeface="Arial" pitchFamily="34" charset="0"/>
              </a:rPr>
              <a:t>, и вторглись </a:t>
            </a:r>
          </a:p>
          <a:p>
            <a:pPr lvl="0" algn="ctr" fontAlgn="base">
              <a:spcBef>
                <a:spcPct val="0"/>
              </a:spcBef>
              <a:spcAft>
                <a:spcPct val="0"/>
              </a:spcAft>
            </a:pPr>
            <a:r>
              <a:rPr kumimoji="0" lang="ru-RU" sz="1600" b="0" i="0" u="none" strike="noStrike" cap="none" normalizeH="0" baseline="0" dirty="0" smtClean="0">
                <a:ln>
                  <a:noFill/>
                </a:ln>
                <a:solidFill>
                  <a:srgbClr val="000066"/>
                </a:solidFill>
                <a:effectLst/>
                <a:latin typeface="Book Antiqua" pitchFamily="18" charset="0"/>
                <a:cs typeface="Arial" pitchFamily="34" charset="0"/>
              </a:rPr>
              <a:t>в область </a:t>
            </a:r>
            <a:r>
              <a:rPr kumimoji="0" lang="ru-RU" sz="1600" b="0" i="0" u="none" strike="noStrike" cap="none" normalizeH="0" baseline="0" dirty="0" err="1" smtClean="0">
                <a:ln>
                  <a:noFill/>
                </a:ln>
                <a:solidFill>
                  <a:srgbClr val="000066"/>
                </a:solidFill>
                <a:effectLst/>
                <a:latin typeface="Book Antiqua" pitchFamily="18" charset="0"/>
                <a:cs typeface="Arial" pitchFamily="34" charset="0"/>
              </a:rPr>
              <a:t>Негев</a:t>
            </a:r>
            <a:r>
              <a:rPr kumimoji="0" lang="ru-RU" sz="1600" b="0" i="0" u="none" strike="noStrike" cap="none" normalizeH="0" baseline="0" dirty="0" smtClean="0">
                <a:ln>
                  <a:noFill/>
                </a:ln>
                <a:solidFill>
                  <a:srgbClr val="000066"/>
                </a:solidFill>
                <a:effectLst/>
                <a:latin typeface="Book Antiqua" pitchFamily="18" charset="0"/>
                <a:cs typeface="Arial" pitchFamily="34" charset="0"/>
              </a:rPr>
              <a:t>. Вероятно, они достигли впадины </a:t>
            </a:r>
            <a:r>
              <a:rPr kumimoji="0" lang="ru-RU" sz="1600" b="0" i="0" u="none" strike="noStrike" cap="none" normalizeH="0" baseline="0" dirty="0" err="1" smtClean="0">
                <a:ln>
                  <a:noFill/>
                </a:ln>
                <a:solidFill>
                  <a:srgbClr val="000066"/>
                </a:solidFill>
                <a:effectLst/>
                <a:latin typeface="Book Antiqua" pitchFamily="18" charset="0"/>
                <a:cs typeface="Arial" pitchFamily="34" charset="0"/>
              </a:rPr>
              <a:t>Гхор</a:t>
            </a:r>
            <a:r>
              <a:rPr kumimoji="0" lang="ru-RU" sz="1600" b="0" i="0" u="none" strike="noStrike" cap="none" normalizeH="0" baseline="0" dirty="0" smtClean="0">
                <a:ln>
                  <a:noFill/>
                </a:ln>
                <a:solidFill>
                  <a:srgbClr val="000066"/>
                </a:solidFill>
                <a:effectLst/>
                <a:latin typeface="Book Antiqua" pitchFamily="18" charset="0"/>
                <a:cs typeface="Arial" pitchFamily="34" charset="0"/>
              </a:rPr>
              <a:t> (Эль-Гор), южных берегов Мертвого моря и пересекли долину-грабен Вади-эль-Араба. Южнее они вышли к заливу </a:t>
            </a:r>
            <a:r>
              <a:rPr kumimoji="0" lang="ru-RU" sz="1600" b="0" i="0" u="none" strike="noStrike" cap="none" normalizeH="0" baseline="0" dirty="0" err="1" smtClean="0">
                <a:ln>
                  <a:noFill/>
                </a:ln>
                <a:solidFill>
                  <a:srgbClr val="000066"/>
                </a:solidFill>
                <a:effectLst/>
                <a:latin typeface="Book Antiqua" pitchFamily="18" charset="0"/>
                <a:cs typeface="Arial" pitchFamily="34" charset="0"/>
              </a:rPr>
              <a:t>Акаба</a:t>
            </a:r>
            <a:r>
              <a:rPr kumimoji="0" lang="ru-RU" sz="1600" b="0" i="0" u="none" strike="noStrike" cap="none" normalizeH="0" baseline="0" dirty="0" smtClean="0">
                <a:ln>
                  <a:noFill/>
                </a:ln>
                <a:solidFill>
                  <a:srgbClr val="000066"/>
                </a:solidFill>
                <a:effectLst/>
                <a:latin typeface="Book Antiqua" pitchFamily="18" charset="0"/>
                <a:cs typeface="Arial" pitchFamily="34" charset="0"/>
              </a:rPr>
              <a:t>. </a:t>
            </a:r>
            <a:r>
              <a:rPr kumimoji="0" lang="ru-RU" sz="1600" b="0" i="0" u="none" strike="noStrike" cap="none" normalizeH="0" baseline="0" dirty="0" err="1" smtClean="0">
                <a:ln>
                  <a:noFill/>
                </a:ln>
                <a:solidFill>
                  <a:srgbClr val="000066"/>
                </a:solidFill>
                <a:effectLst/>
                <a:latin typeface="Book Antiqua" pitchFamily="18" charset="0"/>
                <a:cs typeface="Arial" pitchFamily="34" charset="0"/>
              </a:rPr>
              <a:t>Уна</a:t>
            </a:r>
            <a:r>
              <a:rPr kumimoji="0" lang="ru-RU" sz="1600" b="0" i="0" u="none" strike="noStrike" cap="none" normalizeH="0" baseline="0" dirty="0" smtClean="0">
                <a:ln>
                  <a:noFill/>
                </a:ln>
                <a:solidFill>
                  <a:srgbClr val="000066"/>
                </a:solidFill>
                <a:effectLst/>
                <a:latin typeface="Book Antiqua" pitchFamily="18" charset="0"/>
                <a:cs typeface="Arial" pitchFamily="34" charset="0"/>
              </a:rPr>
              <a:t> благополучно вернулся </a:t>
            </a:r>
          </a:p>
          <a:p>
            <a:pPr lvl="0" algn="ctr" fontAlgn="base">
              <a:spcBef>
                <a:spcPct val="0"/>
              </a:spcBef>
              <a:spcAft>
                <a:spcPct val="0"/>
              </a:spcAft>
            </a:pPr>
            <a:r>
              <a:rPr kumimoji="0" lang="ru-RU" sz="1600" b="0" i="0" u="none" strike="noStrike" cap="none" normalizeH="0" baseline="0" dirty="0" smtClean="0">
                <a:ln>
                  <a:noFill/>
                </a:ln>
                <a:solidFill>
                  <a:srgbClr val="000066"/>
                </a:solidFill>
                <a:effectLst/>
                <a:latin typeface="Book Antiqua" pitchFamily="18" charset="0"/>
                <a:cs typeface="Arial" pitchFamily="34" charset="0"/>
              </a:rPr>
              <a:t>в Египет, опустошив страну </a:t>
            </a:r>
            <a:r>
              <a:rPr kumimoji="0" lang="ru-RU" sz="1600" b="0" i="0" u="none" strike="noStrike" cap="none" normalizeH="0" baseline="0" dirty="0" err="1" smtClean="0">
                <a:ln>
                  <a:noFill/>
                </a:ln>
                <a:solidFill>
                  <a:srgbClr val="000066"/>
                </a:solidFill>
                <a:effectLst/>
                <a:latin typeface="Book Antiqua" pitchFamily="18" charset="0"/>
                <a:cs typeface="Arial" pitchFamily="34" charset="0"/>
              </a:rPr>
              <a:t>Хериуша</a:t>
            </a:r>
            <a:r>
              <a:rPr kumimoji="0" lang="ru-RU" sz="1600" b="0" i="0" u="none" strike="noStrike" cap="none" normalizeH="0" baseline="0" dirty="0" smtClean="0">
                <a:ln>
                  <a:noFill/>
                </a:ln>
                <a:solidFill>
                  <a:srgbClr val="000066"/>
                </a:solidFill>
                <a:effectLst/>
                <a:latin typeface="Book Antiqua" pitchFamily="18" charset="0"/>
                <a:cs typeface="Arial" pitchFamily="34" charset="0"/>
              </a:rPr>
              <a:t>, разрушив ее крепости, срубив финиковые пальмы и виноградники, перебив отряды из многих десятков тысяч воинов, приведя великое множество пленников. </a:t>
            </a:r>
            <a:endParaRPr kumimoji="0" lang="ru-RU" sz="1600" b="0" i="1" u="none" strike="noStrike" cap="none" normalizeH="0" baseline="0" dirty="0" smtClean="0">
              <a:ln>
                <a:noFill/>
              </a:ln>
              <a:solidFill>
                <a:srgbClr val="000066"/>
              </a:solidFill>
              <a:effectLst/>
              <a:latin typeface="Book Antiqua" pitchFamily="18" charset="0"/>
              <a:cs typeface="Arial" pitchFamily="34" charset="0"/>
            </a:endParaRPr>
          </a:p>
        </p:txBody>
      </p:sp>
      <p:pic>
        <p:nvPicPr>
          <p:cNvPr id="10244" name="Picture 4" descr="http://rushist.com/images/egypt/merenra-I.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7503" y="116632"/>
            <a:ext cx="2266989" cy="30243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24844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wipe(down)">
                                      <p:cBhvr>
                                        <p:cTn id="12"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thumbs.dreamstime.com/thumb_619/1311250777Vr2brw.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1832"/>
            <a:ext cx="9144000" cy="684616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3491880" y="1196752"/>
            <a:ext cx="4572000" cy="3970318"/>
          </a:xfrm>
          <a:prstGeom prst="rect">
            <a:avLst/>
          </a:prstGeom>
        </p:spPr>
        <p:txBody>
          <a:bodyPr>
            <a:spAutoFit/>
          </a:bodyPr>
          <a:lstStyle/>
          <a:p>
            <a:pPr algn="ctr"/>
            <a:r>
              <a:rPr lang="ru-RU" i="1" dirty="0">
                <a:solidFill>
                  <a:srgbClr val="C00000"/>
                </a:solidFill>
                <a:latin typeface="Book Antiqua" pitchFamily="18" charset="0"/>
              </a:rPr>
              <a:t>Тутмос I</a:t>
            </a:r>
            <a:r>
              <a:rPr lang="ru-RU" dirty="0">
                <a:solidFill>
                  <a:srgbClr val="C00000"/>
                </a:solidFill>
                <a:latin typeface="Book Antiqua" pitchFamily="18" charset="0"/>
              </a:rPr>
              <a:t>,</a:t>
            </a:r>
            <a:r>
              <a:rPr lang="ru-RU" dirty="0">
                <a:solidFill>
                  <a:srgbClr val="660033"/>
                </a:solidFill>
                <a:latin typeface="Book Antiqua" pitchFamily="18" charset="0"/>
              </a:rPr>
              <a:t> продолжая политику своих предшественников по проникновению в Переднюю Азию, около 1530 г. до н. э. пересек всю Сирию и достиг Земли двух рек на верхнем Евфрате. Он оставил здесь надпись — первое из дошедших до нас описаний этой реки, текущей в противоположном Нилу направлении. Египтяне посчитали ее курьезом. Отчеты о походе содержали характеристику «перевернутой» воды, которая движется вверх, тогда как «истинный» поток идет вниз по течению.</a:t>
            </a:r>
          </a:p>
        </p:txBody>
      </p:sp>
      <p:pic>
        <p:nvPicPr>
          <p:cNvPr id="11268" name="Picture 4" descr="http://bioso.ru/img/gallery/110624143402min.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55576" y="1052736"/>
            <a:ext cx="2315002" cy="30095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3169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fade">
                                      <p:cBhvr>
                                        <p:cTn id="7" dur="1000"/>
                                        <p:tgtEl>
                                          <p:spTgt spid="11268"/>
                                        </p:tgtEl>
                                      </p:cBhvr>
                                    </p:animEffect>
                                    <p:anim calcmode="lin" valueType="num">
                                      <p:cBhvr>
                                        <p:cTn id="8" dur="1000" fill="hold"/>
                                        <p:tgtEl>
                                          <p:spTgt spid="11268"/>
                                        </p:tgtEl>
                                        <p:attrNameLst>
                                          <p:attrName>ppt_x</p:attrName>
                                        </p:attrNameLst>
                                      </p:cBhvr>
                                      <p:tavLst>
                                        <p:tav tm="0">
                                          <p:val>
                                            <p:strVal val="#ppt_x"/>
                                          </p:val>
                                        </p:tav>
                                        <p:tav tm="100000">
                                          <p:val>
                                            <p:strVal val="#ppt_x"/>
                                          </p:val>
                                        </p:tav>
                                      </p:tavLst>
                                    </p:anim>
                                    <p:anim calcmode="lin" valueType="num">
                                      <p:cBhvr>
                                        <p:cTn id="9" dur="1000" fill="hold"/>
                                        <p:tgtEl>
                                          <p:spTgt spid="112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cdns2.freepik.com/darmowe-zdjecie/stary-arkusz-papieru_21225998.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8" y="0"/>
            <a:ext cx="9143822"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1079701" y="1412776"/>
            <a:ext cx="6984776" cy="3785652"/>
          </a:xfrm>
          <a:prstGeom prst="rect">
            <a:avLst/>
          </a:prstGeom>
        </p:spPr>
        <p:txBody>
          <a:bodyPr wrap="square">
            <a:spAutoFit/>
          </a:bodyPr>
          <a:lstStyle/>
          <a:p>
            <a:pPr algn="ctr"/>
            <a:r>
              <a:rPr lang="ru-RU" sz="2400" dirty="0">
                <a:solidFill>
                  <a:srgbClr val="800000"/>
                </a:solidFill>
                <a:latin typeface="Book Antiqua" pitchFamily="18" charset="0"/>
              </a:rPr>
              <a:t>По крайней мере за 3000 лет до н. э. в горах Нижнего Египта, между 28 и 25° с. ш., египтяне разрабатывали месторождения золота и строительного камня; </a:t>
            </a:r>
            <a:endParaRPr lang="ru-RU" sz="2400" dirty="0" smtClean="0">
              <a:solidFill>
                <a:srgbClr val="800000"/>
              </a:solidFill>
              <a:latin typeface="Book Antiqua" pitchFamily="18" charset="0"/>
            </a:endParaRPr>
          </a:p>
          <a:p>
            <a:pPr algn="ctr"/>
            <a:endParaRPr lang="ru-RU" sz="2400" dirty="0">
              <a:solidFill>
                <a:srgbClr val="800000"/>
              </a:solidFill>
              <a:latin typeface="Book Antiqua" pitchFamily="18" charset="0"/>
            </a:endParaRPr>
          </a:p>
          <a:p>
            <a:pPr algn="ctr"/>
            <a:r>
              <a:rPr lang="ru-RU" sz="2400" dirty="0" smtClean="0">
                <a:solidFill>
                  <a:srgbClr val="800000"/>
                </a:solidFill>
                <a:latin typeface="Book Antiqua" pitchFamily="18" charset="0"/>
              </a:rPr>
              <a:t>через </a:t>
            </a:r>
            <a:r>
              <a:rPr lang="ru-RU" sz="2400" dirty="0">
                <a:solidFill>
                  <a:srgbClr val="800000"/>
                </a:solidFill>
                <a:latin typeface="Book Antiqua" pitchFamily="18" charset="0"/>
              </a:rPr>
              <a:t>Аравийскую пустыню они проложили караванные пути к </a:t>
            </a:r>
            <a:r>
              <a:rPr lang="ru-RU" sz="2400" dirty="0" err="1">
                <a:solidFill>
                  <a:srgbClr val="800000"/>
                </a:solidFill>
                <a:latin typeface="Book Antiqua" pitchFamily="18" charset="0"/>
              </a:rPr>
              <a:t>Уадж</a:t>
            </a:r>
            <a:r>
              <a:rPr lang="ru-RU" sz="2400" dirty="0">
                <a:solidFill>
                  <a:srgbClr val="800000"/>
                </a:solidFill>
                <a:latin typeface="Book Antiqua" pitchFamily="18" charset="0"/>
              </a:rPr>
              <a:t>-Уру (Красному морю), открыв несколько проходов на восток по долинам вади, берущих начало с узкой горной гряды, параллельной берегу моря.</a:t>
            </a:r>
          </a:p>
        </p:txBody>
      </p:sp>
    </p:spTree>
    <p:extLst>
      <p:ext uri="{BB962C8B-B14F-4D97-AF65-F5344CB8AC3E}">
        <p14:creationId xmlns:p14="http://schemas.microsoft.com/office/powerpoint/2010/main" xmlns="" val="3921461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ox(out)">
                                      <p:cBhvr>
                                        <p:cTn id="12"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1" name="Picture 9" descr="http://i032.radikal.ru/1201/84/c6bfa7af0459t.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2380"/>
            <a:ext cx="9144000" cy="684561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a:spLocks noChangeArrowheads="1"/>
          </p:cNvSpPr>
          <p:nvPr/>
        </p:nvSpPr>
        <p:spPr bwMode="auto">
          <a:xfrm>
            <a:off x="251520" y="967517"/>
            <a:ext cx="5472608" cy="50629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eaLnBrk="1" fontAlgn="base" latinLnBrk="0" hangingPunct="1">
              <a:lnSpc>
                <a:spcPct val="100000"/>
              </a:lnSpc>
              <a:spcBef>
                <a:spcPct val="0"/>
              </a:spcBef>
              <a:spcAft>
                <a:spcPct val="0"/>
              </a:spcAft>
              <a:tabLst/>
            </a:pPr>
            <a:r>
              <a:rPr kumimoji="0" lang="ru-RU" sz="1700" b="0" i="0" u="none" strike="noStrike" cap="none" normalizeH="0" baseline="0" dirty="0" smtClean="0">
                <a:ln>
                  <a:noFill/>
                </a:ln>
                <a:solidFill>
                  <a:srgbClr val="0000FF"/>
                </a:solidFill>
                <a:effectLst/>
                <a:latin typeface="Book Antiqua" pitchFamily="18" charset="0"/>
                <a:cs typeface="Arial" pitchFamily="34" charset="0"/>
              </a:rPr>
              <a:t>После объединения Египет вытянулся вверх по Нилу на 1000 км до Первого порога (у 24° с. ш., близ Асуана). На острове,</a:t>
            </a:r>
            <a:r>
              <a:rPr lang="ru-RU" sz="1700" dirty="0">
                <a:solidFill>
                  <a:srgbClr val="0000FF"/>
                </a:solidFill>
                <a:latin typeface="Book Antiqua" pitchFamily="18" charset="0"/>
                <a:cs typeface="Arial" pitchFamily="34" charset="0"/>
              </a:rPr>
              <a:t> </a:t>
            </a:r>
            <a:r>
              <a:rPr lang="ru-RU" sz="1700" dirty="0" smtClean="0">
                <a:solidFill>
                  <a:srgbClr val="660033"/>
                </a:solidFill>
                <a:latin typeface="Book Antiqua" pitchFamily="18" charset="0"/>
                <a:cs typeface="Arial" pitchFamily="34" charset="0"/>
              </a:rPr>
              <a:t>(</a:t>
            </a:r>
            <a:r>
              <a:rPr kumimoji="0" lang="ru-RU" sz="1700" b="0" i="1" u="none" strike="noStrike" cap="none" normalizeH="0" baseline="0" dirty="0" smtClean="0">
                <a:ln>
                  <a:noFill/>
                </a:ln>
                <a:solidFill>
                  <a:srgbClr val="660033"/>
                </a:solidFill>
                <a:effectLst/>
                <a:latin typeface="Book Antiqua" pitchFamily="18" charset="0"/>
                <a:cs typeface="Arial" pitchFamily="34" charset="0"/>
              </a:rPr>
              <a:t>Греки позже окрестили его </a:t>
            </a:r>
            <a:r>
              <a:rPr kumimoji="0" lang="ru-RU" sz="1700" b="0" i="1" u="none" strike="noStrike" cap="none" normalizeH="0" baseline="0" dirty="0" err="1" smtClean="0">
                <a:ln>
                  <a:noFill/>
                </a:ln>
                <a:solidFill>
                  <a:srgbClr val="660033"/>
                </a:solidFill>
                <a:effectLst/>
                <a:latin typeface="Book Antiqua" pitchFamily="18" charset="0"/>
                <a:cs typeface="Arial" pitchFamily="34" charset="0"/>
              </a:rPr>
              <a:t>Элефантиной</a:t>
            </a:r>
            <a:r>
              <a:rPr kumimoji="0" lang="ru-RU" sz="1700" b="0" i="1" u="none" strike="noStrike" cap="none" normalizeH="0" baseline="0" dirty="0" smtClean="0">
                <a:ln>
                  <a:noFill/>
                </a:ln>
                <a:solidFill>
                  <a:srgbClr val="660033"/>
                </a:solidFill>
                <a:effectLst/>
                <a:latin typeface="Book Antiqua" pitchFamily="18" charset="0"/>
                <a:cs typeface="Arial" pitchFamily="34" charset="0"/>
              </a:rPr>
              <a:t>; близлежащая столица южного нома (округа), складской пункт поступавшей с юга слоновой кости, именовалась Слоновым городом),</a:t>
            </a:r>
            <a:r>
              <a:rPr kumimoji="0" lang="ru-RU" sz="1700" b="0" i="1" u="none" strike="noStrike" cap="none" normalizeH="0" dirty="0" smtClean="0">
                <a:ln>
                  <a:noFill/>
                </a:ln>
                <a:solidFill>
                  <a:srgbClr val="660033"/>
                </a:solidFill>
                <a:effectLst/>
                <a:latin typeface="Book Antiqua" pitchFamily="18" charset="0"/>
                <a:cs typeface="Arial" pitchFamily="34" charset="0"/>
              </a:rPr>
              <a:t> </a:t>
            </a:r>
            <a:r>
              <a:rPr kumimoji="0" lang="ru-RU" sz="1700" b="0" i="0" u="none" strike="noStrike" cap="none" normalizeH="0" baseline="0" dirty="0" smtClean="0">
                <a:ln>
                  <a:noFill/>
                </a:ln>
                <a:solidFill>
                  <a:srgbClr val="0000FF"/>
                </a:solidFill>
                <a:effectLst/>
                <a:latin typeface="Book Antiqua" pitchFamily="18" charset="0"/>
                <a:cs typeface="Arial" pitchFamily="34" charset="0"/>
              </a:rPr>
              <a:t> находящемся среди реки, вскоре была построена крепость «Открытые врата» для расширения экспансии на юг, в страну </a:t>
            </a:r>
            <a:r>
              <a:rPr kumimoji="0" lang="ru-RU" sz="1700" b="0" i="0" u="none" strike="noStrike" cap="none" normalizeH="0" baseline="0" dirty="0" err="1" smtClean="0">
                <a:ln>
                  <a:noFill/>
                </a:ln>
                <a:solidFill>
                  <a:srgbClr val="0000FF"/>
                </a:solidFill>
                <a:effectLst/>
                <a:latin typeface="Book Antiqua" pitchFamily="18" charset="0"/>
                <a:cs typeface="Arial" pitchFamily="34" charset="0"/>
              </a:rPr>
              <a:t>Такенс</a:t>
            </a:r>
            <a:r>
              <a:rPr kumimoji="0" lang="ru-RU" sz="1700" b="0" i="0" u="none" strike="noStrike" cap="none" normalizeH="0" baseline="0" dirty="0" smtClean="0">
                <a:ln>
                  <a:noFill/>
                </a:ln>
                <a:solidFill>
                  <a:srgbClr val="0000FF"/>
                </a:solidFill>
                <a:effectLst/>
                <a:latin typeface="Book Antiqua" pitchFamily="18" charset="0"/>
                <a:cs typeface="Arial" pitchFamily="34" charset="0"/>
              </a:rPr>
              <a:t> («Изогнутую»), т. е. в Нубию,  </a:t>
            </a:r>
            <a:r>
              <a:rPr lang="ru-RU" sz="1700" i="1" dirty="0">
                <a:solidFill>
                  <a:srgbClr val="660033"/>
                </a:solidFill>
                <a:latin typeface="Book Antiqua" pitchFamily="18" charset="0"/>
                <a:cs typeface="Arial" pitchFamily="34" charset="0"/>
              </a:rPr>
              <a:t>(</a:t>
            </a:r>
            <a:r>
              <a:rPr kumimoji="0" lang="ru-RU" sz="1700" b="0" i="1" u="none" strike="noStrike" cap="none" normalizeH="0" baseline="0" dirty="0" smtClean="0">
                <a:ln>
                  <a:noFill/>
                </a:ln>
                <a:solidFill>
                  <a:srgbClr val="660033"/>
                </a:solidFill>
                <a:effectLst/>
                <a:latin typeface="Book Antiqua" pitchFamily="18" charset="0"/>
                <a:cs typeface="Arial" pitchFamily="34" charset="0"/>
              </a:rPr>
              <a:t>Египтяне различали Нижнюю и Верхнюю Нубию: северная территория между Первым и Вторым порогами называлась </a:t>
            </a:r>
            <a:r>
              <a:rPr kumimoji="0" lang="ru-RU" sz="1700" b="0" i="1" u="none" strike="noStrike" cap="none" normalizeH="0" baseline="0" dirty="0" err="1" smtClean="0">
                <a:ln>
                  <a:noFill/>
                </a:ln>
                <a:solidFill>
                  <a:srgbClr val="660033"/>
                </a:solidFill>
                <a:effectLst/>
                <a:latin typeface="Book Antiqua" pitchFamily="18" charset="0"/>
                <a:cs typeface="Arial" pitchFamily="34" charset="0"/>
              </a:rPr>
              <a:t>Вават</a:t>
            </a:r>
            <a:r>
              <a:rPr kumimoji="0" lang="ru-RU" sz="1700" b="0" i="1" u="none" strike="noStrike" cap="none" normalizeH="0" baseline="0" dirty="0" smtClean="0">
                <a:ln>
                  <a:noFill/>
                </a:ln>
                <a:solidFill>
                  <a:srgbClr val="660033"/>
                </a:solidFill>
                <a:effectLst/>
                <a:latin typeface="Book Antiqua" pitchFamily="18" charset="0"/>
                <a:cs typeface="Arial" pitchFamily="34" charset="0"/>
              </a:rPr>
              <a:t>, страна к югу от Второго порога — Куш)</a:t>
            </a:r>
            <a:r>
              <a:rPr kumimoji="0" lang="ru-RU" sz="1700" b="0" i="0" u="none" strike="noStrike" cap="none" normalizeH="0" baseline="0" dirty="0" smtClean="0">
                <a:ln>
                  <a:noFill/>
                </a:ln>
                <a:solidFill>
                  <a:srgbClr val="0000FF"/>
                </a:solidFill>
                <a:effectLst/>
                <a:latin typeface="Book Antiqua" pitchFamily="18" charset="0"/>
                <a:cs typeface="Arial" pitchFamily="34" charset="0"/>
              </a:rPr>
              <a:t> откуда пригонялись тысячи черных рабов и огромные стада скота. </a:t>
            </a:r>
          </a:p>
          <a:p>
            <a:pPr marL="0" marR="0" lvl="0" indent="0" algn="ctr" eaLnBrk="1" fontAlgn="base" latinLnBrk="0" hangingPunct="1">
              <a:lnSpc>
                <a:spcPct val="100000"/>
              </a:lnSpc>
              <a:spcBef>
                <a:spcPct val="0"/>
              </a:spcBef>
              <a:spcAft>
                <a:spcPct val="0"/>
              </a:spcAft>
              <a:tabLst/>
            </a:pPr>
            <a:endParaRPr lang="ru-RU" sz="1700" dirty="0">
              <a:solidFill>
                <a:srgbClr val="0000FF"/>
              </a:solidFill>
              <a:latin typeface="Book Antiqua" pitchFamily="18" charset="0"/>
              <a:cs typeface="Arial" pitchFamily="34" charset="0"/>
            </a:endParaRPr>
          </a:p>
          <a:p>
            <a:pPr marL="0" marR="0" lvl="0" indent="0" algn="ctr" eaLnBrk="1" fontAlgn="base" latinLnBrk="0" hangingPunct="1">
              <a:lnSpc>
                <a:spcPct val="100000"/>
              </a:lnSpc>
              <a:spcBef>
                <a:spcPct val="0"/>
              </a:spcBef>
              <a:spcAft>
                <a:spcPct val="0"/>
              </a:spcAft>
              <a:tabLst/>
            </a:pPr>
            <a:r>
              <a:rPr kumimoji="0" lang="ru-RU" sz="1700" b="0" i="0" u="none" strike="noStrike" cap="none" normalizeH="0" baseline="0" dirty="0" smtClean="0">
                <a:ln>
                  <a:noFill/>
                </a:ln>
                <a:solidFill>
                  <a:srgbClr val="0000FF"/>
                </a:solidFill>
                <a:effectLst/>
                <a:latin typeface="Book Antiqua" pitchFamily="18" charset="0"/>
                <a:cs typeface="Arial" pitchFamily="34" charset="0"/>
              </a:rPr>
              <a:t>Военные походы в Нубию до Третьего порога, у 20 ° с. ш., где жили племена могущественных </a:t>
            </a:r>
            <a:r>
              <a:rPr kumimoji="0" lang="ru-RU" sz="1700" b="0" i="0" u="none" strike="noStrike" cap="none" normalizeH="0" baseline="0" dirty="0" err="1" smtClean="0">
                <a:ln>
                  <a:noFill/>
                </a:ln>
                <a:solidFill>
                  <a:srgbClr val="0000FF"/>
                </a:solidFill>
                <a:effectLst/>
                <a:latin typeface="Book Antiqua" pitchFamily="18" charset="0"/>
                <a:cs typeface="Arial" pitchFamily="34" charset="0"/>
              </a:rPr>
              <a:t>маджаев</a:t>
            </a:r>
            <a:r>
              <a:rPr kumimoji="0" lang="ru-RU" sz="1700" b="0" i="0" u="none" strike="noStrike" cap="none" normalizeH="0" baseline="0" dirty="0" smtClean="0">
                <a:ln>
                  <a:noFill/>
                </a:ln>
                <a:solidFill>
                  <a:srgbClr val="0000FF"/>
                </a:solidFill>
                <a:effectLst/>
                <a:latin typeface="Book Antiqua" pitchFamily="18" charset="0"/>
                <a:cs typeface="Arial" pitchFamily="34" charset="0"/>
              </a:rPr>
              <a:t>, предпринимали фараоны </a:t>
            </a:r>
            <a:r>
              <a:rPr kumimoji="0" lang="ru-RU" sz="1700" b="0" i="1" u="none" strike="noStrike" cap="none" normalizeH="0" baseline="0" dirty="0" err="1" smtClean="0">
                <a:ln>
                  <a:noFill/>
                </a:ln>
                <a:solidFill>
                  <a:srgbClr val="660033"/>
                </a:solidFill>
                <a:effectLst/>
                <a:latin typeface="Book Antiqua" pitchFamily="18" charset="0"/>
                <a:cs typeface="Arial" pitchFamily="34" charset="0"/>
              </a:rPr>
              <a:t>Джосер</a:t>
            </a:r>
            <a:r>
              <a:rPr kumimoji="0" lang="ru-RU" sz="1700" b="0" i="0" u="none" strike="noStrike" cap="none" normalizeH="0" baseline="0" dirty="0" smtClean="0">
                <a:ln>
                  <a:noFill/>
                </a:ln>
                <a:solidFill>
                  <a:srgbClr val="0000FF"/>
                </a:solidFill>
                <a:effectLst/>
                <a:latin typeface="Book Antiqua" pitchFamily="18" charset="0"/>
                <a:cs typeface="Arial" pitchFamily="34" charset="0"/>
              </a:rPr>
              <a:t> (начало XXVIII в. до и. э.) и </a:t>
            </a:r>
            <a:r>
              <a:rPr kumimoji="0" lang="ru-RU" sz="1700" b="0" i="1" u="none" strike="noStrike" cap="none" normalizeH="0" baseline="0" dirty="0" err="1" smtClean="0">
                <a:ln>
                  <a:noFill/>
                </a:ln>
                <a:solidFill>
                  <a:srgbClr val="660033"/>
                </a:solidFill>
                <a:effectLst/>
                <a:latin typeface="Book Antiqua" pitchFamily="18" charset="0"/>
                <a:cs typeface="Arial" pitchFamily="34" charset="0"/>
              </a:rPr>
              <a:t>Снофру</a:t>
            </a:r>
            <a:r>
              <a:rPr kumimoji="0" lang="ru-RU" sz="1700" b="0" i="0" u="none" strike="noStrike" cap="none" normalizeH="0" baseline="0" dirty="0" smtClean="0">
                <a:ln>
                  <a:noFill/>
                </a:ln>
                <a:solidFill>
                  <a:srgbClr val="0000FF"/>
                </a:solidFill>
                <a:effectLst/>
                <a:latin typeface="Book Antiqua" pitchFamily="18" charset="0"/>
                <a:cs typeface="Arial" pitchFamily="34" charset="0"/>
              </a:rPr>
              <a:t> (конец XXVIII в. до н. э.).  </a:t>
            </a:r>
            <a:endParaRPr kumimoji="0" lang="ru-RU" sz="1700" b="0" i="1" u="none" strike="noStrike" cap="none" normalizeH="0" baseline="0" dirty="0" smtClean="0">
              <a:ln>
                <a:noFill/>
              </a:ln>
              <a:solidFill>
                <a:srgbClr val="0000FF"/>
              </a:solidFill>
              <a:effectLst/>
              <a:latin typeface="Book Antiqua" pitchFamily="18" charset="0"/>
              <a:cs typeface="Arial" pitchFamily="34" charset="0"/>
            </a:endParaRPr>
          </a:p>
        </p:txBody>
      </p:sp>
      <p:pic>
        <p:nvPicPr>
          <p:cNvPr id="13314" name="Picture 2" descr="footnot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396288" y="-252413"/>
            <a:ext cx="152400" cy="152400"/>
          </a:xfrm>
          <a:prstGeom prst="rect">
            <a:avLst/>
          </a:prstGeom>
          <a:noFill/>
          <a:extLst>
            <a:ext uri="{909E8E84-426E-40DD-AFC4-6F175D3DCCD1}">
              <a14:hiddenFill xmlns:a14="http://schemas.microsoft.com/office/drawing/2010/main" xmlns="">
                <a:solidFill>
                  <a:srgbClr val="FFFFFF"/>
                </a:solidFill>
              </a14:hiddenFill>
            </a:ext>
          </a:extLst>
        </p:spPr>
      </p:pic>
      <p:pic>
        <p:nvPicPr>
          <p:cNvPr id="13315" name="Picture 3" descr="footnote"/>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451850" y="-252413"/>
            <a:ext cx="152400" cy="152400"/>
          </a:xfrm>
          <a:prstGeom prst="rect">
            <a:avLst/>
          </a:prstGeom>
          <a:noFill/>
          <a:extLst>
            <a:ext uri="{909E8E84-426E-40DD-AFC4-6F175D3DCCD1}">
              <a14:hiddenFill xmlns:a14="http://schemas.microsoft.com/office/drawing/2010/main" xmlns="">
                <a:solidFill>
                  <a:srgbClr val="FFFFFF"/>
                </a:solidFill>
              </a14:hiddenFill>
            </a:ext>
          </a:extLst>
        </p:spPr>
      </p:pic>
      <p:pic>
        <p:nvPicPr>
          <p:cNvPr id="13316" name="Picture 4" descr="footnot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415713" y="-84138"/>
            <a:ext cx="152400" cy="152401"/>
          </a:xfrm>
          <a:prstGeom prst="rect">
            <a:avLst/>
          </a:prstGeom>
          <a:noFill/>
          <a:extLst>
            <a:ext uri="{909E8E84-426E-40DD-AFC4-6F175D3DCCD1}">
              <a14:hiddenFill xmlns:a14="http://schemas.microsoft.com/office/drawing/2010/main" xmlns="">
                <a:solidFill>
                  <a:srgbClr val="FFFFFF"/>
                </a:solidFill>
              </a14:hiddenFill>
            </a:ext>
          </a:extLst>
        </p:spPr>
      </p:pic>
      <p:pic>
        <p:nvPicPr>
          <p:cNvPr id="13317" name="Picture 5" descr="footnote"/>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1471275" y="-84138"/>
            <a:ext cx="152400" cy="152401"/>
          </a:xfrm>
          <a:prstGeom prst="rect">
            <a:avLst/>
          </a:prstGeom>
          <a:noFill/>
          <a:extLst>
            <a:ext uri="{909E8E84-426E-40DD-AFC4-6F175D3DCCD1}">
              <a14:hiddenFill xmlns:a14="http://schemas.microsoft.com/office/drawing/2010/main" xmlns="">
                <a:solidFill>
                  <a:srgbClr val="FFFFFF"/>
                </a:solidFill>
              </a14:hiddenFill>
            </a:ext>
          </a:extLst>
        </p:spPr>
      </p:pic>
      <p:pic>
        <p:nvPicPr>
          <p:cNvPr id="13323" name="Picture 11" descr="http://narodworld.ru/wp-content/uploads/2012/06/djoser.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148867" y="313682"/>
            <a:ext cx="2395795" cy="3185318"/>
          </a:xfrm>
          <a:prstGeom prst="rect">
            <a:avLst/>
          </a:prstGeom>
          <a:noFill/>
          <a:extLst>
            <a:ext uri="{909E8E84-426E-40DD-AFC4-6F175D3DCCD1}">
              <a14:hiddenFill xmlns:a14="http://schemas.microsoft.com/office/drawing/2010/main" xmlns="">
                <a:solidFill>
                  <a:srgbClr val="FFFFFF"/>
                </a:solidFill>
              </a14:hiddenFill>
            </a:ext>
          </a:extLst>
        </p:spPr>
      </p:pic>
      <p:pic>
        <p:nvPicPr>
          <p:cNvPr id="13325" name="Picture 13" descr="http://thepyramids.org/images/cairo/04_cairo_snefru.gif"/>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7052177" y="3257362"/>
            <a:ext cx="2091823" cy="3556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77663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23"/>
                                        </p:tgtEl>
                                        <p:attrNameLst>
                                          <p:attrName>style.visibility</p:attrName>
                                        </p:attrNameLst>
                                      </p:cBhvr>
                                      <p:to>
                                        <p:strVal val="visible"/>
                                      </p:to>
                                    </p:set>
                                    <p:animEffect transition="in" filter="barn(inVertical)">
                                      <p:cBhvr>
                                        <p:cTn id="7" dur="500"/>
                                        <p:tgtEl>
                                          <p:spTgt spid="133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3325"/>
                                        </p:tgtEl>
                                        <p:attrNameLst>
                                          <p:attrName>style.visibility</p:attrName>
                                        </p:attrNameLst>
                                      </p:cBhvr>
                                      <p:to>
                                        <p:strVal val="visible"/>
                                      </p:to>
                                    </p:set>
                                    <p:animEffect transition="in" filter="barn(outVertical)">
                                      <p:cBhvr>
                                        <p:cTn id="12" dur="500"/>
                                        <p:tgtEl>
                                          <p:spTgt spid="13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2" name="Picture 6" descr="http://kurspresent.ru/uploads/1/hramy.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14338" name="Picture 2" descr="http://lib.rus.ec/i/70/365270/i_003.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3568" y="332656"/>
            <a:ext cx="3541793" cy="6146279"/>
          </a:xfrm>
          <a:prstGeom prst="rect">
            <a:avLst/>
          </a:prstGeom>
          <a:noFill/>
          <a:extLst>
            <a:ext uri="{909E8E84-426E-40DD-AFC4-6F175D3DCCD1}">
              <a14:hiddenFill xmlns:a14="http://schemas.microsoft.com/office/drawing/2010/main" xmlns="">
                <a:solidFill>
                  <a:srgbClr val="FFFFFF"/>
                </a:solidFill>
              </a14:hiddenFill>
            </a:ext>
          </a:extLst>
        </p:spPr>
      </p:pic>
      <p:pic>
        <p:nvPicPr>
          <p:cNvPr id="14340" name="Picture 4" descr="http://annales.info/egipet/belova/map1.gif"/>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599222" y="243483"/>
            <a:ext cx="4370973" cy="62354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72468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1000" fill="hold"/>
                                        <p:tgtEl>
                                          <p:spTgt spid="14338"/>
                                        </p:tgtEl>
                                        <p:attrNameLst>
                                          <p:attrName>ppt_w</p:attrName>
                                        </p:attrNameLst>
                                      </p:cBhvr>
                                      <p:tavLst>
                                        <p:tav tm="0">
                                          <p:val>
                                            <p:fltVal val="0"/>
                                          </p:val>
                                        </p:tav>
                                        <p:tav tm="100000">
                                          <p:val>
                                            <p:strVal val="#ppt_w"/>
                                          </p:val>
                                        </p:tav>
                                      </p:tavLst>
                                    </p:anim>
                                    <p:anim calcmode="lin" valueType="num">
                                      <p:cBhvr>
                                        <p:cTn id="8" dur="1000" fill="hold"/>
                                        <p:tgtEl>
                                          <p:spTgt spid="14338"/>
                                        </p:tgtEl>
                                        <p:attrNameLst>
                                          <p:attrName>ppt_h</p:attrName>
                                        </p:attrNameLst>
                                      </p:cBhvr>
                                      <p:tavLst>
                                        <p:tav tm="0">
                                          <p:val>
                                            <p:fltVal val="0"/>
                                          </p:val>
                                        </p:tav>
                                        <p:tav tm="100000">
                                          <p:val>
                                            <p:strVal val="#ppt_h"/>
                                          </p:val>
                                        </p:tav>
                                      </p:tavLst>
                                    </p:anim>
                                    <p:anim calcmode="lin" valueType="num">
                                      <p:cBhvr>
                                        <p:cTn id="9" dur="1000" fill="hold"/>
                                        <p:tgtEl>
                                          <p:spTgt spid="14338"/>
                                        </p:tgtEl>
                                        <p:attrNameLst>
                                          <p:attrName>style.rotation</p:attrName>
                                        </p:attrNameLst>
                                      </p:cBhvr>
                                      <p:tavLst>
                                        <p:tav tm="0">
                                          <p:val>
                                            <p:fltVal val="90"/>
                                          </p:val>
                                        </p:tav>
                                        <p:tav tm="100000">
                                          <p:val>
                                            <p:fltVal val="0"/>
                                          </p:val>
                                        </p:tav>
                                      </p:tavLst>
                                    </p:anim>
                                    <p:animEffect transition="in" filter="fade">
                                      <p:cBhvr>
                                        <p:cTn id="10" dur="1000"/>
                                        <p:tgtEl>
                                          <p:spTgt spid="1433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4340"/>
                                        </p:tgtEl>
                                        <p:attrNameLst>
                                          <p:attrName>style.visibility</p:attrName>
                                        </p:attrNameLst>
                                      </p:cBhvr>
                                      <p:to>
                                        <p:strVal val="visible"/>
                                      </p:to>
                                    </p:set>
                                    <p:anim calcmode="lin" valueType="num">
                                      <p:cBhvr>
                                        <p:cTn id="15" dur="1000" fill="hold"/>
                                        <p:tgtEl>
                                          <p:spTgt spid="14340"/>
                                        </p:tgtEl>
                                        <p:attrNameLst>
                                          <p:attrName>ppt_w</p:attrName>
                                        </p:attrNameLst>
                                      </p:cBhvr>
                                      <p:tavLst>
                                        <p:tav tm="0">
                                          <p:val>
                                            <p:fltVal val="0"/>
                                          </p:val>
                                        </p:tav>
                                        <p:tav tm="100000">
                                          <p:val>
                                            <p:strVal val="#ppt_w"/>
                                          </p:val>
                                        </p:tav>
                                      </p:tavLst>
                                    </p:anim>
                                    <p:anim calcmode="lin" valueType="num">
                                      <p:cBhvr>
                                        <p:cTn id="16" dur="1000" fill="hold"/>
                                        <p:tgtEl>
                                          <p:spTgt spid="14340"/>
                                        </p:tgtEl>
                                        <p:attrNameLst>
                                          <p:attrName>ppt_h</p:attrName>
                                        </p:attrNameLst>
                                      </p:cBhvr>
                                      <p:tavLst>
                                        <p:tav tm="0">
                                          <p:val>
                                            <p:fltVal val="0"/>
                                          </p:val>
                                        </p:tav>
                                        <p:tav tm="100000">
                                          <p:val>
                                            <p:strVal val="#ppt_h"/>
                                          </p:val>
                                        </p:tav>
                                      </p:tavLst>
                                    </p:anim>
                                    <p:anim calcmode="lin" valueType="num">
                                      <p:cBhvr>
                                        <p:cTn id="17" dur="1000" fill="hold"/>
                                        <p:tgtEl>
                                          <p:spTgt spid="14340"/>
                                        </p:tgtEl>
                                        <p:attrNameLst>
                                          <p:attrName>style.rotation</p:attrName>
                                        </p:attrNameLst>
                                      </p:cBhvr>
                                      <p:tavLst>
                                        <p:tav tm="0">
                                          <p:val>
                                            <p:fltVal val="90"/>
                                          </p:val>
                                        </p:tav>
                                        <p:tav tm="100000">
                                          <p:val>
                                            <p:fltVal val="0"/>
                                          </p:val>
                                        </p:tav>
                                      </p:tavLst>
                                    </p:anim>
                                    <p:animEffect transition="in" filter="fade">
                                      <p:cBhvr>
                                        <p:cTn id="18" dur="10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tatic7.depositphotos.com/1252474/745/i/950/depositphotos_7450888-Egypt-background-with-camel.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755576" y="836712"/>
            <a:ext cx="7632848" cy="5355312"/>
          </a:xfrm>
          <a:prstGeom prst="rect">
            <a:avLst/>
          </a:prstGeom>
        </p:spPr>
        <p:txBody>
          <a:bodyPr wrap="square">
            <a:spAutoFit/>
          </a:bodyPr>
          <a:lstStyle/>
          <a:p>
            <a:pPr algn="ctr"/>
            <a:r>
              <a:rPr lang="ru-RU" dirty="0">
                <a:solidFill>
                  <a:srgbClr val="0000FF"/>
                </a:solidFill>
                <a:latin typeface="Book Antiqua" pitchFamily="18" charset="0"/>
              </a:rPr>
              <a:t>Четыре крупных военных и торговых экспедиции продолжительностью 7–8 месяцев каждая в малоизвестные районы Нубии совершил в XXIII в. до н. э. правитель </a:t>
            </a:r>
            <a:r>
              <a:rPr lang="ru-RU" dirty="0" err="1">
                <a:solidFill>
                  <a:srgbClr val="0000FF"/>
                </a:solidFill>
                <a:latin typeface="Book Antiqua" pitchFamily="18" charset="0"/>
              </a:rPr>
              <a:t>Элефантины</a:t>
            </a:r>
            <a:r>
              <a:rPr lang="ru-RU" dirty="0">
                <a:solidFill>
                  <a:srgbClr val="0000FF"/>
                </a:solidFill>
                <a:latin typeface="Book Antiqua" pitchFamily="18" charset="0"/>
              </a:rPr>
              <a:t> </a:t>
            </a:r>
            <a:r>
              <a:rPr lang="ru-RU" i="1" dirty="0" err="1">
                <a:solidFill>
                  <a:srgbClr val="0000FF"/>
                </a:solidFill>
                <a:latin typeface="Book Antiqua" pitchFamily="18" charset="0"/>
              </a:rPr>
              <a:t>Хуфхор</a:t>
            </a:r>
            <a:r>
              <a:rPr lang="ru-RU" i="1" dirty="0">
                <a:solidFill>
                  <a:srgbClr val="0000FF"/>
                </a:solidFill>
                <a:latin typeface="Book Antiqua" pitchFamily="18" charset="0"/>
              </a:rPr>
              <a:t> (</a:t>
            </a:r>
            <a:r>
              <a:rPr lang="ru-RU" i="1" dirty="0" err="1">
                <a:solidFill>
                  <a:srgbClr val="0000FF"/>
                </a:solidFill>
                <a:latin typeface="Book Antiqua" pitchFamily="18" charset="0"/>
              </a:rPr>
              <a:t>Хирхуф</a:t>
            </a:r>
            <a:r>
              <a:rPr lang="ru-RU" i="1" dirty="0">
                <a:solidFill>
                  <a:srgbClr val="0000FF"/>
                </a:solidFill>
                <a:latin typeface="Book Antiqua" pitchFamily="18" charset="0"/>
              </a:rPr>
              <a:t>)</a:t>
            </a:r>
            <a:r>
              <a:rPr lang="ru-RU" dirty="0">
                <a:solidFill>
                  <a:srgbClr val="0000FF"/>
                </a:solidFill>
                <a:latin typeface="Book Antiqua" pitchFamily="18" charset="0"/>
              </a:rPr>
              <a:t>. Вероятно, он прошел от о. </a:t>
            </a:r>
            <a:r>
              <a:rPr lang="ru-RU" dirty="0" err="1">
                <a:solidFill>
                  <a:srgbClr val="0000FF"/>
                </a:solidFill>
                <a:latin typeface="Book Antiqua" pitchFamily="18" charset="0"/>
              </a:rPr>
              <a:t>Элефантина</a:t>
            </a:r>
            <a:r>
              <a:rPr lang="ru-RU" dirty="0">
                <a:solidFill>
                  <a:srgbClr val="0000FF"/>
                </a:solidFill>
                <a:latin typeface="Book Antiqua" pitchFamily="18" charset="0"/>
              </a:rPr>
              <a:t> на юго-запад около 1500 км по так называемой «Слоновой дороге» через оазисы (ныне колодцы) </a:t>
            </a:r>
            <a:r>
              <a:rPr lang="ru-RU" dirty="0" err="1">
                <a:solidFill>
                  <a:srgbClr val="0000FF"/>
                </a:solidFill>
                <a:latin typeface="Book Antiqua" pitchFamily="18" charset="0"/>
              </a:rPr>
              <a:t>Дункуль</a:t>
            </a:r>
            <a:r>
              <a:rPr lang="ru-RU" dirty="0">
                <a:solidFill>
                  <a:srgbClr val="0000FF"/>
                </a:solidFill>
                <a:latin typeface="Book Antiqua" pitchFamily="18" charset="0"/>
              </a:rPr>
              <a:t> и Селима до восточных склонов плато </a:t>
            </a:r>
            <a:r>
              <a:rPr lang="ru-RU" dirty="0" err="1">
                <a:solidFill>
                  <a:srgbClr val="0000FF"/>
                </a:solidFill>
                <a:latin typeface="Book Antiqua" pitchFamily="18" charset="0"/>
              </a:rPr>
              <a:t>Дарфур</a:t>
            </a:r>
            <a:r>
              <a:rPr lang="ru-RU" dirty="0">
                <a:solidFill>
                  <a:srgbClr val="0000FF"/>
                </a:solidFill>
                <a:latin typeface="Book Antiqua" pitchFamily="18" charset="0"/>
              </a:rPr>
              <a:t> в Судане. Здесь, уже в полосе саванн, находилась столица страны </a:t>
            </a:r>
            <a:r>
              <a:rPr lang="ru-RU" dirty="0" err="1">
                <a:solidFill>
                  <a:srgbClr val="0000FF"/>
                </a:solidFill>
                <a:latin typeface="Book Antiqua" pitchFamily="18" charset="0"/>
              </a:rPr>
              <a:t>Иам</a:t>
            </a:r>
            <a:r>
              <a:rPr lang="ru-RU" dirty="0">
                <a:solidFill>
                  <a:srgbClr val="0000FF"/>
                </a:solidFill>
                <a:latin typeface="Book Antiqua" pitchFamily="18" charset="0"/>
              </a:rPr>
              <a:t>, близ 14°30' с. ш. Назад </a:t>
            </a:r>
            <a:r>
              <a:rPr lang="ru-RU" dirty="0" err="1">
                <a:solidFill>
                  <a:srgbClr val="0000FF"/>
                </a:solidFill>
                <a:latin typeface="Book Antiqua" pitchFamily="18" charset="0"/>
              </a:rPr>
              <a:t>Хуфхор</a:t>
            </a:r>
            <a:r>
              <a:rPr lang="ru-RU" dirty="0">
                <a:solidFill>
                  <a:srgbClr val="0000FF"/>
                </a:solidFill>
                <a:latin typeface="Book Antiqua" pitchFamily="18" charset="0"/>
              </a:rPr>
              <a:t> вернулся в сопровождении военного эскорта, приданного вождем страны, и на ослах доставил в Египет </a:t>
            </a:r>
            <a:endParaRPr lang="ru-RU" dirty="0" smtClean="0">
              <a:solidFill>
                <a:srgbClr val="0000FF"/>
              </a:solidFill>
              <a:latin typeface="Book Antiqua" pitchFamily="18" charset="0"/>
            </a:endParaRPr>
          </a:p>
          <a:p>
            <a:pPr algn="ctr"/>
            <a:endParaRPr lang="ru-RU" dirty="0">
              <a:solidFill>
                <a:srgbClr val="0000FF"/>
              </a:solidFill>
              <a:latin typeface="Book Antiqua" pitchFamily="18" charset="0"/>
            </a:endParaRPr>
          </a:p>
          <a:p>
            <a:pPr algn="ctr"/>
            <a:r>
              <a:rPr lang="ru-RU" dirty="0" smtClean="0">
                <a:solidFill>
                  <a:srgbClr val="0000FF"/>
                </a:solidFill>
                <a:latin typeface="Book Antiqua" pitchFamily="18" charset="0"/>
              </a:rPr>
              <a:t>«...</a:t>
            </a:r>
            <a:r>
              <a:rPr lang="ru-RU" dirty="0">
                <a:solidFill>
                  <a:srgbClr val="0000FF"/>
                </a:solidFill>
                <a:latin typeface="Book Antiqua" pitchFamily="18" charset="0"/>
              </a:rPr>
              <a:t>ладан, эбеновое дерево, шкуры леопардов, слоновые бивни, всевозможные драгоценные дары. Никогда [никто]... не совершал ничего подобного искони». </a:t>
            </a:r>
            <a:endParaRPr lang="ru-RU" dirty="0" smtClean="0">
              <a:solidFill>
                <a:srgbClr val="0000FF"/>
              </a:solidFill>
              <a:latin typeface="Book Antiqua" pitchFamily="18" charset="0"/>
            </a:endParaRPr>
          </a:p>
          <a:p>
            <a:pPr algn="ctr"/>
            <a:endParaRPr lang="ru-RU" dirty="0">
              <a:solidFill>
                <a:srgbClr val="0000FF"/>
              </a:solidFill>
              <a:latin typeface="Book Antiqua" pitchFamily="18" charset="0"/>
            </a:endParaRPr>
          </a:p>
          <a:p>
            <a:pPr algn="ctr"/>
            <a:r>
              <a:rPr lang="ru-RU" dirty="0" smtClean="0">
                <a:solidFill>
                  <a:srgbClr val="0000FF"/>
                </a:solidFill>
                <a:latin typeface="Book Antiqua" pitchFamily="18" charset="0"/>
              </a:rPr>
              <a:t>В </a:t>
            </a:r>
            <a:r>
              <a:rPr lang="ru-RU" dirty="0">
                <a:solidFill>
                  <a:srgbClr val="0000FF"/>
                </a:solidFill>
                <a:latin typeface="Book Antiqua" pitchFamily="18" charset="0"/>
              </a:rPr>
              <a:t>подарок царю </a:t>
            </a:r>
            <a:r>
              <a:rPr lang="ru-RU" i="1" dirty="0" err="1">
                <a:solidFill>
                  <a:srgbClr val="0000FF"/>
                </a:solidFill>
                <a:latin typeface="Book Antiqua" pitchFamily="18" charset="0"/>
              </a:rPr>
              <a:t>Пиопи</a:t>
            </a:r>
            <a:r>
              <a:rPr lang="ru-RU" i="1" dirty="0">
                <a:solidFill>
                  <a:srgbClr val="0000FF"/>
                </a:solidFill>
                <a:latin typeface="Book Antiqua" pitchFamily="18" charset="0"/>
              </a:rPr>
              <a:t> II</a:t>
            </a:r>
            <a:r>
              <a:rPr lang="ru-RU" dirty="0">
                <a:solidFill>
                  <a:srgbClr val="0000FF"/>
                </a:solidFill>
                <a:latin typeface="Book Antiqua" pitchFamily="18" charset="0"/>
              </a:rPr>
              <a:t> он привез пигмея, попавшего к нему благодаря посреднической торговле с южными областями Судана. </a:t>
            </a:r>
            <a:endParaRPr lang="ru-RU" dirty="0" smtClean="0">
              <a:solidFill>
                <a:srgbClr val="0000FF"/>
              </a:solidFill>
              <a:latin typeface="Book Antiqua" pitchFamily="18" charset="0"/>
            </a:endParaRPr>
          </a:p>
          <a:p>
            <a:pPr algn="ctr"/>
            <a:r>
              <a:rPr lang="ru-RU" dirty="0" err="1" smtClean="0">
                <a:solidFill>
                  <a:srgbClr val="0000FF"/>
                </a:solidFill>
                <a:latin typeface="Book Antiqua" pitchFamily="18" charset="0"/>
              </a:rPr>
              <a:t>Хуфхор</a:t>
            </a:r>
            <a:r>
              <a:rPr lang="ru-RU" dirty="0" smtClean="0">
                <a:solidFill>
                  <a:srgbClr val="0000FF"/>
                </a:solidFill>
                <a:latin typeface="Book Antiqua" pitchFamily="18" charset="0"/>
              </a:rPr>
              <a:t> </a:t>
            </a:r>
            <a:r>
              <a:rPr lang="ru-RU" dirty="0">
                <a:solidFill>
                  <a:srgbClr val="0000FF"/>
                </a:solidFill>
                <a:latin typeface="Book Antiqua" pitchFamily="18" charset="0"/>
              </a:rPr>
              <a:t>выполнил первое исторически доказанное двойное пересечение Восточной Сахары до открытой им полосы саванн.</a:t>
            </a:r>
          </a:p>
        </p:txBody>
      </p:sp>
    </p:spTree>
    <p:extLst>
      <p:ext uri="{BB962C8B-B14F-4D97-AF65-F5344CB8AC3E}">
        <p14:creationId xmlns:p14="http://schemas.microsoft.com/office/powerpoint/2010/main" xmlns="" val="79028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circle(out)">
                                      <p:cBhvr>
                                        <p:cTn id="12" dur="20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7" dur="500"/>
                                        <p:tgtEl>
                                          <p:spTgt spid="2">
                                            <p:txEl>
                                              <p:pRg st="4" end="4"/>
                                            </p:txEl>
                                          </p:spTgt>
                                        </p:tgtEl>
                                      </p:cBhvr>
                                    </p:animEffect>
                                  </p:childTnLst>
                                </p:cTn>
                              </p:par>
                              <p:par>
                                <p:cTn id="18" presetID="14" presetClass="entr" presetSubtype="10" fill="hold" nodeType="withEffect">
                                  <p:stCondLst>
                                    <p:cond delay="0"/>
                                  </p:stCondLst>
                                  <p:childTnLst>
                                    <p:set>
                                      <p:cBhvr>
                                        <p:cTn id="19" dur="1" fill="hold">
                                          <p:stCondLst>
                                            <p:cond delay="0"/>
                                          </p:stCondLst>
                                        </p:cTn>
                                        <p:tgtEl>
                                          <p:spTgt spid="2">
                                            <p:txEl>
                                              <p:pRg st="5" end="5"/>
                                            </p:txEl>
                                          </p:spTgt>
                                        </p:tgtEl>
                                        <p:attrNameLst>
                                          <p:attrName>style.visibility</p:attrName>
                                        </p:attrNameLst>
                                      </p:cBhvr>
                                      <p:to>
                                        <p:strVal val="visible"/>
                                      </p:to>
                                    </p:set>
                                    <p:animEffect transition="in" filter="randombar(horizontal)">
                                      <p:cBhvr>
                                        <p:cTn id="2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static5.depositphotos.com/1000434/496/i/950/depositphotos_4965433-Egyptian-background.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611560" y="836712"/>
            <a:ext cx="8136904" cy="5355312"/>
          </a:xfrm>
          <a:prstGeom prst="rect">
            <a:avLst/>
          </a:prstGeom>
        </p:spPr>
        <p:txBody>
          <a:bodyPr wrap="square">
            <a:spAutoFit/>
          </a:bodyPr>
          <a:lstStyle/>
          <a:p>
            <a:pPr algn="ctr"/>
            <a:r>
              <a:rPr lang="ru-RU" dirty="0">
                <a:solidFill>
                  <a:srgbClr val="0000FF"/>
                </a:solidFill>
                <a:latin typeface="Book Antiqua" pitchFamily="18" charset="0"/>
              </a:rPr>
              <a:t>Не позднее 1700 г. до н. э., проследив течение Нила более чем на 2000 км, египтяне составили карту освоенной ими части реки. Рисунок, воспроизводящий эту карту, был обнаружен на саркофаге времен Среднего царства. К началу XV в. до н. э. граница Египта проходила севернее Пятого порога, у 19° с. ш. Имели ли египтяне представление, откуда течет через пустыню великий поток, оживляющий их землю, и откуда берется ил, оплодотворяющий ее? Видимо, нет. Но они твердо знали, что и южнее Нубии, за порогами, находятся обитаемые области, где живут черные люди</a:t>
            </a:r>
            <a:r>
              <a:rPr lang="ru-RU" dirty="0" smtClean="0">
                <a:solidFill>
                  <a:srgbClr val="0000FF"/>
                </a:solidFill>
                <a:latin typeface="Book Antiqua" pitchFamily="18" charset="0"/>
              </a:rPr>
              <a:t>.</a:t>
            </a:r>
          </a:p>
          <a:p>
            <a:pPr algn="ctr"/>
            <a:endParaRPr lang="ru-RU" dirty="0">
              <a:solidFill>
                <a:srgbClr val="0000FF"/>
              </a:solidFill>
              <a:latin typeface="Book Antiqua" pitchFamily="18" charset="0"/>
            </a:endParaRPr>
          </a:p>
          <a:p>
            <a:pPr algn="ctr"/>
            <a:r>
              <a:rPr lang="ru-RU" dirty="0">
                <a:solidFill>
                  <a:srgbClr val="003300"/>
                </a:solidFill>
                <a:latin typeface="Book Antiqua" pitchFamily="18" charset="0"/>
              </a:rPr>
              <a:t>Выйдя к берегам Красного моря, египтяне вскоре убедились, что морская дорога удобнее сухопутной, хотя и не менее опасна. Им принадлежит пальма первенства в открытии и освоении морского пути вдоль берегов Африки в страну </a:t>
            </a:r>
            <a:r>
              <a:rPr lang="ru-RU" dirty="0" err="1">
                <a:solidFill>
                  <a:srgbClr val="003300"/>
                </a:solidFill>
                <a:latin typeface="Book Antiqua" pitchFamily="18" charset="0"/>
              </a:rPr>
              <a:t>Пунт</a:t>
            </a:r>
            <a:r>
              <a:rPr lang="ru-RU" dirty="0">
                <a:solidFill>
                  <a:srgbClr val="003300"/>
                </a:solidFill>
                <a:latin typeface="Book Antiqua" pitchFamily="18" charset="0"/>
              </a:rPr>
              <a:t> (правильнее </a:t>
            </a:r>
            <a:r>
              <a:rPr lang="ru-RU" dirty="0" err="1">
                <a:solidFill>
                  <a:srgbClr val="003300"/>
                </a:solidFill>
                <a:latin typeface="Book Antiqua" pitchFamily="18" charset="0"/>
              </a:rPr>
              <a:t>Пуин</a:t>
            </a:r>
            <a:r>
              <a:rPr lang="ru-RU" dirty="0">
                <a:solidFill>
                  <a:srgbClr val="003300"/>
                </a:solidFill>
                <a:latin typeface="Book Antiqua" pitchFamily="18" charset="0"/>
              </a:rPr>
              <a:t>). Из этой «страны бога», в смысле экзотической, подлипло «божественной», в Египет на кораблях доставлялись драгоценные ароматические смолы (ладан, мирра и др.) — дар деревьев, растущих на п-ове Сомали и на юго-западе «Счастливой Аравии». Поэтому с равным правом </a:t>
            </a:r>
            <a:r>
              <a:rPr lang="ru-RU" dirty="0" err="1">
                <a:solidFill>
                  <a:srgbClr val="003300"/>
                </a:solidFill>
                <a:latin typeface="Book Antiqua" pitchFamily="18" charset="0"/>
              </a:rPr>
              <a:t>Пунтом</a:t>
            </a:r>
            <a:r>
              <a:rPr lang="ru-RU" dirty="0">
                <a:solidFill>
                  <a:srgbClr val="003300"/>
                </a:solidFill>
                <a:latin typeface="Book Antiqua" pitchFamily="18" charset="0"/>
              </a:rPr>
              <a:t> можно считать и Сомали, и Йемен или обе страны вместе.</a:t>
            </a:r>
          </a:p>
        </p:txBody>
      </p:sp>
    </p:spTree>
    <p:extLst>
      <p:ext uri="{BB962C8B-B14F-4D97-AF65-F5344CB8AC3E}">
        <p14:creationId xmlns:p14="http://schemas.microsoft.com/office/powerpoint/2010/main" xmlns="" val="2707528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1)">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2"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heel(2)">
                                      <p:cBhvr>
                                        <p:cTn id="12"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3" name="Picture 5" descr="http://static5.depositphotos.com/1000434/523/i/950/depositphotos_5233698-Egyptian-background.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a:spLocks noChangeArrowheads="1"/>
          </p:cNvSpPr>
          <p:nvPr/>
        </p:nvSpPr>
        <p:spPr bwMode="auto">
          <a:xfrm>
            <a:off x="323528" y="1028343"/>
            <a:ext cx="5983504" cy="48013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eaLnBrk="1" fontAlgn="base" latinLnBrk="0" hangingPunct="1">
              <a:lnSpc>
                <a:spcPct val="100000"/>
              </a:lnSpc>
              <a:spcBef>
                <a:spcPct val="0"/>
              </a:spcBef>
              <a:spcAft>
                <a:spcPct val="0"/>
              </a:spcAft>
              <a:tabLst/>
            </a:pPr>
            <a:r>
              <a:rPr kumimoji="0" lang="ru-RU" b="1" i="0" u="none" strike="noStrike" cap="none" normalizeH="0" baseline="0" dirty="0" smtClean="0">
                <a:ln>
                  <a:noFill/>
                </a:ln>
                <a:solidFill>
                  <a:srgbClr val="000066"/>
                </a:solidFill>
                <a:effectLst/>
                <a:latin typeface="Book Antiqua" pitchFamily="18" charset="0"/>
                <a:cs typeface="Arial" pitchFamily="34" charset="0"/>
              </a:rPr>
              <a:t>Первое исторически доказанное плавание египтян в </a:t>
            </a:r>
            <a:r>
              <a:rPr kumimoji="0" lang="ru-RU" b="1" i="0" u="none" strike="noStrike" cap="none" normalizeH="0" baseline="0" dirty="0" err="1" smtClean="0">
                <a:ln>
                  <a:noFill/>
                </a:ln>
                <a:solidFill>
                  <a:srgbClr val="000066"/>
                </a:solidFill>
                <a:effectLst/>
                <a:latin typeface="Book Antiqua" pitchFamily="18" charset="0"/>
                <a:cs typeface="Arial" pitchFamily="34" charset="0"/>
              </a:rPr>
              <a:t>Пунт</a:t>
            </a:r>
            <a:r>
              <a:rPr kumimoji="0" lang="ru-RU" b="1" i="0" u="none" strike="noStrike" cap="none" normalizeH="0" baseline="0" dirty="0" smtClean="0">
                <a:ln>
                  <a:noFill/>
                </a:ln>
                <a:solidFill>
                  <a:srgbClr val="000066"/>
                </a:solidFill>
                <a:effectLst/>
                <a:latin typeface="Book Antiqua" pitchFamily="18" charset="0"/>
                <a:cs typeface="Arial" pitchFamily="34" charset="0"/>
              </a:rPr>
              <a:t> состоялось в XXVI в. до н. э. при фараоне </a:t>
            </a:r>
            <a:r>
              <a:rPr kumimoji="0" lang="ru-RU" b="1" i="0" u="none" strike="noStrike" cap="none" normalizeH="0" baseline="0" dirty="0" err="1" smtClean="0">
                <a:ln>
                  <a:noFill/>
                </a:ln>
                <a:solidFill>
                  <a:srgbClr val="000066"/>
                </a:solidFill>
                <a:effectLst/>
                <a:latin typeface="Book Antiqua" pitchFamily="18" charset="0"/>
                <a:cs typeface="Arial" pitchFamily="34" charset="0"/>
              </a:rPr>
              <a:t>Сахура</a:t>
            </a:r>
            <a:r>
              <a:rPr kumimoji="0" lang="ru-RU" b="1" i="0" u="none" strike="noStrike" cap="none" normalizeH="0" dirty="0" smtClean="0">
                <a:ln>
                  <a:noFill/>
                </a:ln>
                <a:solidFill>
                  <a:srgbClr val="000066"/>
                </a:solidFill>
                <a:effectLst/>
                <a:latin typeface="Book Antiqua" pitchFamily="18" charset="0"/>
                <a:cs typeface="Arial" pitchFamily="34" charset="0"/>
              </a:rPr>
              <a:t> (</a:t>
            </a:r>
            <a:r>
              <a:rPr kumimoji="0" lang="ru-RU" b="1" i="1" u="none" strike="noStrike" cap="none" normalizeH="0" baseline="0" dirty="0" smtClean="0">
                <a:ln>
                  <a:noFill/>
                </a:ln>
                <a:solidFill>
                  <a:srgbClr val="000066"/>
                </a:solidFill>
                <a:effectLst/>
                <a:latin typeface="Book Antiqua" pitchFamily="18" charset="0"/>
                <a:cs typeface="Arial" pitchFamily="34" charset="0"/>
              </a:rPr>
              <a:t>Вполне возможно, что египтяне ходили в </a:t>
            </a:r>
            <a:r>
              <a:rPr kumimoji="0" lang="ru-RU" b="1" i="1" u="none" strike="noStrike" cap="none" normalizeH="0" baseline="0" dirty="0" err="1" smtClean="0">
                <a:ln>
                  <a:noFill/>
                </a:ln>
                <a:solidFill>
                  <a:srgbClr val="000066"/>
                </a:solidFill>
                <a:effectLst/>
                <a:latin typeface="Book Antiqua" pitchFamily="18" charset="0"/>
                <a:cs typeface="Arial" pitchFamily="34" charset="0"/>
              </a:rPr>
              <a:t>Пунт</a:t>
            </a:r>
            <a:r>
              <a:rPr kumimoji="0" lang="ru-RU" b="1" i="1" u="none" strike="noStrike" cap="none" normalizeH="0" baseline="0" dirty="0" smtClean="0">
                <a:ln>
                  <a:noFill/>
                </a:ln>
                <a:solidFill>
                  <a:srgbClr val="000066"/>
                </a:solidFill>
                <a:effectLst/>
                <a:latin typeface="Book Antiqua" pitchFamily="18" charset="0"/>
                <a:cs typeface="Arial" pitchFamily="34" charset="0"/>
              </a:rPr>
              <a:t> и раньше: использовать морские суда они начали в XXVIII в. до н. э.). </a:t>
            </a:r>
          </a:p>
          <a:p>
            <a:pPr marL="0" marR="0" lvl="0" indent="0" algn="ctr" eaLnBrk="1" fontAlgn="base" latinLnBrk="0" hangingPunct="1">
              <a:lnSpc>
                <a:spcPct val="100000"/>
              </a:lnSpc>
              <a:spcBef>
                <a:spcPct val="0"/>
              </a:spcBef>
              <a:spcAft>
                <a:spcPct val="0"/>
              </a:spcAft>
              <a:tabLst/>
            </a:pPr>
            <a:endParaRPr lang="ru-RU" b="1" i="1" dirty="0">
              <a:solidFill>
                <a:srgbClr val="000066"/>
              </a:solidFill>
              <a:latin typeface="Book Antiqua" pitchFamily="18" charset="0"/>
              <a:cs typeface="Arial" pitchFamily="34" charset="0"/>
            </a:endParaRPr>
          </a:p>
          <a:p>
            <a:pPr marL="0" marR="0" lvl="0" indent="0" algn="ctr" eaLnBrk="1" fontAlgn="base" latinLnBrk="0" hangingPunct="1">
              <a:lnSpc>
                <a:spcPct val="100000"/>
              </a:lnSpc>
              <a:spcBef>
                <a:spcPct val="0"/>
              </a:spcBef>
              <a:spcAft>
                <a:spcPct val="0"/>
              </a:spcAft>
              <a:tabLst/>
            </a:pPr>
            <a:r>
              <a:rPr kumimoji="0" lang="ru-RU" b="1" i="0" u="none" strike="noStrike" cap="none" normalizeH="0" baseline="0" dirty="0" smtClean="0">
                <a:ln>
                  <a:noFill/>
                </a:ln>
                <a:solidFill>
                  <a:srgbClr val="000066"/>
                </a:solidFill>
                <a:effectLst/>
                <a:latin typeface="Book Antiqua" pitchFamily="18" charset="0"/>
                <a:cs typeface="Arial" pitchFamily="34" charset="0"/>
              </a:rPr>
              <a:t>Экспедиция отправилась на юго-восток от вершины Суэцкого залива проследила его по всей длине (около 350 км) и прошла вдоль всего африканского берега Красного моря (около 2000 км), обнаружив архипелаги </a:t>
            </a:r>
            <a:r>
              <a:rPr kumimoji="0" lang="ru-RU" b="1" i="0" u="none" strike="noStrike" cap="none" normalizeH="0" baseline="0" dirty="0" err="1" smtClean="0">
                <a:ln>
                  <a:noFill/>
                </a:ln>
                <a:solidFill>
                  <a:srgbClr val="000066"/>
                </a:solidFill>
                <a:effectLst/>
                <a:latin typeface="Book Antiqua" pitchFamily="18" charset="0"/>
                <a:cs typeface="Arial" pitchFamily="34" charset="0"/>
              </a:rPr>
              <a:t>Суакин</a:t>
            </a:r>
            <a:r>
              <a:rPr kumimoji="0" lang="ru-RU" b="1" i="0" u="none" strike="noStrike" cap="none" normalizeH="0" baseline="0" dirty="0" smtClean="0">
                <a:ln>
                  <a:noFill/>
                </a:ln>
                <a:solidFill>
                  <a:srgbClr val="000066"/>
                </a:solidFill>
                <a:effectLst/>
                <a:latin typeface="Book Antiqua" pitchFamily="18" charset="0"/>
                <a:cs typeface="Arial" pitchFamily="34" charset="0"/>
              </a:rPr>
              <a:t> и Дахлак. </a:t>
            </a:r>
          </a:p>
          <a:p>
            <a:pPr marL="0" marR="0" lvl="0" indent="0" algn="ctr" eaLnBrk="1" fontAlgn="base" latinLnBrk="0" hangingPunct="1">
              <a:lnSpc>
                <a:spcPct val="100000"/>
              </a:lnSpc>
              <a:spcBef>
                <a:spcPct val="0"/>
              </a:spcBef>
              <a:spcAft>
                <a:spcPct val="0"/>
              </a:spcAft>
              <a:tabLst/>
            </a:pPr>
            <a:endParaRPr lang="ru-RU" b="1" dirty="0">
              <a:solidFill>
                <a:srgbClr val="000066"/>
              </a:solidFill>
              <a:latin typeface="Book Antiqua" pitchFamily="18" charset="0"/>
              <a:cs typeface="Arial" pitchFamily="34" charset="0"/>
            </a:endParaRPr>
          </a:p>
          <a:p>
            <a:pPr marL="0" marR="0" lvl="0" indent="0" algn="ctr" eaLnBrk="1" fontAlgn="base" latinLnBrk="0" hangingPunct="1">
              <a:lnSpc>
                <a:spcPct val="100000"/>
              </a:lnSpc>
              <a:spcBef>
                <a:spcPct val="0"/>
              </a:spcBef>
              <a:spcAft>
                <a:spcPct val="0"/>
              </a:spcAft>
              <a:tabLst/>
            </a:pPr>
            <a:r>
              <a:rPr kumimoji="0" lang="ru-RU" b="1" i="0" u="none" strike="noStrike" cap="none" normalizeH="0" baseline="0" dirty="0" smtClean="0">
                <a:ln>
                  <a:noFill/>
                </a:ln>
                <a:solidFill>
                  <a:srgbClr val="000066"/>
                </a:solidFill>
                <a:effectLst/>
                <a:latin typeface="Book Antiqua" pitchFamily="18" charset="0"/>
                <a:cs typeface="Arial" pitchFamily="34" charset="0"/>
              </a:rPr>
              <a:t>Через открытый ими Баб-эль-Мандебский пролив египтяне впервые вышли в Аденский залив. Они доставили в Египет черное дерево, мирру и большое количество </a:t>
            </a:r>
            <a:r>
              <a:rPr kumimoji="0" lang="ru-RU" b="1" i="0" u="none" strike="noStrike" cap="none" normalizeH="0" baseline="0" dirty="0" err="1" smtClean="0">
                <a:ln>
                  <a:noFill/>
                </a:ln>
                <a:solidFill>
                  <a:srgbClr val="000066"/>
                </a:solidFill>
                <a:effectLst/>
                <a:latin typeface="Book Antiqua" pitchFamily="18" charset="0"/>
                <a:cs typeface="Arial" pitchFamily="34" charset="0"/>
              </a:rPr>
              <a:t>электрума</a:t>
            </a:r>
            <a:r>
              <a:rPr kumimoji="0" lang="ru-RU" b="1" i="0" u="none" strike="noStrike" cap="none" normalizeH="0" baseline="0" dirty="0" smtClean="0">
                <a:ln>
                  <a:noFill/>
                </a:ln>
                <a:solidFill>
                  <a:srgbClr val="000066"/>
                </a:solidFill>
                <a:effectLst/>
                <a:latin typeface="Book Antiqua" pitchFamily="18" charset="0"/>
                <a:cs typeface="Arial" pitchFamily="34" charset="0"/>
              </a:rPr>
              <a:t> (сплав золота и серебра). </a:t>
            </a:r>
            <a:endParaRPr kumimoji="0" lang="ru-RU" b="1" i="1" u="none" strike="noStrike" cap="none" normalizeH="0" baseline="0" dirty="0" smtClean="0">
              <a:ln>
                <a:noFill/>
              </a:ln>
              <a:solidFill>
                <a:srgbClr val="000066"/>
              </a:solidFill>
              <a:effectLst/>
              <a:latin typeface="Book Antiqua" pitchFamily="18" charset="0"/>
              <a:cs typeface="Arial" pitchFamily="34" charset="0"/>
            </a:endParaRPr>
          </a:p>
        </p:txBody>
      </p:sp>
      <p:pic>
        <p:nvPicPr>
          <p:cNvPr id="17415" name="Picture 7" descr="http://dic.academic.ru/pictures/wiki/files/83/SahureAndNomeGod-CloseUpOfSahure_MetropolitanMuseum.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07032" y="1124744"/>
            <a:ext cx="2602687" cy="27089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70404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3)">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heel(4)">
                                      <p:cBhvr>
                                        <p:cTn id="12" dur="20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8"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heel(8)">
                                      <p:cBhvr>
                                        <p:cTn id="17" dur="20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7415"/>
                                        </p:tgtEl>
                                        <p:attrNameLst>
                                          <p:attrName>style.visibility</p:attrName>
                                        </p:attrNameLst>
                                      </p:cBhvr>
                                      <p:to>
                                        <p:strVal val="visible"/>
                                      </p:to>
                                    </p:set>
                                    <p:animEffect transition="in" filter="wheel(1)">
                                      <p:cBhvr>
                                        <p:cTn id="22" dur="20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kurspresent.ru/uploads/1/hramy.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18434" name="Picture 2" descr="http://geoman.ru/books/item/f00/s00/z0000031/pic/00000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5688632" cy="3688129"/>
          </a:xfrm>
          <a:prstGeom prst="rect">
            <a:avLst/>
          </a:prstGeom>
          <a:noFill/>
          <a:extLst>
            <a:ext uri="{909E8E84-426E-40DD-AFC4-6F175D3DCCD1}">
              <a14:hiddenFill xmlns:a14="http://schemas.microsoft.com/office/drawing/2010/main" xmlns="">
                <a:solidFill>
                  <a:srgbClr val="FFFFFF"/>
                </a:solidFill>
              </a14:hiddenFill>
            </a:ext>
          </a:extLst>
        </p:spPr>
      </p:pic>
      <p:pic>
        <p:nvPicPr>
          <p:cNvPr id="18436" name="Picture 4" descr="http://www.barbarian.holm.ru/hayboria_maps/map_01.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363599" y="2924944"/>
            <a:ext cx="5776827" cy="393305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9461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ipe(down)">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8436"/>
                                        </p:tgtEl>
                                        <p:attrNameLst>
                                          <p:attrName>style.visibility</p:attrName>
                                        </p:attrNameLst>
                                      </p:cBhvr>
                                      <p:to>
                                        <p:strVal val="visible"/>
                                      </p:to>
                                    </p:set>
                                    <p:anim calcmode="lin" valueType="num">
                                      <p:cBhvr>
                                        <p:cTn id="12" dur="1000" fill="hold"/>
                                        <p:tgtEl>
                                          <p:spTgt spid="18436"/>
                                        </p:tgtEl>
                                        <p:attrNameLst>
                                          <p:attrName>ppt_w</p:attrName>
                                        </p:attrNameLst>
                                      </p:cBhvr>
                                      <p:tavLst>
                                        <p:tav tm="0">
                                          <p:val>
                                            <p:fltVal val="0"/>
                                          </p:val>
                                        </p:tav>
                                        <p:tav tm="100000">
                                          <p:val>
                                            <p:strVal val="#ppt_w"/>
                                          </p:val>
                                        </p:tav>
                                      </p:tavLst>
                                    </p:anim>
                                    <p:anim calcmode="lin" valueType="num">
                                      <p:cBhvr>
                                        <p:cTn id="13" dur="1000" fill="hold"/>
                                        <p:tgtEl>
                                          <p:spTgt spid="18436"/>
                                        </p:tgtEl>
                                        <p:attrNameLst>
                                          <p:attrName>ppt_h</p:attrName>
                                        </p:attrNameLst>
                                      </p:cBhvr>
                                      <p:tavLst>
                                        <p:tav tm="0">
                                          <p:val>
                                            <p:fltVal val="0"/>
                                          </p:val>
                                        </p:tav>
                                        <p:tav tm="100000">
                                          <p:val>
                                            <p:strVal val="#ppt_h"/>
                                          </p:val>
                                        </p:tav>
                                      </p:tavLst>
                                    </p:anim>
                                    <p:anim calcmode="lin" valueType="num">
                                      <p:cBhvr>
                                        <p:cTn id="14" dur="1000" fill="hold"/>
                                        <p:tgtEl>
                                          <p:spTgt spid="18436"/>
                                        </p:tgtEl>
                                        <p:attrNameLst>
                                          <p:attrName>style.rotation</p:attrName>
                                        </p:attrNameLst>
                                      </p:cBhvr>
                                      <p:tavLst>
                                        <p:tav tm="0">
                                          <p:val>
                                            <p:fltVal val="90"/>
                                          </p:val>
                                        </p:tav>
                                        <p:tav tm="100000">
                                          <p:val>
                                            <p:fltVal val="0"/>
                                          </p:val>
                                        </p:tav>
                                      </p:tavLst>
                                    </p:anim>
                                    <p:animEffect transition="in" filter="fade">
                                      <p:cBhvr>
                                        <p:cTn id="15" dur="1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8" name="Picture 8" descr="http://www.e-reading.link/illustrations/127/127513-pic_67.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 y="-20210"/>
            <a:ext cx="9145247" cy="687820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35953" y="188640"/>
            <a:ext cx="7056784" cy="6109365"/>
          </a:xfrm>
          <a:prstGeom prst="rect">
            <a:avLst/>
          </a:prstGeom>
        </p:spPr>
        <p:txBody>
          <a:bodyPr wrap="square">
            <a:spAutoFit/>
          </a:bodyPr>
          <a:lstStyle/>
          <a:p>
            <a:pPr algn="ctr"/>
            <a:r>
              <a:rPr lang="ru-RU" sz="1700" dirty="0">
                <a:solidFill>
                  <a:srgbClr val="000066"/>
                </a:solidFill>
                <a:latin typeface="Book Antiqua" pitchFamily="18" charset="0"/>
              </a:rPr>
              <a:t>Позднее торговые связи с </a:t>
            </a:r>
            <a:r>
              <a:rPr lang="ru-RU" sz="1700" dirty="0" err="1">
                <a:solidFill>
                  <a:srgbClr val="000066"/>
                </a:solidFill>
                <a:latin typeface="Book Antiqua" pitchFamily="18" charset="0"/>
              </a:rPr>
              <a:t>Пунтом</a:t>
            </a:r>
            <a:r>
              <a:rPr lang="ru-RU" sz="1700" dirty="0">
                <a:solidFill>
                  <a:srgbClr val="000066"/>
                </a:solidFill>
                <a:latin typeface="Book Antiqua" pitchFamily="18" charset="0"/>
              </a:rPr>
              <a:t> становятся более регулярными. Постигая азы навигации, египтяне установили, что в «страну бога» лучше ходить не из узкого и опасного Суэцкого залива, а от одного из пунктов на берегу Красного моря (может быть, </a:t>
            </a:r>
            <a:r>
              <a:rPr lang="ru-RU" sz="1700" dirty="0" err="1">
                <a:solidFill>
                  <a:srgbClr val="000066"/>
                </a:solidFill>
                <a:latin typeface="Book Antiqua" pitchFamily="18" charset="0"/>
              </a:rPr>
              <a:t>Кусейр</a:t>
            </a:r>
            <a:r>
              <a:rPr lang="ru-RU" sz="1700" dirty="0">
                <a:solidFill>
                  <a:srgbClr val="000066"/>
                </a:solidFill>
                <a:latin typeface="Book Antiqua" pitchFamily="18" charset="0"/>
              </a:rPr>
              <a:t> у 26° с. ш.?); плавание надо начинать в июне, когда дуют попутные северо-западные ветры, позволяющие добраться до </a:t>
            </a:r>
            <a:r>
              <a:rPr lang="ru-RU" sz="1700" dirty="0" err="1">
                <a:solidFill>
                  <a:srgbClr val="000066"/>
                </a:solidFill>
                <a:latin typeface="Book Antiqua" pitchFamily="18" charset="0"/>
              </a:rPr>
              <a:t>Пунта</a:t>
            </a:r>
            <a:r>
              <a:rPr lang="ru-RU" sz="1700" dirty="0">
                <a:solidFill>
                  <a:srgbClr val="000066"/>
                </a:solidFill>
                <a:latin typeface="Book Antiqua" pitchFamily="18" charset="0"/>
              </a:rPr>
              <a:t> за 2-3 месяца. Возвращаться следовало осенью при юго-восточных ветрах, но часть пути приходилось идти на веслах. Гребцами на судах были рабы из военнопленных, которых в Египте называли «живые мертвые». Пока остается открытым вопрос: огибали ли египтяне мыс Благовоний (</a:t>
            </a:r>
            <a:r>
              <a:rPr lang="ru-RU" sz="1700" dirty="0" err="1">
                <a:solidFill>
                  <a:srgbClr val="000066"/>
                </a:solidFill>
                <a:latin typeface="Book Antiqua" pitchFamily="18" charset="0"/>
              </a:rPr>
              <a:t>Гвардафуй</a:t>
            </a:r>
            <a:r>
              <a:rPr lang="ru-RU" sz="1700" dirty="0">
                <a:solidFill>
                  <a:srgbClr val="000066"/>
                </a:solidFill>
                <a:latin typeface="Book Antiqua" pitchFamily="18" charset="0"/>
              </a:rPr>
              <a:t>) и, следовательно, выявили п-ов Сомали, как далеко на юг они проникали вдоль африканского побережья</a:t>
            </a:r>
            <a:r>
              <a:rPr lang="ru-RU" sz="1700" dirty="0" smtClean="0">
                <a:solidFill>
                  <a:srgbClr val="000066"/>
                </a:solidFill>
                <a:latin typeface="Book Antiqua" pitchFamily="18" charset="0"/>
              </a:rPr>
              <a:t>.</a:t>
            </a:r>
          </a:p>
          <a:p>
            <a:pPr algn="ctr"/>
            <a:endParaRPr lang="ru-RU" sz="1700" dirty="0">
              <a:solidFill>
                <a:srgbClr val="000066"/>
              </a:solidFill>
              <a:latin typeface="Book Antiqua" pitchFamily="18" charset="0"/>
            </a:endParaRPr>
          </a:p>
          <a:p>
            <a:pPr algn="ctr"/>
            <a:r>
              <a:rPr lang="ru-RU" sz="1700" dirty="0">
                <a:solidFill>
                  <a:srgbClr val="000066"/>
                </a:solidFill>
                <a:latin typeface="Book Antiqua" pitchFamily="18" charset="0"/>
              </a:rPr>
              <a:t>После многовекового перерыва летом 1517 г. до н. э. царица </a:t>
            </a:r>
            <a:r>
              <a:rPr lang="ru-RU" sz="1700" i="1" dirty="0" err="1">
                <a:solidFill>
                  <a:srgbClr val="000066"/>
                </a:solidFill>
                <a:latin typeface="Book Antiqua" pitchFamily="18" charset="0"/>
              </a:rPr>
              <a:t>Хатшепсут</a:t>
            </a:r>
            <a:r>
              <a:rPr lang="ru-RU" sz="1700" dirty="0">
                <a:solidFill>
                  <a:srgbClr val="000066"/>
                </a:solidFill>
                <a:latin typeface="Book Antiqua" pitchFamily="18" charset="0"/>
              </a:rPr>
              <a:t> направила торговую экспедицию к Сомали. Достигнув </a:t>
            </a:r>
            <a:r>
              <a:rPr lang="ru-RU" sz="1700" dirty="0" err="1">
                <a:solidFill>
                  <a:srgbClr val="000066"/>
                </a:solidFill>
                <a:latin typeface="Book Antiqua" pitchFamily="18" charset="0"/>
              </a:rPr>
              <a:t>Пунта</a:t>
            </a:r>
            <a:r>
              <a:rPr lang="ru-RU" sz="1700" dirty="0">
                <a:solidFill>
                  <a:srgbClr val="000066"/>
                </a:solidFill>
                <a:latin typeface="Book Antiqua" pitchFamily="18" charset="0"/>
              </a:rPr>
              <a:t>, египтяне посетили о. </a:t>
            </a:r>
            <a:r>
              <a:rPr lang="ru-RU" sz="1700" dirty="0" err="1">
                <a:solidFill>
                  <a:srgbClr val="000066"/>
                </a:solidFill>
                <a:latin typeface="Book Antiqua" pitchFamily="18" charset="0"/>
              </a:rPr>
              <a:t>Сокотра</a:t>
            </a:r>
            <a:r>
              <a:rPr lang="ru-RU" sz="1700" dirty="0">
                <a:solidFill>
                  <a:srgbClr val="000066"/>
                </a:solidFill>
                <a:latin typeface="Book Antiqua" pitchFamily="18" charset="0"/>
              </a:rPr>
              <a:t>, пересекли Аденский залив и, двигаясь на северо-восток вдоль аравийского берега, проследовали до о-вов Курия-</a:t>
            </a:r>
            <a:r>
              <a:rPr lang="ru-RU" sz="1700" dirty="0" err="1">
                <a:solidFill>
                  <a:srgbClr val="000066"/>
                </a:solidFill>
                <a:latin typeface="Book Antiqua" pitchFamily="18" charset="0"/>
              </a:rPr>
              <a:t>Мурия</a:t>
            </a:r>
            <a:r>
              <a:rPr lang="ru-RU" sz="1700" dirty="0">
                <a:solidFill>
                  <a:srgbClr val="000066"/>
                </a:solidFill>
                <a:latin typeface="Book Antiqua" pitchFamily="18" charset="0"/>
              </a:rPr>
              <a:t>, у 17°30' с. ш., а возможно, и до 19° с. ш. Ход этой экспедиции показан на нескольких рельефах с надписями, сохранившихся на стене храма в Фивах (ныне г. Луксор). Посланцы вернулись с грузом благовоний, золота и других «удивительных вещей южных стран».</a:t>
            </a:r>
          </a:p>
        </p:txBody>
      </p:sp>
      <p:pic>
        <p:nvPicPr>
          <p:cNvPr id="20482" name="Picture 2" descr="http://zhitanska.com/sites/default/files/images/stories/ZHVV/hatshepsut-.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09534" y="2924944"/>
            <a:ext cx="2335713" cy="194421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6254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p:cTn id="12"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13"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14"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15" dur="10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0482"/>
                                        </p:tgtEl>
                                        <p:attrNameLst>
                                          <p:attrName>style.visibility</p:attrName>
                                        </p:attrNameLst>
                                      </p:cBhvr>
                                      <p:to>
                                        <p:strVal val="visible"/>
                                      </p:to>
                                    </p:set>
                                    <p:animEffect transition="in" filter="wipe(down)">
                                      <p:cBhvr>
                                        <p:cTn id="20"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jcgrafika.com/designs/ppt/ppt_bible_11_a-savitch.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Заголовок 1"/>
          <p:cNvSpPr>
            <a:spLocks noGrp="1"/>
          </p:cNvSpPr>
          <p:nvPr>
            <p:ph type="title"/>
          </p:nvPr>
        </p:nvSpPr>
        <p:spPr>
          <a:xfrm>
            <a:off x="457200" y="476672"/>
            <a:ext cx="8229600" cy="1143000"/>
          </a:xfrm>
        </p:spPr>
        <p:txBody>
          <a:bodyPr>
            <a:normAutofit fontScale="90000"/>
          </a:bodyPr>
          <a:lstStyle/>
          <a:p>
            <a:r>
              <a:rPr lang="ru-RU" b="1" dirty="0">
                <a:solidFill>
                  <a:srgbClr val="C00000"/>
                </a:solidFill>
                <a:latin typeface="Book Antiqua" pitchFamily="18" charset="0"/>
              </a:rPr>
              <a:t>Основные этапы в истории географических открытий</a:t>
            </a:r>
            <a:endParaRPr lang="ru-RU" dirty="0">
              <a:solidFill>
                <a:srgbClr val="C00000"/>
              </a:solidFill>
              <a:latin typeface="Book Antiqua" pitchFamily="18" charset="0"/>
            </a:endParaRPr>
          </a:p>
        </p:txBody>
      </p:sp>
      <p:sp>
        <p:nvSpPr>
          <p:cNvPr id="3" name="Прямоугольник 2"/>
          <p:cNvSpPr/>
          <p:nvPr/>
        </p:nvSpPr>
        <p:spPr>
          <a:xfrm>
            <a:off x="1259632" y="1844824"/>
            <a:ext cx="6624736" cy="3416320"/>
          </a:xfrm>
          <a:prstGeom prst="rect">
            <a:avLst/>
          </a:prstGeom>
        </p:spPr>
        <p:txBody>
          <a:bodyPr wrap="square">
            <a:spAutoFit/>
          </a:bodyPr>
          <a:lstStyle/>
          <a:p>
            <a:pPr algn="ctr"/>
            <a:r>
              <a:rPr lang="ru-RU" dirty="0">
                <a:solidFill>
                  <a:srgbClr val="660033"/>
                </a:solidFill>
                <a:latin typeface="Book Antiqua" pitchFamily="18" charset="0"/>
              </a:rPr>
              <a:t>География зародилась и долгое время развивалась как наука, занимающаяся описанием Земли. Еще в древности обозначились в ней </a:t>
            </a:r>
            <a:r>
              <a:rPr lang="ru-RU" dirty="0" err="1">
                <a:solidFill>
                  <a:srgbClr val="660033"/>
                </a:solidFill>
                <a:latin typeface="Book Antiqua" pitchFamily="18" charset="0"/>
              </a:rPr>
              <a:t>землеведческое</a:t>
            </a:r>
            <a:r>
              <a:rPr lang="ru-RU" dirty="0">
                <a:solidFill>
                  <a:srgbClr val="660033"/>
                </a:solidFill>
                <a:latin typeface="Book Antiqua" pitchFamily="18" charset="0"/>
              </a:rPr>
              <a:t> и страноведческое направления. А важнейшим ее делом на протяжении веков оставалось создание и уточнение карты, связанное с дальними морскими и сухопутными путешествиями. </a:t>
            </a:r>
            <a:endParaRPr lang="ru-RU" dirty="0" smtClean="0">
              <a:solidFill>
                <a:srgbClr val="660033"/>
              </a:solidFill>
              <a:latin typeface="Book Antiqua" pitchFamily="18" charset="0"/>
            </a:endParaRPr>
          </a:p>
          <a:p>
            <a:pPr algn="ctr"/>
            <a:endParaRPr lang="ru-RU" dirty="0">
              <a:solidFill>
                <a:srgbClr val="660033"/>
              </a:solidFill>
              <a:latin typeface="Book Antiqua" pitchFamily="18" charset="0"/>
            </a:endParaRPr>
          </a:p>
          <a:p>
            <a:pPr algn="ctr"/>
            <a:r>
              <a:rPr lang="ru-RU" dirty="0" smtClean="0">
                <a:solidFill>
                  <a:srgbClr val="660033"/>
                </a:solidFill>
                <a:latin typeface="Book Antiqua" pitchFamily="18" charset="0"/>
              </a:rPr>
              <a:t>Не </a:t>
            </a:r>
            <a:r>
              <a:rPr lang="ru-RU" dirty="0">
                <a:solidFill>
                  <a:srgbClr val="660033"/>
                </a:solidFill>
                <a:latin typeface="Book Antiqua" pitchFamily="18" charset="0"/>
              </a:rPr>
              <a:t>случайно смысл понятия </a:t>
            </a:r>
            <a:r>
              <a:rPr lang="ru-RU" dirty="0">
                <a:solidFill>
                  <a:srgbClr val="C00000"/>
                </a:solidFill>
                <a:latin typeface="Book Antiqua" pitchFamily="18" charset="0"/>
              </a:rPr>
              <a:t>«</a:t>
            </a:r>
            <a:r>
              <a:rPr lang="ru-RU" b="1" i="1" dirty="0">
                <a:solidFill>
                  <a:srgbClr val="C00000"/>
                </a:solidFill>
                <a:latin typeface="Book Antiqua" pitchFamily="18" charset="0"/>
              </a:rPr>
              <a:t>географическое открытие</a:t>
            </a:r>
            <a:r>
              <a:rPr lang="ru-RU" dirty="0">
                <a:solidFill>
                  <a:srgbClr val="C00000"/>
                </a:solidFill>
                <a:latin typeface="Book Antiqua" pitchFamily="18" charset="0"/>
              </a:rPr>
              <a:t>» </a:t>
            </a:r>
            <a:r>
              <a:rPr lang="ru-RU" dirty="0">
                <a:solidFill>
                  <a:srgbClr val="660033"/>
                </a:solidFill>
                <a:latin typeface="Book Antiqua" pitchFamily="18" charset="0"/>
              </a:rPr>
              <a:t>сводился к обнаружению географического объекта, не нанесенного еще на карту. </a:t>
            </a:r>
            <a:endParaRPr lang="ru-RU" dirty="0" smtClean="0">
              <a:solidFill>
                <a:srgbClr val="660033"/>
              </a:solidFill>
              <a:latin typeface="Book Antiqua" pitchFamily="18" charset="0"/>
            </a:endParaRPr>
          </a:p>
          <a:p>
            <a:pPr algn="ctr"/>
            <a:endParaRPr lang="ru-RU" dirty="0">
              <a:solidFill>
                <a:srgbClr val="660033"/>
              </a:solidFill>
              <a:latin typeface="Book Antiqua" pitchFamily="18" charset="0"/>
            </a:endParaRPr>
          </a:p>
          <a:p>
            <a:pPr algn="ctr"/>
            <a:r>
              <a:rPr lang="ru-RU" dirty="0" smtClean="0">
                <a:solidFill>
                  <a:srgbClr val="660033"/>
                </a:solidFill>
                <a:latin typeface="Book Antiqua" pitchFamily="18" charset="0"/>
              </a:rPr>
              <a:t>Такая </a:t>
            </a:r>
            <a:r>
              <a:rPr lang="ru-RU" dirty="0">
                <a:solidFill>
                  <a:srgbClr val="660033"/>
                </a:solidFill>
                <a:latin typeface="Book Antiqua" pitchFamily="18" charset="0"/>
              </a:rPr>
              <a:t>трактовка этого понятия стала традиционной.</a:t>
            </a:r>
          </a:p>
        </p:txBody>
      </p:sp>
    </p:spTree>
    <p:extLst>
      <p:ext uri="{BB962C8B-B14F-4D97-AF65-F5344CB8AC3E}">
        <p14:creationId xmlns:p14="http://schemas.microsoft.com/office/powerpoint/2010/main" xmlns="" val="72143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additive="base">
                                        <p:cTn id="16"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12"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http://1s-kaliningrad.ru/Pharaoh/img/small_far.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3304"/>
            <a:ext cx="9144000" cy="6861303"/>
          </a:xfrm>
          <a:prstGeom prst="rect">
            <a:avLst/>
          </a:prstGeom>
          <a:noFill/>
          <a:extLst>
            <a:ext uri="{909E8E84-426E-40DD-AFC4-6F175D3DCCD1}">
              <a14:hiddenFill xmlns:a14="http://schemas.microsoft.com/office/drawing/2010/main" xmlns="">
                <a:solidFill>
                  <a:srgbClr val="FFFFFF"/>
                </a:solidFill>
              </a14:hiddenFill>
            </a:ext>
          </a:extLst>
        </p:spPr>
      </p:pic>
      <p:pic>
        <p:nvPicPr>
          <p:cNvPr id="19458" name="Picture 2"/>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13994" y="17550"/>
            <a:ext cx="4269974" cy="34464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5">
            <a:extLst>
              <a:ext uri="{BEBA8EAE-BF5A-486C-A8C5-ECC9F3942E4B}">
                <a14:imgProps xmlns:a14="http://schemas.microsoft.com/office/drawing/2010/main" xmlns="">
                  <a14:imgLayer r:embed="rId6">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2888915" y="3257912"/>
            <a:ext cx="6291597" cy="362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98068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1000" fill="hold"/>
                                        <p:tgtEl>
                                          <p:spTgt spid="19458"/>
                                        </p:tgtEl>
                                        <p:attrNameLst>
                                          <p:attrName>ppt_w</p:attrName>
                                        </p:attrNameLst>
                                      </p:cBhvr>
                                      <p:tavLst>
                                        <p:tav tm="0">
                                          <p:val>
                                            <p:fltVal val="0"/>
                                          </p:val>
                                        </p:tav>
                                        <p:tav tm="100000">
                                          <p:val>
                                            <p:strVal val="#ppt_w"/>
                                          </p:val>
                                        </p:tav>
                                      </p:tavLst>
                                    </p:anim>
                                    <p:anim calcmode="lin" valueType="num">
                                      <p:cBhvr>
                                        <p:cTn id="8" dur="1000" fill="hold"/>
                                        <p:tgtEl>
                                          <p:spTgt spid="19458"/>
                                        </p:tgtEl>
                                        <p:attrNameLst>
                                          <p:attrName>ppt_h</p:attrName>
                                        </p:attrNameLst>
                                      </p:cBhvr>
                                      <p:tavLst>
                                        <p:tav tm="0">
                                          <p:val>
                                            <p:fltVal val="0"/>
                                          </p:val>
                                        </p:tav>
                                        <p:tav tm="100000">
                                          <p:val>
                                            <p:strVal val="#ppt_h"/>
                                          </p:val>
                                        </p:tav>
                                      </p:tavLst>
                                    </p:anim>
                                    <p:anim calcmode="lin" valueType="num">
                                      <p:cBhvr>
                                        <p:cTn id="9" dur="1000" fill="hold"/>
                                        <p:tgtEl>
                                          <p:spTgt spid="19458"/>
                                        </p:tgtEl>
                                        <p:attrNameLst>
                                          <p:attrName>style.rotation</p:attrName>
                                        </p:attrNameLst>
                                      </p:cBhvr>
                                      <p:tavLst>
                                        <p:tav tm="0">
                                          <p:val>
                                            <p:fltVal val="90"/>
                                          </p:val>
                                        </p:tav>
                                        <p:tav tm="100000">
                                          <p:val>
                                            <p:fltVal val="0"/>
                                          </p:val>
                                        </p:tav>
                                      </p:tavLst>
                                    </p:anim>
                                    <p:animEffect transition="in" filter="fade">
                                      <p:cBhvr>
                                        <p:cTn id="10" dur="1000"/>
                                        <p:tgtEl>
                                          <p:spTgt spid="1945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9459"/>
                                        </p:tgtEl>
                                        <p:attrNameLst>
                                          <p:attrName>style.visibility</p:attrName>
                                        </p:attrNameLst>
                                      </p:cBhvr>
                                      <p:to>
                                        <p:strVal val="visible"/>
                                      </p:to>
                                    </p:set>
                                    <p:anim calcmode="lin" valueType="num">
                                      <p:cBhvr>
                                        <p:cTn id="15" dur="1000" fill="hold"/>
                                        <p:tgtEl>
                                          <p:spTgt spid="19459"/>
                                        </p:tgtEl>
                                        <p:attrNameLst>
                                          <p:attrName>ppt_w</p:attrName>
                                        </p:attrNameLst>
                                      </p:cBhvr>
                                      <p:tavLst>
                                        <p:tav tm="0">
                                          <p:val>
                                            <p:fltVal val="0"/>
                                          </p:val>
                                        </p:tav>
                                        <p:tav tm="100000">
                                          <p:val>
                                            <p:strVal val="#ppt_w"/>
                                          </p:val>
                                        </p:tav>
                                      </p:tavLst>
                                    </p:anim>
                                    <p:anim calcmode="lin" valueType="num">
                                      <p:cBhvr>
                                        <p:cTn id="16" dur="1000" fill="hold"/>
                                        <p:tgtEl>
                                          <p:spTgt spid="19459"/>
                                        </p:tgtEl>
                                        <p:attrNameLst>
                                          <p:attrName>ppt_h</p:attrName>
                                        </p:attrNameLst>
                                      </p:cBhvr>
                                      <p:tavLst>
                                        <p:tav tm="0">
                                          <p:val>
                                            <p:fltVal val="0"/>
                                          </p:val>
                                        </p:tav>
                                        <p:tav tm="100000">
                                          <p:val>
                                            <p:strVal val="#ppt_h"/>
                                          </p:val>
                                        </p:tav>
                                      </p:tavLst>
                                    </p:anim>
                                    <p:anim calcmode="lin" valueType="num">
                                      <p:cBhvr>
                                        <p:cTn id="17" dur="1000" fill="hold"/>
                                        <p:tgtEl>
                                          <p:spTgt spid="19459"/>
                                        </p:tgtEl>
                                        <p:attrNameLst>
                                          <p:attrName>style.rotation</p:attrName>
                                        </p:attrNameLst>
                                      </p:cBhvr>
                                      <p:tavLst>
                                        <p:tav tm="0">
                                          <p:val>
                                            <p:fltVal val="90"/>
                                          </p:val>
                                        </p:tav>
                                        <p:tav tm="100000">
                                          <p:val>
                                            <p:fltVal val="0"/>
                                          </p:val>
                                        </p:tav>
                                      </p:tavLst>
                                    </p:anim>
                                    <p:animEffect transition="in" filter="fade">
                                      <p:cBhvr>
                                        <p:cTn id="18" dur="10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1" name="Picture 7" descr="http://www.pyatzvezd.ru/wp-content/gallery/karnackskiy_hram/pc150072.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b="15464"/>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a:spLocks noChangeArrowheads="1"/>
          </p:cNvSpPr>
          <p:nvPr/>
        </p:nvSpPr>
        <p:spPr bwMode="auto">
          <a:xfrm>
            <a:off x="467544" y="1058253"/>
            <a:ext cx="7884368" cy="45243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eaLnBrk="1" fontAlgn="base" latinLnBrk="0" hangingPunct="1">
              <a:lnSpc>
                <a:spcPct val="100000"/>
              </a:lnSpc>
              <a:spcBef>
                <a:spcPct val="0"/>
              </a:spcBef>
              <a:spcAft>
                <a:spcPct val="0"/>
              </a:spcAft>
              <a:tabLst/>
            </a:pPr>
            <a:r>
              <a:rPr kumimoji="0" lang="ru-RU" b="1" i="0" u="none" strike="noStrike" cap="none" normalizeH="0" baseline="0" dirty="0" smtClean="0">
                <a:ln>
                  <a:noFill/>
                </a:ln>
                <a:solidFill>
                  <a:srgbClr val="000066"/>
                </a:solidFill>
                <a:effectLst/>
                <a:latin typeface="Book Antiqua" pitchFamily="18" charset="0"/>
                <a:cs typeface="Arial" pitchFamily="34" charset="0"/>
              </a:rPr>
              <a:t>С глубокой древности египтяне поддерживали торговые отношения с различными племенами</a:t>
            </a:r>
            <a:r>
              <a:rPr kumimoji="0" lang="ru-RU" b="1" i="0" u="none" strike="noStrike" cap="none" normalizeH="0" dirty="0" smtClean="0">
                <a:ln>
                  <a:noFill/>
                </a:ln>
                <a:solidFill>
                  <a:srgbClr val="000066"/>
                </a:solidFill>
                <a:effectLst/>
                <a:latin typeface="Book Antiqua" pitchFamily="18" charset="0"/>
                <a:cs typeface="Arial" pitchFamily="34" charset="0"/>
              </a:rPr>
              <a:t> (</a:t>
            </a:r>
            <a:r>
              <a:rPr kumimoji="0" lang="ru-RU" b="1" i="1" u="none" strike="noStrike" cap="none" normalizeH="0" baseline="0" dirty="0" smtClean="0">
                <a:ln>
                  <a:noFill/>
                </a:ln>
                <a:solidFill>
                  <a:srgbClr val="000066"/>
                </a:solidFill>
                <a:effectLst/>
                <a:latin typeface="Book Antiqua" pitchFamily="18" charset="0"/>
                <a:cs typeface="Arial" pitchFamily="34" charset="0"/>
              </a:rPr>
              <a:t>Название одного из этих племен (</a:t>
            </a:r>
            <a:r>
              <a:rPr kumimoji="0" lang="ru-RU" b="1" i="1" u="none" strike="noStrike" cap="none" normalizeH="0" baseline="0" dirty="0" err="1" smtClean="0">
                <a:ln>
                  <a:noFill/>
                </a:ln>
                <a:solidFill>
                  <a:srgbClr val="000066"/>
                </a:solidFill>
                <a:effectLst/>
                <a:latin typeface="Book Antiqua" pitchFamily="18" charset="0"/>
                <a:cs typeface="Arial" pitchFamily="34" charset="0"/>
              </a:rPr>
              <a:t>либу</a:t>
            </a:r>
            <a:r>
              <a:rPr kumimoji="0" lang="ru-RU" b="1" i="1" u="none" strike="noStrike" cap="none" normalizeH="0" baseline="0" dirty="0" smtClean="0">
                <a:ln>
                  <a:noFill/>
                </a:ln>
                <a:solidFill>
                  <a:srgbClr val="000066"/>
                </a:solidFill>
                <a:effectLst/>
                <a:latin typeface="Book Antiqua" pitchFamily="18" charset="0"/>
                <a:cs typeface="Arial" pitchFamily="34" charset="0"/>
              </a:rPr>
              <a:t>) греки перенесли на страну — </a:t>
            </a:r>
            <a:r>
              <a:rPr kumimoji="0" lang="ru-RU" b="1" i="1" u="none" strike="noStrike" cap="none" normalizeH="0" baseline="0" dirty="0" err="1" smtClean="0">
                <a:ln>
                  <a:noFill/>
                </a:ln>
                <a:solidFill>
                  <a:srgbClr val="000066"/>
                </a:solidFill>
                <a:effectLst/>
                <a:latin typeface="Book Antiqua" pitchFamily="18" charset="0"/>
                <a:cs typeface="Arial" pitchFamily="34" charset="0"/>
              </a:rPr>
              <a:t>Либия</a:t>
            </a:r>
            <a:r>
              <a:rPr kumimoji="0" lang="ru-RU" b="1" i="1" u="none" strike="noStrike" cap="none" normalizeH="0" baseline="0" dirty="0" smtClean="0">
                <a:ln>
                  <a:noFill/>
                </a:ln>
                <a:solidFill>
                  <a:srgbClr val="000066"/>
                </a:solidFill>
                <a:effectLst/>
                <a:latin typeface="Book Antiqua" pitchFamily="18" charset="0"/>
                <a:cs typeface="Arial" pitchFamily="34" charset="0"/>
              </a:rPr>
              <a:t> (Ливия), а позже распространили на всю Африку)</a:t>
            </a:r>
            <a:r>
              <a:rPr kumimoji="0" lang="ru-RU" b="1" i="1" u="none" strike="noStrike" cap="none" normalizeH="0" dirty="0" smtClean="0">
                <a:ln>
                  <a:noFill/>
                </a:ln>
                <a:solidFill>
                  <a:srgbClr val="000066"/>
                </a:solidFill>
                <a:effectLst/>
                <a:latin typeface="Book Antiqua" pitchFamily="18" charset="0"/>
                <a:cs typeface="Arial" pitchFamily="34" charset="0"/>
              </a:rPr>
              <a:t> </a:t>
            </a:r>
            <a:r>
              <a:rPr kumimoji="0" lang="ru-RU" b="1" i="0" u="none" strike="noStrike" cap="none" normalizeH="0" baseline="0" dirty="0" smtClean="0">
                <a:ln>
                  <a:noFill/>
                </a:ln>
                <a:solidFill>
                  <a:srgbClr val="000066"/>
                </a:solidFill>
                <a:effectLst/>
                <a:latin typeface="Book Antiqua" pitchFamily="18" charset="0"/>
                <a:cs typeface="Arial" pitchFamily="34" charset="0"/>
              </a:rPr>
              <a:t>жившими в Ливийской пустыне, в оазисах, расположенных в 150-550 км западнее Нила, — </a:t>
            </a:r>
            <a:r>
              <a:rPr kumimoji="0" lang="ru-RU" b="1" i="0" u="none" strike="noStrike" cap="none" normalizeH="0" baseline="0" dirty="0" err="1" smtClean="0">
                <a:ln>
                  <a:noFill/>
                </a:ln>
                <a:solidFill>
                  <a:srgbClr val="000066"/>
                </a:solidFill>
                <a:effectLst/>
                <a:latin typeface="Book Antiqua" pitchFamily="18" charset="0"/>
                <a:cs typeface="Arial" pitchFamily="34" charset="0"/>
              </a:rPr>
              <a:t>Харга</a:t>
            </a:r>
            <a:r>
              <a:rPr kumimoji="0" lang="ru-RU" b="1" i="0" u="none" strike="noStrike" cap="none" normalizeH="0" baseline="0" dirty="0" smtClean="0">
                <a:ln>
                  <a:noFill/>
                </a:ln>
                <a:solidFill>
                  <a:srgbClr val="000066"/>
                </a:solidFill>
                <a:effectLst/>
                <a:latin typeface="Book Antiqua" pitchFamily="18" charset="0"/>
                <a:cs typeface="Arial" pitchFamily="34" charset="0"/>
              </a:rPr>
              <a:t> («Большой»), Дахла («Западный»), </a:t>
            </a:r>
            <a:r>
              <a:rPr kumimoji="0" lang="ru-RU" b="1" i="0" u="none" strike="noStrike" cap="none" normalizeH="0" baseline="0" dirty="0" err="1" smtClean="0">
                <a:ln>
                  <a:noFill/>
                </a:ln>
                <a:solidFill>
                  <a:srgbClr val="000066"/>
                </a:solidFill>
                <a:effectLst/>
                <a:latin typeface="Book Antiqua" pitchFamily="18" charset="0"/>
                <a:cs typeface="Arial" pitchFamily="34" charset="0"/>
              </a:rPr>
              <a:t>Фарафра</a:t>
            </a:r>
            <a:r>
              <a:rPr kumimoji="0" lang="ru-RU" b="1" i="0" u="none" strike="noStrike" cap="none" normalizeH="0" baseline="0" dirty="0" smtClean="0">
                <a:ln>
                  <a:noFill/>
                </a:ln>
                <a:solidFill>
                  <a:srgbClr val="000066"/>
                </a:solidFill>
                <a:effectLst/>
                <a:latin typeface="Book Antiqua" pitchFamily="18" charset="0"/>
                <a:cs typeface="Arial" pitchFamily="34" charset="0"/>
              </a:rPr>
              <a:t> («Малый»), </a:t>
            </a:r>
            <a:r>
              <a:rPr kumimoji="0" lang="ru-RU" b="1" i="0" u="none" strike="noStrike" cap="none" normalizeH="0" baseline="0" dirty="0" err="1" smtClean="0">
                <a:ln>
                  <a:noFill/>
                </a:ln>
                <a:solidFill>
                  <a:srgbClr val="000066"/>
                </a:solidFill>
                <a:effectLst/>
                <a:latin typeface="Book Antiqua" pitchFamily="18" charset="0"/>
                <a:cs typeface="Arial" pitchFamily="34" charset="0"/>
              </a:rPr>
              <a:t>Бахария</a:t>
            </a:r>
            <a:r>
              <a:rPr kumimoji="0" lang="ru-RU" b="1" i="0" u="none" strike="noStrike" cap="none" normalizeH="0" baseline="0" dirty="0" smtClean="0">
                <a:ln>
                  <a:noFill/>
                </a:ln>
                <a:solidFill>
                  <a:srgbClr val="000066"/>
                </a:solidFill>
                <a:effectLst/>
                <a:latin typeface="Book Antiqua" pitchFamily="18" charset="0"/>
                <a:cs typeface="Arial" pitchFamily="34" charset="0"/>
              </a:rPr>
              <a:t> и наиболее удаленном Сива; близ него египтяне открыли впадину </a:t>
            </a:r>
            <a:r>
              <a:rPr kumimoji="0" lang="ru-RU" b="1" i="0" u="none" strike="noStrike" cap="none" normalizeH="0" baseline="0" dirty="0" err="1" smtClean="0">
                <a:ln>
                  <a:noFill/>
                </a:ln>
                <a:solidFill>
                  <a:srgbClr val="000066"/>
                </a:solidFill>
                <a:effectLst/>
                <a:latin typeface="Book Antiqua" pitchFamily="18" charset="0"/>
                <a:cs typeface="Arial" pitchFamily="34" charset="0"/>
              </a:rPr>
              <a:t>Каттара</a:t>
            </a:r>
            <a:r>
              <a:rPr kumimoji="0" lang="ru-RU" b="1" i="0" u="none" strike="noStrike" cap="none" normalizeH="0" dirty="0" smtClean="0">
                <a:ln>
                  <a:noFill/>
                </a:ln>
                <a:solidFill>
                  <a:srgbClr val="000066"/>
                </a:solidFill>
                <a:effectLst/>
                <a:latin typeface="Book Antiqua" pitchFamily="18" charset="0"/>
                <a:cs typeface="Arial" pitchFamily="34" charset="0"/>
              </a:rPr>
              <a:t> (</a:t>
            </a:r>
            <a:r>
              <a:rPr kumimoji="0" lang="ru-RU" b="1" i="1" u="none" strike="noStrike" cap="none" normalizeH="0" baseline="0" dirty="0" smtClean="0">
                <a:ln>
                  <a:noFill/>
                </a:ln>
                <a:solidFill>
                  <a:srgbClr val="000066"/>
                </a:solidFill>
                <a:effectLst/>
                <a:latin typeface="Book Antiqua" pitchFamily="18" charset="0"/>
                <a:cs typeface="Arial" pitchFamily="34" charset="0"/>
              </a:rPr>
              <a:t>Безводная впадина площадью около 20 тыс. км²; в те времена наиболее глубокая ее часть представляла собой озеро).</a:t>
            </a:r>
            <a:r>
              <a:rPr kumimoji="0" lang="ru-RU" b="1" i="0" u="none" strike="noStrike" cap="none" normalizeH="0" baseline="0" dirty="0" smtClean="0">
                <a:ln>
                  <a:noFill/>
                </a:ln>
                <a:solidFill>
                  <a:srgbClr val="000066"/>
                </a:solidFill>
                <a:effectLst/>
                <a:latin typeface="Book Antiqua" pitchFamily="18" charset="0"/>
                <a:cs typeface="Arial" pitchFamily="34" charset="0"/>
              </a:rPr>
              <a:t> </a:t>
            </a:r>
          </a:p>
          <a:p>
            <a:pPr marL="0" marR="0" lvl="0" indent="0" algn="ctr" eaLnBrk="1" fontAlgn="base" latinLnBrk="0" hangingPunct="1">
              <a:lnSpc>
                <a:spcPct val="100000"/>
              </a:lnSpc>
              <a:spcBef>
                <a:spcPct val="0"/>
              </a:spcBef>
              <a:spcAft>
                <a:spcPct val="0"/>
              </a:spcAft>
              <a:tabLst/>
            </a:pPr>
            <a:endParaRPr lang="ru-RU" b="1" dirty="0">
              <a:solidFill>
                <a:srgbClr val="000066"/>
              </a:solidFill>
              <a:latin typeface="Book Antiqua" pitchFamily="18" charset="0"/>
              <a:cs typeface="Arial" pitchFamily="34" charset="0"/>
            </a:endParaRPr>
          </a:p>
          <a:p>
            <a:pPr marL="0" marR="0" lvl="0" indent="0" algn="ctr" eaLnBrk="1" fontAlgn="base" latinLnBrk="0" hangingPunct="1">
              <a:lnSpc>
                <a:spcPct val="100000"/>
              </a:lnSpc>
              <a:spcBef>
                <a:spcPct val="0"/>
              </a:spcBef>
              <a:spcAft>
                <a:spcPct val="0"/>
              </a:spcAft>
              <a:tabLst/>
            </a:pPr>
            <a:r>
              <a:rPr kumimoji="0" lang="ru-RU" b="1" i="0" u="none" strike="noStrike" cap="none" normalizeH="0" baseline="0" dirty="0" smtClean="0">
                <a:ln>
                  <a:noFill/>
                </a:ln>
                <a:solidFill>
                  <a:srgbClr val="000066"/>
                </a:solidFill>
                <a:effectLst/>
                <a:latin typeface="Book Antiqua" pitchFamily="18" charset="0"/>
                <a:cs typeface="Arial" pitchFamily="34" charset="0"/>
              </a:rPr>
              <a:t>После объединения Египет начал предпринимать систематические грабительские походы против ливийцев, пригоняя из Ливии крупный рогатый скот, коз, овец и ослов — единственное вьючное животное, используемое в Древнем Египте. Например, в результате похода фараона </a:t>
            </a:r>
            <a:r>
              <a:rPr kumimoji="0" lang="ru-RU" b="1" i="0" u="none" strike="noStrike" cap="none" normalizeH="0" baseline="0" dirty="0" err="1" smtClean="0">
                <a:ln>
                  <a:noFill/>
                </a:ln>
                <a:solidFill>
                  <a:srgbClr val="000066"/>
                </a:solidFill>
                <a:effectLst/>
                <a:latin typeface="Book Antiqua" pitchFamily="18" charset="0"/>
                <a:cs typeface="Arial" pitchFamily="34" charset="0"/>
              </a:rPr>
              <a:t>Сахура</a:t>
            </a:r>
            <a:r>
              <a:rPr kumimoji="0" lang="ru-RU" b="1" i="0" u="none" strike="noStrike" cap="none" normalizeH="0" baseline="0" dirty="0" smtClean="0">
                <a:ln>
                  <a:noFill/>
                </a:ln>
                <a:solidFill>
                  <a:srgbClr val="000066"/>
                </a:solidFill>
                <a:effectLst/>
                <a:latin typeface="Book Antiqua" pitchFamily="18" charset="0"/>
                <a:cs typeface="Arial" pitchFamily="34" charset="0"/>
              </a:rPr>
              <a:t> в середине XXVI в. до н. э. было захвачено более 800 тыс. голов скота. </a:t>
            </a:r>
            <a:endParaRPr kumimoji="0" lang="ru-RU" b="1" i="1" u="none" strike="noStrike" cap="none" normalizeH="0" baseline="0" dirty="0" smtClean="0">
              <a:ln>
                <a:noFill/>
              </a:ln>
              <a:solidFill>
                <a:srgbClr val="000066"/>
              </a:solidFill>
              <a:effectLst/>
              <a:latin typeface="Book Antiqua" pitchFamily="18" charset="0"/>
              <a:cs typeface="Arial" pitchFamily="34" charset="0"/>
            </a:endParaRPr>
          </a:p>
        </p:txBody>
      </p:sp>
      <p:pic>
        <p:nvPicPr>
          <p:cNvPr id="21506" name="Picture 2" descr="footnot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324600" y="-252413"/>
            <a:ext cx="152400" cy="152400"/>
          </a:xfrm>
          <a:prstGeom prst="rect">
            <a:avLst/>
          </a:prstGeom>
          <a:noFill/>
          <a:extLst>
            <a:ext uri="{909E8E84-426E-40DD-AFC4-6F175D3DCCD1}">
              <a14:hiddenFill xmlns:a14="http://schemas.microsoft.com/office/drawing/2010/main" xmlns="">
                <a:solidFill>
                  <a:srgbClr val="FFFFFF"/>
                </a:solidFill>
              </a14:hiddenFill>
            </a:ext>
          </a:extLst>
        </p:spPr>
      </p:pic>
      <p:pic>
        <p:nvPicPr>
          <p:cNvPr id="21507" name="Picture 3" descr="footnote"/>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380163" y="-252413"/>
            <a:ext cx="152400" cy="152400"/>
          </a:xfrm>
          <a:prstGeom prst="rect">
            <a:avLst/>
          </a:prstGeom>
          <a:noFill/>
          <a:extLst>
            <a:ext uri="{909E8E84-426E-40DD-AFC4-6F175D3DCCD1}">
              <a14:hiddenFill xmlns:a14="http://schemas.microsoft.com/office/drawing/2010/main" xmlns="">
                <a:solidFill>
                  <a:srgbClr val="FFFFFF"/>
                </a:solidFill>
              </a14:hiddenFill>
            </a:ext>
          </a:extLst>
        </p:spPr>
      </p:pic>
      <p:pic>
        <p:nvPicPr>
          <p:cNvPr id="21508" name="Picture 4" descr="footnot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523663" y="-84138"/>
            <a:ext cx="152400" cy="152401"/>
          </a:xfrm>
          <a:prstGeom prst="rect">
            <a:avLst/>
          </a:prstGeom>
          <a:noFill/>
          <a:extLst>
            <a:ext uri="{909E8E84-426E-40DD-AFC4-6F175D3DCCD1}">
              <a14:hiddenFill xmlns:a14="http://schemas.microsoft.com/office/drawing/2010/main" xmlns="">
                <a:solidFill>
                  <a:srgbClr val="FFFFFF"/>
                </a:solidFill>
              </a14:hiddenFill>
            </a:ext>
          </a:extLst>
        </p:spPr>
      </p:pic>
      <p:pic>
        <p:nvPicPr>
          <p:cNvPr id="21509" name="Picture 5" descr="footnote"/>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1579225" y="-84138"/>
            <a:ext cx="152400" cy="1524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76965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528"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 calcmode="lin" valueType="num">
                                      <p:cBhvr>
                                        <p:cTn id="14"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2">
                                            <p:txEl>
                                              <p:pRg st="2" end="2"/>
                                            </p:txEl>
                                          </p:spTgt>
                                        </p:tgtEl>
                                      </p:cBhvr>
                                    </p:animEffect>
                                    <p:anim calcmode="lin" valueType="num">
                                      <p:cBhvr>
                                        <p:cTn id="17" dur="500" fill="hold"/>
                                        <p:tgtEl>
                                          <p:spTgt spid="2">
                                            <p:txEl>
                                              <p:pRg st="2" end="2"/>
                                            </p:txEl>
                                          </p:spTgt>
                                        </p:tgtEl>
                                        <p:attrNameLst>
                                          <p:attrName>ppt_x</p:attrName>
                                        </p:attrNameLst>
                                      </p:cBhvr>
                                      <p:tavLst>
                                        <p:tav tm="0">
                                          <p:val>
                                            <p:fltVal val="0.5"/>
                                          </p:val>
                                        </p:tav>
                                        <p:tav tm="100000">
                                          <p:val>
                                            <p:strVal val="#ppt_x"/>
                                          </p:val>
                                        </p:tav>
                                      </p:tavLst>
                                    </p:anim>
                                    <p:anim calcmode="lin" valueType="num">
                                      <p:cBhvr>
                                        <p:cTn id="18" dur="500" fill="hold"/>
                                        <p:tgtEl>
                                          <p:spTgt spid="2">
                                            <p:txEl>
                                              <p:pRg st="2" end="2"/>
                                            </p:txEl>
                                          </p:spTgt>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3" name="Picture 5" descr="http://pedsovet.su/_ld/266/2092113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2575"/>
            <a:ext cx="9180512" cy="6845425"/>
          </a:xfrm>
          <a:prstGeom prst="rect">
            <a:avLst/>
          </a:prstGeom>
          <a:noFill/>
          <a:extLst>
            <a:ext uri="{909E8E84-426E-40DD-AFC4-6F175D3DCCD1}">
              <a14:hiddenFill xmlns:a14="http://schemas.microsoft.com/office/drawing/2010/main" xmlns="">
                <a:solidFill>
                  <a:srgbClr val="FFFFFF"/>
                </a:solidFill>
              </a14:hiddenFill>
            </a:ext>
          </a:extLst>
        </p:spPr>
      </p:pic>
      <p:pic>
        <p:nvPicPr>
          <p:cNvPr id="22530" name="Picture 2" descr="footnot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778288" y="-168275"/>
            <a:ext cx="152400" cy="152400"/>
          </a:xfrm>
          <a:prstGeom prst="rect">
            <a:avLst/>
          </a:prstGeom>
          <a:noFill/>
          <a:extLst>
            <a:ext uri="{909E8E84-426E-40DD-AFC4-6F175D3DCCD1}">
              <a14:hiddenFill xmlns:a14="http://schemas.microsoft.com/office/drawing/2010/main" xmlns="">
                <a:solidFill>
                  <a:srgbClr val="FFFFFF"/>
                </a:solidFill>
              </a14:hiddenFill>
            </a:ext>
          </a:extLst>
        </p:spPr>
      </p:pic>
      <p:pic>
        <p:nvPicPr>
          <p:cNvPr id="22531" name="Picture 3" descr="footnote"/>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6833850" y="-168275"/>
            <a:ext cx="152400" cy="1524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899592" y="579159"/>
            <a:ext cx="7560840" cy="5586145"/>
          </a:xfrm>
          <a:prstGeom prst="rect">
            <a:avLst/>
          </a:prstGeom>
        </p:spPr>
        <p:txBody>
          <a:bodyPr wrap="square">
            <a:spAutoFit/>
          </a:bodyPr>
          <a:lstStyle/>
          <a:p>
            <a:pPr lvl="0" algn="ctr" fontAlgn="base">
              <a:spcBef>
                <a:spcPct val="0"/>
              </a:spcBef>
              <a:spcAft>
                <a:spcPct val="0"/>
              </a:spcAft>
            </a:pPr>
            <a:r>
              <a:rPr lang="ru-RU" sz="1700" dirty="0">
                <a:solidFill>
                  <a:srgbClr val="008000"/>
                </a:solidFill>
                <a:latin typeface="Book Antiqua" pitchFamily="18" charset="0"/>
                <a:cs typeface="Arial" pitchFamily="34" charset="0"/>
              </a:rPr>
              <a:t>Северное, точнее, северо-восточное направление экспансии Египта было связано со Средиземным морем. Однако назвать египтян умелыми мореходами никак нельзя. Совершенствоваться в искусстве кораблевождения у дельты Нила они не могли — море здесь изобилует мелями, а удобные гавани отсутствуют. Не располагали египтяне и хорошей строительной древесиной. И все же не исключено, что в начале III тысячелетия до н. э. именно они стали инициаторами морской торговли со страной </a:t>
            </a:r>
            <a:r>
              <a:rPr lang="ru-RU" sz="1700" dirty="0" err="1" smtClean="0">
                <a:solidFill>
                  <a:srgbClr val="008000"/>
                </a:solidFill>
                <a:latin typeface="Book Antiqua" pitchFamily="18" charset="0"/>
                <a:cs typeface="Arial" pitchFamily="34" charset="0"/>
              </a:rPr>
              <a:t>Рутену</a:t>
            </a:r>
            <a:r>
              <a:rPr lang="ru-RU" sz="1700" dirty="0" smtClean="0">
                <a:solidFill>
                  <a:srgbClr val="008000"/>
                </a:solidFill>
                <a:latin typeface="Book Antiqua" pitchFamily="18" charset="0"/>
                <a:cs typeface="Arial" pitchFamily="34" charset="0"/>
              </a:rPr>
              <a:t> </a:t>
            </a:r>
            <a:r>
              <a:rPr lang="ru-RU" sz="1700" dirty="0" smtClean="0">
                <a:solidFill>
                  <a:srgbClr val="FF0000"/>
                </a:solidFill>
                <a:latin typeface="Book Antiqua" pitchFamily="18" charset="0"/>
                <a:cs typeface="Arial" pitchFamily="34" charset="0"/>
              </a:rPr>
              <a:t>(</a:t>
            </a:r>
            <a:r>
              <a:rPr lang="ru-RU" sz="1700" i="1" dirty="0" smtClean="0">
                <a:solidFill>
                  <a:srgbClr val="FF0000"/>
                </a:solidFill>
                <a:latin typeface="Book Antiqua" pitchFamily="18" charset="0"/>
                <a:cs typeface="Arial" pitchFamily="34" charset="0"/>
              </a:rPr>
              <a:t>государство </a:t>
            </a:r>
            <a:r>
              <a:rPr lang="ru-RU" sz="1700" i="1" dirty="0" err="1" smtClean="0">
                <a:solidFill>
                  <a:srgbClr val="FF0000"/>
                </a:solidFill>
                <a:latin typeface="Book Antiqua" pitchFamily="18" charset="0"/>
                <a:cs typeface="Arial" pitchFamily="34" charset="0"/>
              </a:rPr>
              <a:t>Эбла</a:t>
            </a:r>
            <a:r>
              <a:rPr lang="ru-RU" sz="1700" i="1" dirty="0" smtClean="0">
                <a:solidFill>
                  <a:srgbClr val="FF0000"/>
                </a:solidFill>
                <a:latin typeface="Book Antiqua" pitchFamily="18" charset="0"/>
                <a:cs typeface="Arial" pitchFamily="34" charset="0"/>
              </a:rPr>
              <a:t>)</a:t>
            </a:r>
            <a:r>
              <a:rPr lang="ru-RU" sz="1700" dirty="0">
                <a:solidFill>
                  <a:srgbClr val="008000"/>
                </a:solidFill>
                <a:latin typeface="Book Antiqua" pitchFamily="18" charset="0"/>
                <a:cs typeface="Arial" pitchFamily="34" charset="0"/>
              </a:rPr>
              <a:t> и народами островного эгейского мира, в первую очередь с критянами. </a:t>
            </a:r>
            <a:endParaRPr lang="ru-RU" sz="1700" dirty="0" smtClean="0">
              <a:solidFill>
                <a:srgbClr val="008000"/>
              </a:solidFill>
              <a:latin typeface="Book Antiqua" pitchFamily="18" charset="0"/>
              <a:cs typeface="Arial" pitchFamily="34" charset="0"/>
            </a:endParaRPr>
          </a:p>
          <a:p>
            <a:pPr lvl="0" algn="ctr" fontAlgn="base">
              <a:spcBef>
                <a:spcPct val="0"/>
              </a:spcBef>
              <a:spcAft>
                <a:spcPct val="0"/>
              </a:spcAft>
            </a:pPr>
            <a:endParaRPr lang="ru-RU" sz="1700" dirty="0">
              <a:solidFill>
                <a:srgbClr val="000000"/>
              </a:solidFill>
              <a:latin typeface="Book Antiqua" pitchFamily="18" charset="0"/>
              <a:cs typeface="Arial" pitchFamily="34" charset="0"/>
            </a:endParaRPr>
          </a:p>
          <a:p>
            <a:pPr lvl="0" algn="ctr" fontAlgn="base">
              <a:spcBef>
                <a:spcPct val="0"/>
              </a:spcBef>
              <a:spcAft>
                <a:spcPct val="0"/>
              </a:spcAft>
            </a:pPr>
            <a:r>
              <a:rPr lang="ru-RU" sz="1700" dirty="0" smtClean="0">
                <a:solidFill>
                  <a:srgbClr val="7030A0"/>
                </a:solidFill>
                <a:latin typeface="Book Antiqua" pitchFamily="18" charset="0"/>
                <a:cs typeface="Arial" pitchFamily="34" charset="0"/>
              </a:rPr>
              <a:t>Археологи </a:t>
            </a:r>
            <a:r>
              <a:rPr lang="ru-RU" sz="1700" dirty="0">
                <a:solidFill>
                  <a:srgbClr val="7030A0"/>
                </a:solidFill>
                <a:latin typeface="Book Antiqua" pitchFamily="18" charset="0"/>
                <a:cs typeface="Arial" pitchFamily="34" charset="0"/>
              </a:rPr>
              <a:t>нашли много египетских изделий на о. Крит; некоторые находки относятся к раннеминойскому, дописьменному периоду его истории (III тысячелетие до н. э.), когда там еще не возникло </a:t>
            </a:r>
            <a:r>
              <a:rPr lang="ru-RU" sz="1700" dirty="0" err="1">
                <a:solidFill>
                  <a:srgbClr val="7030A0"/>
                </a:solidFill>
                <a:latin typeface="Book Antiqua" pitchFamily="18" charset="0"/>
                <a:cs typeface="Arial" pitchFamily="34" charset="0"/>
              </a:rPr>
              <a:t>древнекритское</a:t>
            </a:r>
            <a:r>
              <a:rPr lang="ru-RU" sz="1700" dirty="0">
                <a:solidFill>
                  <a:srgbClr val="7030A0"/>
                </a:solidFill>
                <a:latin typeface="Book Antiqua" pitchFamily="18" charset="0"/>
                <a:cs typeface="Arial" pitchFamily="34" charset="0"/>
              </a:rPr>
              <a:t> государство. Можно ли на этом основании утверждать, что египтяне открыли о. Крит и, следовательно, положили начало открытию Европейского материка? Нельзя, так как нет доказательств, что египетские изделия завезли на Крит именно египтяне, а не другие мореходы, например </a:t>
            </a:r>
            <a:r>
              <a:rPr lang="ru-RU" sz="1700" dirty="0" err="1">
                <a:solidFill>
                  <a:srgbClr val="7030A0"/>
                </a:solidFill>
                <a:latin typeface="Book Antiqua" pitchFamily="18" charset="0"/>
                <a:cs typeface="Arial" pitchFamily="34" charset="0"/>
              </a:rPr>
              <a:t>эблаиты</a:t>
            </a:r>
            <a:r>
              <a:rPr lang="ru-RU" sz="1700" dirty="0">
                <a:solidFill>
                  <a:srgbClr val="7030A0"/>
                </a:solidFill>
                <a:latin typeface="Book Antiqua" pitchFamily="18" charset="0"/>
                <a:cs typeface="Arial" pitchFamily="34" charset="0"/>
              </a:rPr>
              <a:t> или сами критяне. К тому же известно, что для сравнительно продолжительных плаваний по Восточному Средиземноморью египтяне использовали суда, построенные в порту Библ, принадлежащему государству </a:t>
            </a:r>
            <a:r>
              <a:rPr lang="ru-RU" sz="1700" dirty="0" err="1">
                <a:solidFill>
                  <a:srgbClr val="7030A0"/>
                </a:solidFill>
                <a:latin typeface="Book Antiqua" pitchFamily="18" charset="0"/>
                <a:cs typeface="Arial" pitchFamily="34" charset="0"/>
              </a:rPr>
              <a:t>Эбла</a:t>
            </a:r>
            <a:r>
              <a:rPr lang="ru-RU" sz="1700" dirty="0">
                <a:solidFill>
                  <a:srgbClr val="7030A0"/>
                </a:solidFill>
                <a:latin typeface="Book Antiqua" pitchFamily="18" charset="0"/>
                <a:cs typeface="Arial" pitchFamily="34" charset="0"/>
              </a:rPr>
              <a:t>. </a:t>
            </a:r>
            <a:endParaRPr lang="ru-RU" sz="1700" i="1" dirty="0">
              <a:solidFill>
                <a:srgbClr val="7030A0"/>
              </a:solidFill>
              <a:latin typeface="Book Antiqua" pitchFamily="18" charset="0"/>
              <a:cs typeface="Arial" pitchFamily="34" charset="0"/>
            </a:endParaRPr>
          </a:p>
        </p:txBody>
      </p:sp>
    </p:spTree>
    <p:extLst>
      <p:ext uri="{BB962C8B-B14F-4D97-AF65-F5344CB8AC3E}">
        <p14:creationId xmlns:p14="http://schemas.microsoft.com/office/powerpoint/2010/main" xmlns="" val="495058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out)">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80">
                                          <p:stCondLst>
                                            <p:cond delay="0"/>
                                          </p:stCondLst>
                                        </p:cTn>
                                        <p:tgtEl>
                                          <p:spTgt spid="3">
                                            <p:txEl>
                                              <p:pRg st="2" end="2"/>
                                            </p:txEl>
                                          </p:spTgt>
                                        </p:tgtEl>
                                      </p:cBhvr>
                                    </p:animEffect>
                                    <p:anim calcmode="lin" valueType="num">
                                      <p:cBhvr>
                                        <p:cTn id="13"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2" end="2"/>
                                            </p:txEl>
                                          </p:spTgt>
                                        </p:tgtEl>
                                      </p:cBhvr>
                                      <p:to x="100000" y="60000"/>
                                    </p:animScale>
                                    <p:animScale>
                                      <p:cBhvr>
                                        <p:cTn id="19" dur="166" decel="50000">
                                          <p:stCondLst>
                                            <p:cond delay="676"/>
                                          </p:stCondLst>
                                        </p:cTn>
                                        <p:tgtEl>
                                          <p:spTgt spid="3">
                                            <p:txEl>
                                              <p:pRg st="2" end="2"/>
                                            </p:txEl>
                                          </p:spTgt>
                                        </p:tgtEl>
                                      </p:cBhvr>
                                      <p:to x="100000" y="100000"/>
                                    </p:animScale>
                                    <p:animScale>
                                      <p:cBhvr>
                                        <p:cTn id="20" dur="26">
                                          <p:stCondLst>
                                            <p:cond delay="1312"/>
                                          </p:stCondLst>
                                        </p:cTn>
                                        <p:tgtEl>
                                          <p:spTgt spid="3">
                                            <p:txEl>
                                              <p:pRg st="2" end="2"/>
                                            </p:txEl>
                                          </p:spTgt>
                                        </p:tgtEl>
                                      </p:cBhvr>
                                      <p:to x="100000" y="80000"/>
                                    </p:animScale>
                                    <p:animScale>
                                      <p:cBhvr>
                                        <p:cTn id="21" dur="166" decel="50000">
                                          <p:stCondLst>
                                            <p:cond delay="1338"/>
                                          </p:stCondLst>
                                        </p:cTn>
                                        <p:tgtEl>
                                          <p:spTgt spid="3">
                                            <p:txEl>
                                              <p:pRg st="2" end="2"/>
                                            </p:txEl>
                                          </p:spTgt>
                                        </p:tgtEl>
                                      </p:cBhvr>
                                      <p:to x="100000" y="100000"/>
                                    </p:animScale>
                                    <p:animScale>
                                      <p:cBhvr>
                                        <p:cTn id="22" dur="26">
                                          <p:stCondLst>
                                            <p:cond delay="1642"/>
                                          </p:stCondLst>
                                        </p:cTn>
                                        <p:tgtEl>
                                          <p:spTgt spid="3">
                                            <p:txEl>
                                              <p:pRg st="2" end="2"/>
                                            </p:txEl>
                                          </p:spTgt>
                                        </p:tgtEl>
                                      </p:cBhvr>
                                      <p:to x="100000" y="90000"/>
                                    </p:animScale>
                                    <p:animScale>
                                      <p:cBhvr>
                                        <p:cTn id="23" dur="166" decel="50000">
                                          <p:stCondLst>
                                            <p:cond delay="1668"/>
                                          </p:stCondLst>
                                        </p:cTn>
                                        <p:tgtEl>
                                          <p:spTgt spid="3">
                                            <p:txEl>
                                              <p:pRg st="2" end="2"/>
                                            </p:txEl>
                                          </p:spTgt>
                                        </p:tgtEl>
                                      </p:cBhvr>
                                      <p:to x="100000" y="100000"/>
                                    </p:animScale>
                                    <p:animScale>
                                      <p:cBhvr>
                                        <p:cTn id="24" dur="26">
                                          <p:stCondLst>
                                            <p:cond delay="1808"/>
                                          </p:stCondLst>
                                        </p:cTn>
                                        <p:tgtEl>
                                          <p:spTgt spid="3">
                                            <p:txEl>
                                              <p:pRg st="2" end="2"/>
                                            </p:txEl>
                                          </p:spTgt>
                                        </p:tgtEl>
                                      </p:cBhvr>
                                      <p:to x="100000" y="95000"/>
                                    </p:animScale>
                                    <p:animScale>
                                      <p:cBhvr>
                                        <p:cTn id="25"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freeppt.ru/Prew/Cicle/Egypt/EgyptPrint1Prew.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13733" b="6405"/>
          <a:stretch/>
        </p:blipFill>
        <p:spPr bwMode="auto">
          <a:xfrm>
            <a:off x="-4066" y="0"/>
            <a:ext cx="9148066"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611560" y="764704"/>
            <a:ext cx="8136904" cy="5078313"/>
          </a:xfrm>
          <a:prstGeom prst="rect">
            <a:avLst/>
          </a:prstGeom>
        </p:spPr>
        <p:txBody>
          <a:bodyPr wrap="square">
            <a:spAutoFit/>
          </a:bodyPr>
          <a:lstStyle/>
          <a:p>
            <a:pPr algn="ctr"/>
            <a:r>
              <a:rPr lang="ru-RU" dirty="0">
                <a:solidFill>
                  <a:srgbClr val="800000"/>
                </a:solidFill>
                <a:latin typeface="Book Antiqua" pitchFamily="18" charset="0"/>
              </a:rPr>
              <a:t>Первое плавание по Средиземному морю отмечено в Египте при фараоне </a:t>
            </a:r>
            <a:r>
              <a:rPr lang="ru-RU" dirty="0" err="1">
                <a:solidFill>
                  <a:srgbClr val="800000"/>
                </a:solidFill>
                <a:latin typeface="Book Antiqua" pitchFamily="18" charset="0"/>
              </a:rPr>
              <a:t>Снофру</a:t>
            </a:r>
            <a:r>
              <a:rPr lang="ru-RU" dirty="0">
                <a:solidFill>
                  <a:srgbClr val="800000"/>
                </a:solidFill>
                <a:latin typeface="Book Antiqua" pitchFamily="18" charset="0"/>
              </a:rPr>
              <a:t>, начало XXVII в. до н. э. Тогда, по египетским анналам, из г. Библ пришли «сорок судов, доставивших [каждое] по сотне локтей кедрового леса». Связь с переднеазиатскими портовыми городами, поставлявшими египтянам в первую очередь ливанский кедр, более качественный строительный и поделочный материал, чем деревья долины Нила, поддерживалась, видимо, постоянно. В середине XXVI в. до н. э. фараон </a:t>
            </a:r>
            <a:r>
              <a:rPr lang="ru-RU" dirty="0" err="1">
                <a:solidFill>
                  <a:srgbClr val="800000"/>
                </a:solidFill>
                <a:latin typeface="Book Antiqua" pitchFamily="18" charset="0"/>
              </a:rPr>
              <a:t>Сахура</a:t>
            </a:r>
            <a:r>
              <a:rPr lang="ru-RU" dirty="0">
                <a:solidFill>
                  <a:srgbClr val="800000"/>
                </a:solidFill>
                <a:latin typeface="Book Antiqua" pitchFamily="18" charset="0"/>
              </a:rPr>
              <a:t> отправил экспедицию из дельты Нила в Палестину и Сирию (т. е. в </a:t>
            </a:r>
            <a:r>
              <a:rPr lang="ru-RU" dirty="0" err="1">
                <a:solidFill>
                  <a:srgbClr val="800000"/>
                </a:solidFill>
                <a:latin typeface="Book Antiqua" pitchFamily="18" charset="0"/>
              </a:rPr>
              <a:t>Эблу</a:t>
            </a:r>
            <a:r>
              <a:rPr lang="ru-RU" dirty="0">
                <a:solidFill>
                  <a:srgbClr val="800000"/>
                </a:solidFill>
                <a:latin typeface="Book Antiqua" pitchFamily="18" charset="0"/>
              </a:rPr>
              <a:t>). Держась берегов, египетские мореходы за 4 дня прошли 550 км до порта Библ. Обратно они вернулись с грузом оливкового масла, вина и ливанских медведей</a:t>
            </a:r>
            <a:r>
              <a:rPr lang="ru-RU" dirty="0" smtClean="0">
                <a:solidFill>
                  <a:srgbClr val="800000"/>
                </a:solidFill>
                <a:latin typeface="Book Antiqua" pitchFamily="18" charset="0"/>
              </a:rPr>
              <a:t>.</a:t>
            </a:r>
          </a:p>
          <a:p>
            <a:pPr algn="ctr"/>
            <a:endParaRPr lang="ru-RU" dirty="0">
              <a:latin typeface="Book Antiqua" pitchFamily="18" charset="0"/>
            </a:endParaRPr>
          </a:p>
          <a:p>
            <a:pPr algn="ctr"/>
            <a:endParaRPr lang="ru-RU" dirty="0">
              <a:latin typeface="Book Antiqua" pitchFamily="18" charset="0"/>
            </a:endParaRPr>
          </a:p>
          <a:p>
            <a:pPr algn="ctr"/>
            <a:r>
              <a:rPr lang="ru-RU" dirty="0">
                <a:solidFill>
                  <a:srgbClr val="660033"/>
                </a:solidFill>
                <a:latin typeface="Book Antiqua" pitchFamily="18" charset="0"/>
              </a:rPr>
              <a:t>Море использовалось египтянами и для переброски войск. В одну из своих кампаний в Палестину </a:t>
            </a:r>
            <a:r>
              <a:rPr lang="ru-RU" dirty="0" err="1">
                <a:solidFill>
                  <a:srgbClr val="660033"/>
                </a:solidFill>
                <a:latin typeface="Book Antiqua" pitchFamily="18" charset="0"/>
              </a:rPr>
              <a:t>Уна</a:t>
            </a:r>
            <a:r>
              <a:rPr lang="ru-RU" dirty="0">
                <a:solidFill>
                  <a:srgbClr val="660033"/>
                </a:solidFill>
                <a:latin typeface="Book Antiqua" pitchFamily="18" charset="0"/>
              </a:rPr>
              <a:t>, посадив на корабли карательную экспедицию, достиг пункта Антилопий Глаз (мыс Кармель в Северной Палестине). Отчет об этом плавании, составленный </a:t>
            </a:r>
            <a:r>
              <a:rPr lang="ru-RU" dirty="0" err="1">
                <a:solidFill>
                  <a:srgbClr val="660033"/>
                </a:solidFill>
                <a:latin typeface="Book Antiqua" pitchFamily="18" charset="0"/>
              </a:rPr>
              <a:t>Уной</a:t>
            </a:r>
            <a:r>
              <a:rPr lang="ru-RU" dirty="0">
                <a:solidFill>
                  <a:srgbClr val="660033"/>
                </a:solidFill>
                <a:latin typeface="Book Antiqua" pitchFamily="18" charset="0"/>
              </a:rPr>
              <a:t>, — первый в истории мореплавания.</a:t>
            </a:r>
          </a:p>
        </p:txBody>
      </p:sp>
    </p:spTree>
    <p:extLst>
      <p:ext uri="{BB962C8B-B14F-4D97-AF65-F5344CB8AC3E}">
        <p14:creationId xmlns:p14="http://schemas.microsoft.com/office/powerpoint/2010/main" xmlns="" val="1033450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1000"/>
                                        <p:tgtEl>
                                          <p:spTgt spid="2">
                                            <p:txEl>
                                              <p:pRg st="3" end="3"/>
                                            </p:txEl>
                                          </p:spTgt>
                                        </p:tgtEl>
                                      </p:cBhvr>
                                    </p:animEffect>
                                    <p:anim calcmode="lin" valueType="num">
                                      <p:cBhvr>
                                        <p:cTn id="1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player.myshared.ru/781171/data/images/img0.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1070248" y="620688"/>
            <a:ext cx="6912768" cy="6186309"/>
          </a:xfrm>
          <a:prstGeom prst="rect">
            <a:avLst/>
          </a:prstGeom>
        </p:spPr>
        <p:txBody>
          <a:bodyPr wrap="square">
            <a:spAutoFit/>
          </a:bodyPr>
          <a:lstStyle/>
          <a:p>
            <a:pPr algn="ctr"/>
            <a:r>
              <a:rPr lang="ru-RU" dirty="0">
                <a:solidFill>
                  <a:srgbClr val="FF0000"/>
                </a:solidFill>
                <a:latin typeface="Book Antiqua" pitchFamily="18" charset="0"/>
              </a:rPr>
              <a:t>Финикия </a:t>
            </a:r>
            <a:r>
              <a:rPr lang="ru-RU" dirty="0">
                <a:solidFill>
                  <a:srgbClr val="660033"/>
                </a:solidFill>
                <a:latin typeface="Book Antiqua" pitchFamily="18" charset="0"/>
              </a:rPr>
              <a:t>— страна на восточном берегу Средиземного моря, узкая полоса между морем и гребнем Ливанских гор, которые протянулись почти параллельно берегу. Населена она была народом, говорившим на финикийском (иначе — пуническом) языке, который относится к </a:t>
            </a:r>
            <a:r>
              <a:rPr lang="ru-RU" dirty="0" err="1">
                <a:solidFill>
                  <a:srgbClr val="660033"/>
                </a:solidFill>
                <a:latin typeface="Book Antiqua" pitchFamily="18" charset="0"/>
              </a:rPr>
              <a:t>ханаанской</a:t>
            </a:r>
            <a:r>
              <a:rPr lang="ru-RU" dirty="0">
                <a:solidFill>
                  <a:srgbClr val="660033"/>
                </a:solidFill>
                <a:latin typeface="Book Antiqua" pitchFamily="18" charset="0"/>
              </a:rPr>
              <a:t> группе северных семитических языков; к той же группе относится и древнееврейский язык (Ханаан — древнее название Палестины и Финикии). </a:t>
            </a:r>
            <a:endParaRPr lang="ru-RU" dirty="0" smtClean="0">
              <a:solidFill>
                <a:srgbClr val="660033"/>
              </a:solidFill>
              <a:latin typeface="Book Antiqua" pitchFamily="18" charset="0"/>
            </a:endParaRPr>
          </a:p>
          <a:p>
            <a:pPr algn="ctr"/>
            <a:endParaRPr lang="ru-RU" dirty="0">
              <a:solidFill>
                <a:srgbClr val="660033"/>
              </a:solidFill>
              <a:latin typeface="Book Antiqua" pitchFamily="18" charset="0"/>
            </a:endParaRPr>
          </a:p>
          <a:p>
            <a:pPr algn="ctr"/>
            <a:r>
              <a:rPr lang="ru-RU" dirty="0" smtClean="0">
                <a:solidFill>
                  <a:srgbClr val="660033"/>
                </a:solidFill>
                <a:latin typeface="Book Antiqua" pitchFamily="18" charset="0"/>
              </a:rPr>
              <a:t>Занимая </a:t>
            </a:r>
            <a:r>
              <a:rPr lang="ru-RU" dirty="0">
                <a:solidFill>
                  <a:srgbClr val="660033"/>
                </a:solidFill>
                <a:latin typeface="Book Antiqua" pitchFamily="18" charset="0"/>
              </a:rPr>
              <a:t>срединное положение между Египтом и </a:t>
            </a:r>
            <a:r>
              <a:rPr lang="ru-RU" dirty="0" err="1">
                <a:solidFill>
                  <a:srgbClr val="660033"/>
                </a:solidFill>
                <a:latin typeface="Book Antiqua" pitchFamily="18" charset="0"/>
              </a:rPr>
              <a:t>Вавилонией</a:t>
            </a:r>
            <a:r>
              <a:rPr lang="ru-RU" dirty="0">
                <a:solidFill>
                  <a:srgbClr val="660033"/>
                </a:solidFill>
                <a:latin typeface="Book Antiqua" pitchFamily="18" charset="0"/>
              </a:rPr>
              <a:t>, Финикия политически подчинялась то той, то другой великой державе, а экономически была тесно связана с обеими и играла роль торгового посредника между ними. Финикийцы в древнейших текстах упоминаются как земледельческий народ. </a:t>
            </a:r>
            <a:endParaRPr lang="ru-RU" dirty="0" smtClean="0">
              <a:solidFill>
                <a:srgbClr val="660033"/>
              </a:solidFill>
              <a:latin typeface="Book Antiqua" pitchFamily="18" charset="0"/>
            </a:endParaRPr>
          </a:p>
          <a:p>
            <a:pPr algn="ctr"/>
            <a:endParaRPr lang="ru-RU" dirty="0">
              <a:solidFill>
                <a:srgbClr val="660033"/>
              </a:solidFill>
              <a:latin typeface="Book Antiqua" pitchFamily="18" charset="0"/>
            </a:endParaRPr>
          </a:p>
          <a:p>
            <a:pPr algn="ctr"/>
            <a:r>
              <a:rPr lang="ru-RU" dirty="0" smtClean="0">
                <a:solidFill>
                  <a:srgbClr val="660033"/>
                </a:solidFill>
                <a:latin typeface="Book Antiqua" pitchFamily="18" charset="0"/>
              </a:rPr>
              <a:t>Вино </a:t>
            </a:r>
            <a:r>
              <a:rPr lang="ru-RU" dirty="0">
                <a:solidFill>
                  <a:srgbClr val="660033"/>
                </a:solidFill>
                <a:latin typeface="Book Antiqua" pitchFamily="18" charset="0"/>
              </a:rPr>
              <a:t>и оливковое масло с незапамятных времен вывозилось из Финикии в соседние страны; заметную роль играл также вывоз сушеной рыбы. </a:t>
            </a:r>
            <a:endParaRPr lang="ru-RU" dirty="0" smtClean="0">
              <a:solidFill>
                <a:srgbClr val="660033"/>
              </a:solidFill>
              <a:latin typeface="Book Antiqua" pitchFamily="18" charset="0"/>
            </a:endParaRPr>
          </a:p>
          <a:p>
            <a:pPr algn="ctr"/>
            <a:endParaRPr lang="ru-RU" dirty="0">
              <a:solidFill>
                <a:srgbClr val="660033"/>
              </a:solidFill>
              <a:latin typeface="Book Antiqua" pitchFamily="18" charset="0"/>
            </a:endParaRPr>
          </a:p>
          <a:p>
            <a:pPr algn="ctr"/>
            <a:r>
              <a:rPr lang="ru-RU" dirty="0" smtClean="0">
                <a:solidFill>
                  <a:srgbClr val="660033"/>
                </a:solidFill>
                <a:latin typeface="Book Antiqua" pitchFamily="18" charset="0"/>
              </a:rPr>
              <a:t>С </a:t>
            </a:r>
            <a:r>
              <a:rPr lang="ru-RU" dirty="0">
                <a:solidFill>
                  <a:srgbClr val="660033"/>
                </a:solidFill>
                <a:latin typeface="Book Antiqua" pitchFamily="18" charset="0"/>
              </a:rPr>
              <a:t>ростом и </a:t>
            </a:r>
            <a:r>
              <a:rPr lang="ru-RU" dirty="0" err="1">
                <a:solidFill>
                  <a:srgbClr val="660033"/>
                </a:solidFill>
                <a:latin typeface="Book Antiqua" pitchFamily="18" charset="0"/>
              </a:rPr>
              <a:t>Вавилонии</a:t>
            </a:r>
            <a:r>
              <a:rPr lang="ru-RU" dirty="0">
                <a:solidFill>
                  <a:srgbClr val="660033"/>
                </a:solidFill>
                <a:latin typeface="Book Antiqua" pitchFamily="18" charset="0"/>
              </a:rPr>
              <a:t> финикийцы начали доставлять им также строевой лес — ценный ливанский кедр.</a:t>
            </a:r>
          </a:p>
        </p:txBody>
      </p:sp>
    </p:spTree>
    <p:extLst>
      <p:ext uri="{BB962C8B-B14F-4D97-AF65-F5344CB8AC3E}">
        <p14:creationId xmlns:p14="http://schemas.microsoft.com/office/powerpoint/2010/main" xmlns="" val="648744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strips(downLeft)">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diamond(in)">
                                      <p:cBhvr>
                                        <p:cTn id="17" dur="20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dissolve">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descr="http://pedsovet.su/_ld/266/2092113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2575"/>
            <a:ext cx="9180512" cy="6845425"/>
          </a:xfrm>
          <a:prstGeom prst="rect">
            <a:avLst/>
          </a:prstGeom>
          <a:noFill/>
          <a:extLst>
            <a:ext uri="{909E8E84-426E-40DD-AFC4-6F175D3DCCD1}">
              <a14:hiddenFill xmlns:a14="http://schemas.microsoft.com/office/drawing/2010/main" xmlns="">
                <a:solidFill>
                  <a:srgbClr val="FFFFFF"/>
                </a:solidFill>
              </a14:hiddenFill>
            </a:ext>
          </a:extLst>
        </p:spPr>
      </p:pic>
      <p:pic>
        <p:nvPicPr>
          <p:cNvPr id="27650" name="Picture 2" descr="http://www.historie.ru/uploads/posts/2012-04/1333916740_karta-finikii.jpg"/>
          <p:cNvPicPr>
            <a:picLocks noChangeAspect="1" noChangeArrowheads="1"/>
          </p:cNvPicPr>
          <p:nvPr/>
        </p:nvPicPr>
        <p:blipFill>
          <a:blip r:embed="rId3">
            <a:extLst>
              <a:ext uri="{BEBA8EAE-BF5A-486C-A8C5-ECC9F3942E4B}">
                <a14:imgProps xmlns:a14="http://schemas.microsoft.com/office/drawing/2010/main" xmlns="">
                  <a14:imgLayer r:embed="rId4">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745877" y="799658"/>
            <a:ext cx="8052178" cy="51845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89986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circle(in)">
                                      <p:cBhvr>
                                        <p:cTn id="7"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www.historie.ru/uploads/posts/2012-04/1334257538_flot-finikiici.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513" y="248"/>
            <a:ext cx="9180513" cy="68577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96733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p:cTn id="7" dur="1000" fill="hold"/>
                                        <p:tgtEl>
                                          <p:spTgt spid="28674"/>
                                        </p:tgtEl>
                                        <p:attrNameLst>
                                          <p:attrName>ppt_w</p:attrName>
                                        </p:attrNameLst>
                                      </p:cBhvr>
                                      <p:tavLst>
                                        <p:tav tm="0">
                                          <p:val>
                                            <p:fltVal val="0"/>
                                          </p:val>
                                        </p:tav>
                                        <p:tav tm="100000">
                                          <p:val>
                                            <p:strVal val="#ppt_w"/>
                                          </p:val>
                                        </p:tav>
                                      </p:tavLst>
                                    </p:anim>
                                    <p:anim calcmode="lin" valueType="num">
                                      <p:cBhvr>
                                        <p:cTn id="8" dur="1000" fill="hold"/>
                                        <p:tgtEl>
                                          <p:spTgt spid="28674"/>
                                        </p:tgtEl>
                                        <p:attrNameLst>
                                          <p:attrName>ppt_h</p:attrName>
                                        </p:attrNameLst>
                                      </p:cBhvr>
                                      <p:tavLst>
                                        <p:tav tm="0">
                                          <p:val>
                                            <p:fltVal val="0"/>
                                          </p:val>
                                        </p:tav>
                                        <p:tav tm="100000">
                                          <p:val>
                                            <p:strVal val="#ppt_h"/>
                                          </p:val>
                                        </p:tav>
                                      </p:tavLst>
                                    </p:anim>
                                    <p:anim calcmode="lin" valueType="num">
                                      <p:cBhvr>
                                        <p:cTn id="9" dur="1000" fill="hold"/>
                                        <p:tgtEl>
                                          <p:spTgt spid="28674"/>
                                        </p:tgtEl>
                                        <p:attrNameLst>
                                          <p:attrName>style.rotation</p:attrName>
                                        </p:attrNameLst>
                                      </p:cBhvr>
                                      <p:tavLst>
                                        <p:tav tm="0">
                                          <p:val>
                                            <p:fltVal val="90"/>
                                          </p:val>
                                        </p:tav>
                                        <p:tav tm="100000">
                                          <p:val>
                                            <p:fltVal val="0"/>
                                          </p:val>
                                        </p:tav>
                                      </p:tavLst>
                                    </p:anim>
                                    <p:animEffect transition="in" filter="fade">
                                      <p:cBhvr>
                                        <p:cTn id="10" dur="10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dic.academic.ru/pictures/brokgauz_efron/b70_90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5276859" cy="3933056"/>
          </a:xfrm>
          <a:prstGeom prst="rect">
            <a:avLst/>
          </a:prstGeom>
          <a:noFill/>
          <a:extLst>
            <a:ext uri="{909E8E84-426E-40DD-AFC4-6F175D3DCCD1}">
              <a14:hiddenFill xmlns:a14="http://schemas.microsoft.com/office/drawing/2010/main" xmlns="">
                <a:solidFill>
                  <a:srgbClr val="FFFFFF"/>
                </a:solidFill>
              </a14:hiddenFill>
            </a:ext>
          </a:extLst>
        </p:spPr>
      </p:pic>
      <p:pic>
        <p:nvPicPr>
          <p:cNvPr id="29698" name="Picture 2" descr="http://dic.academic.ru/pictures/brokgauz_efron/b70_900-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292081" y="-1"/>
            <a:ext cx="3874260" cy="6879391"/>
          </a:xfrm>
          <a:prstGeom prst="rect">
            <a:avLst/>
          </a:prstGeom>
          <a:noFill/>
          <a:extLst>
            <a:ext uri="{909E8E84-426E-40DD-AFC4-6F175D3DCCD1}">
              <a14:hiddenFill xmlns:a14="http://schemas.microsoft.com/office/drawing/2010/main" xmlns="">
                <a:solidFill>
                  <a:srgbClr val="FFFFFF"/>
                </a:solidFill>
              </a14:hiddenFill>
            </a:ext>
          </a:extLst>
        </p:spPr>
      </p:pic>
      <p:pic>
        <p:nvPicPr>
          <p:cNvPr id="29700" name="Picture 4" descr="http://images.myshared.ru/5/434978/slide_2.jpg"/>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9653" t="22186" r="8275" b="8467"/>
          <a:stretch/>
        </p:blipFill>
        <p:spPr bwMode="auto">
          <a:xfrm>
            <a:off x="-1" y="3919767"/>
            <a:ext cx="5292081" cy="292046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82495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9698"/>
                                        </p:tgtEl>
                                        <p:attrNameLst>
                                          <p:attrName>style.visibility</p:attrName>
                                        </p:attrNameLst>
                                      </p:cBhvr>
                                      <p:to>
                                        <p:strVal val="visible"/>
                                      </p:to>
                                    </p:set>
                                    <p:animEffect transition="in" filter="wheel(1)">
                                      <p:cBhvr>
                                        <p:cTn id="12" dur="2000"/>
                                        <p:tgtEl>
                                          <p:spTgt spid="2969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9700"/>
                                        </p:tgtEl>
                                        <p:attrNameLst>
                                          <p:attrName>style.visibility</p:attrName>
                                        </p:attrNameLst>
                                      </p:cBhvr>
                                      <p:to>
                                        <p:strVal val="visible"/>
                                      </p:to>
                                    </p:set>
                                    <p:animEffect transition="in" filter="fade">
                                      <p:cBhvr>
                                        <p:cTn id="17" dur="1000"/>
                                        <p:tgtEl>
                                          <p:spTgt spid="29700"/>
                                        </p:tgtEl>
                                      </p:cBhvr>
                                    </p:animEffect>
                                    <p:anim calcmode="lin" valueType="num">
                                      <p:cBhvr>
                                        <p:cTn id="18" dur="1000" fill="hold"/>
                                        <p:tgtEl>
                                          <p:spTgt spid="29700"/>
                                        </p:tgtEl>
                                        <p:attrNameLst>
                                          <p:attrName>ppt_x</p:attrName>
                                        </p:attrNameLst>
                                      </p:cBhvr>
                                      <p:tavLst>
                                        <p:tav tm="0">
                                          <p:val>
                                            <p:strVal val="#ppt_x"/>
                                          </p:val>
                                        </p:tav>
                                        <p:tav tm="100000">
                                          <p:val>
                                            <p:strVal val="#ppt_x"/>
                                          </p:val>
                                        </p:tav>
                                      </p:tavLst>
                                    </p:anim>
                                    <p:anim calcmode="lin" valueType="num">
                                      <p:cBhvr>
                                        <p:cTn id="19" dur="1000" fill="hold"/>
                                        <p:tgtEl>
                                          <p:spTgt spid="297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img-fotki.yandex.ru/get/6201/30134446.22/0_712e4_e1f3dbee_XL.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5972597" cy="4148241"/>
          </a:xfrm>
          <a:prstGeom prst="rect">
            <a:avLst/>
          </a:prstGeom>
          <a:noFill/>
          <a:extLst>
            <a:ext uri="{909E8E84-426E-40DD-AFC4-6F175D3DCCD1}">
              <a14:hiddenFill xmlns:a14="http://schemas.microsoft.com/office/drawing/2010/main" xmlns="">
                <a:solidFill>
                  <a:srgbClr val="FFFFFF"/>
                </a:solidFill>
              </a14:hiddenFill>
            </a:ext>
          </a:extLst>
        </p:spPr>
      </p:pic>
      <p:pic>
        <p:nvPicPr>
          <p:cNvPr id="30724" name="Picture 4" descr="http://lemuriya.ru/wp-content/uploads/2009/11/Tutankhamunsroyalship.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309505" y="2311648"/>
            <a:ext cx="5834495" cy="4581128"/>
          </a:xfrm>
          <a:prstGeom prst="rect">
            <a:avLst/>
          </a:prstGeom>
          <a:noFill/>
          <a:extLst>
            <a:ext uri="{909E8E84-426E-40DD-AFC4-6F175D3DCCD1}">
              <a14:hiddenFill xmlns:a14="http://schemas.microsoft.com/office/drawing/2010/main" xmlns="">
                <a:solidFill>
                  <a:srgbClr val="FFFFFF"/>
                </a:solidFill>
              </a14:hiddenFill>
            </a:ext>
          </a:extLst>
        </p:spPr>
      </p:pic>
      <p:pic>
        <p:nvPicPr>
          <p:cNvPr id="30726" name="Picture 6" descr="http://slavyanskaya-kultura.ru/images/11(351).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488898" y="0"/>
            <a:ext cx="4483699"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3053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arn(inVertical)">
                                      <p:cBhvr>
                                        <p:cTn id="7" dur="5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0724"/>
                                        </p:tgtEl>
                                        <p:attrNameLst>
                                          <p:attrName>style.visibility</p:attrName>
                                        </p:attrNameLst>
                                      </p:cBhvr>
                                      <p:to>
                                        <p:strVal val="visible"/>
                                      </p:to>
                                    </p:set>
                                    <p:animEffect transition="in" filter="randombar(horizontal)">
                                      <p:cBhvr>
                                        <p:cTn id="12" dur="500"/>
                                        <p:tgtEl>
                                          <p:spTgt spid="30724"/>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30726"/>
                                        </p:tgtEl>
                                        <p:attrNameLst>
                                          <p:attrName>style.visibility</p:attrName>
                                        </p:attrNameLst>
                                      </p:cBhvr>
                                      <p:to>
                                        <p:strVal val="visible"/>
                                      </p:to>
                                    </p:set>
                                    <p:anim calcmode="lin" valueType="num">
                                      <p:cBhvr>
                                        <p:cTn id="17" dur="1000" fill="hold"/>
                                        <p:tgtEl>
                                          <p:spTgt spid="30726"/>
                                        </p:tgtEl>
                                        <p:attrNameLst>
                                          <p:attrName>ppt_w</p:attrName>
                                        </p:attrNameLst>
                                      </p:cBhvr>
                                      <p:tavLst>
                                        <p:tav tm="0">
                                          <p:val>
                                            <p:fltVal val="0"/>
                                          </p:val>
                                        </p:tav>
                                        <p:tav tm="100000">
                                          <p:val>
                                            <p:strVal val="#ppt_w"/>
                                          </p:val>
                                        </p:tav>
                                      </p:tavLst>
                                    </p:anim>
                                    <p:anim calcmode="lin" valueType="num">
                                      <p:cBhvr>
                                        <p:cTn id="18" dur="1000" fill="hold"/>
                                        <p:tgtEl>
                                          <p:spTgt spid="30726"/>
                                        </p:tgtEl>
                                        <p:attrNameLst>
                                          <p:attrName>ppt_h</p:attrName>
                                        </p:attrNameLst>
                                      </p:cBhvr>
                                      <p:tavLst>
                                        <p:tav tm="0">
                                          <p:val>
                                            <p:fltVal val="0"/>
                                          </p:val>
                                        </p:tav>
                                        <p:tav tm="100000">
                                          <p:val>
                                            <p:strVal val="#ppt_h"/>
                                          </p:val>
                                        </p:tav>
                                      </p:tavLst>
                                    </p:anim>
                                    <p:anim calcmode="lin" valueType="num">
                                      <p:cBhvr>
                                        <p:cTn id="19" dur="1000" fill="hold"/>
                                        <p:tgtEl>
                                          <p:spTgt spid="30726"/>
                                        </p:tgtEl>
                                        <p:attrNameLst>
                                          <p:attrName>style.rotation</p:attrName>
                                        </p:attrNameLst>
                                      </p:cBhvr>
                                      <p:tavLst>
                                        <p:tav tm="0">
                                          <p:val>
                                            <p:fltVal val="90"/>
                                          </p:val>
                                        </p:tav>
                                        <p:tav tm="100000">
                                          <p:val>
                                            <p:fltVal val="0"/>
                                          </p:val>
                                        </p:tav>
                                      </p:tavLst>
                                    </p:anim>
                                    <p:animEffect transition="in" filter="fade">
                                      <p:cBhvr>
                                        <p:cTn id="20" dur="1000"/>
                                        <p:tgtEl>
                                          <p:spTgt spid="30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easyen.ru/_ld/194/s73211302.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7144"/>
            <a:ext cx="9144000" cy="685085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Заголовок 1"/>
          <p:cNvSpPr>
            <a:spLocks noGrp="1"/>
          </p:cNvSpPr>
          <p:nvPr>
            <p:ph type="title"/>
          </p:nvPr>
        </p:nvSpPr>
        <p:spPr>
          <a:xfrm>
            <a:off x="457200" y="692696"/>
            <a:ext cx="8229600" cy="1143000"/>
          </a:xfrm>
        </p:spPr>
        <p:txBody>
          <a:bodyPr>
            <a:noAutofit/>
          </a:bodyPr>
          <a:lstStyle/>
          <a:p>
            <a:r>
              <a:rPr lang="ru-RU" sz="3600" cap="small" dirty="0" err="1">
                <a:solidFill>
                  <a:srgbClr val="660066"/>
                </a:solidFill>
                <a:latin typeface="Century Schoolbook" pitchFamily="18" charset="0"/>
              </a:rPr>
              <a:t>Эбла</a:t>
            </a:r>
            <a:r>
              <a:rPr lang="ru-RU" sz="3600" cap="small" dirty="0">
                <a:solidFill>
                  <a:srgbClr val="660066"/>
                </a:solidFill>
                <a:latin typeface="Century Schoolbook" pitchFamily="18" charset="0"/>
              </a:rPr>
              <a:t> — археологическая сенсация XX века</a:t>
            </a:r>
            <a:br>
              <a:rPr lang="ru-RU" sz="3600" cap="small" dirty="0">
                <a:solidFill>
                  <a:srgbClr val="660066"/>
                </a:solidFill>
                <a:latin typeface="Century Schoolbook" pitchFamily="18" charset="0"/>
              </a:rPr>
            </a:br>
            <a:endParaRPr lang="ru-RU" sz="3600" dirty="0">
              <a:solidFill>
                <a:srgbClr val="660066"/>
              </a:solidFill>
              <a:latin typeface="Century Schoolbook" pitchFamily="18" charset="0"/>
            </a:endParaRPr>
          </a:p>
        </p:txBody>
      </p:sp>
      <p:sp>
        <p:nvSpPr>
          <p:cNvPr id="3" name="Rectangle 3"/>
          <p:cNvSpPr>
            <a:spLocks noChangeArrowheads="1"/>
          </p:cNvSpPr>
          <p:nvPr/>
        </p:nvSpPr>
        <p:spPr bwMode="auto">
          <a:xfrm>
            <a:off x="269776" y="1988840"/>
            <a:ext cx="8604448" cy="40318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8000"/>
                </a:solidFill>
                <a:effectLst/>
                <a:latin typeface="Century Schoolbook" pitchFamily="18" charset="0"/>
                <a:cs typeface="Arial" pitchFamily="34" charset="0"/>
              </a:rPr>
              <a:t>Итальянский археолог </a:t>
            </a:r>
            <a:r>
              <a:rPr kumimoji="0" lang="ru-RU" sz="1600" b="0" i="1" u="none" strike="noStrike" cap="none" normalizeH="0" baseline="0" dirty="0" smtClean="0">
                <a:ln>
                  <a:noFill/>
                </a:ln>
                <a:solidFill>
                  <a:srgbClr val="008000"/>
                </a:solidFill>
                <a:effectLst/>
                <a:latin typeface="Century Schoolbook" pitchFamily="18" charset="0"/>
                <a:cs typeface="Arial" pitchFamily="34" charset="0"/>
              </a:rPr>
              <a:t>Паоло Мате</a:t>
            </a:r>
            <a:r>
              <a:rPr kumimoji="0" lang="ru-RU" sz="1600" b="0" i="0" u="none" strike="noStrike" cap="none" normalizeH="0" baseline="0" dirty="0" smtClean="0">
                <a:ln>
                  <a:noFill/>
                </a:ln>
                <a:solidFill>
                  <a:srgbClr val="008000"/>
                </a:solidFill>
                <a:effectLst/>
                <a:latin typeface="Century Schoolbook" pitchFamily="18" charset="0"/>
                <a:cs typeface="Arial" pitchFamily="34" charset="0"/>
              </a:rPr>
              <a:t> 15 лет вел раскопки кургана </a:t>
            </a:r>
            <a:r>
              <a:rPr kumimoji="0" lang="ru-RU" sz="1600" b="0" i="0" u="none" strike="noStrike" cap="none" normalizeH="0" baseline="0" dirty="0" err="1" smtClean="0">
                <a:ln>
                  <a:noFill/>
                </a:ln>
                <a:solidFill>
                  <a:srgbClr val="008000"/>
                </a:solidFill>
                <a:effectLst/>
                <a:latin typeface="Century Schoolbook" pitchFamily="18" charset="0"/>
                <a:cs typeface="Arial" pitchFamily="34" charset="0"/>
              </a:rPr>
              <a:t>Тель-Мардих</a:t>
            </a:r>
            <a:r>
              <a:rPr kumimoji="0" lang="ru-RU" sz="1600" b="0" i="0" u="none" strike="noStrike" cap="none" normalizeH="0" baseline="0" dirty="0" smtClean="0">
                <a:ln>
                  <a:noFill/>
                </a:ln>
                <a:solidFill>
                  <a:srgbClr val="008000"/>
                </a:solidFill>
                <a:effectLst/>
                <a:latin typeface="Century Schoolbook" pitchFamily="18" charset="0"/>
                <a:cs typeface="Arial" pitchFamily="34" charset="0"/>
              </a:rPr>
              <a:t> в Сирии, в 70 км южнее </a:t>
            </a:r>
            <a:r>
              <a:rPr kumimoji="0" lang="ru-RU" sz="1600" b="0" i="0" u="none" strike="noStrike" cap="none" normalizeH="0" baseline="0" dirty="0" err="1" smtClean="0">
                <a:ln>
                  <a:noFill/>
                </a:ln>
                <a:solidFill>
                  <a:srgbClr val="008000"/>
                </a:solidFill>
                <a:effectLst/>
                <a:latin typeface="Century Schoolbook" pitchFamily="18" charset="0"/>
                <a:cs typeface="Arial" pitchFamily="34" charset="0"/>
              </a:rPr>
              <a:t>Халеба</a:t>
            </a:r>
            <a:r>
              <a:rPr kumimoji="0" lang="ru-RU" sz="1600" b="0" i="0" u="none" strike="noStrike" cap="none" normalizeH="0" baseline="0" dirty="0" smtClean="0">
                <a:ln>
                  <a:noFill/>
                </a:ln>
                <a:solidFill>
                  <a:srgbClr val="008000"/>
                </a:solidFill>
                <a:effectLst/>
                <a:latin typeface="Century Schoolbook" pitchFamily="18" charset="0"/>
                <a:cs typeface="Arial" pitchFamily="34" charset="0"/>
              </a:rPr>
              <a:t>. И в 1975 г. к нему пришла огромная удача: он раскрыл тайну 45-вековой давности, наткнувшись на царский архив, содержащий около 16 тыс. глиняных табличек с клинописными текстами. Предварительная дешифровка части текстов позволила сделать сенсационный вывод: по крайней мере в XXV-XXIII вв. до н. э</a:t>
            </a:r>
            <a:r>
              <a:rPr kumimoji="0" lang="ru-RU" sz="1600" b="0" i="0" u="none" strike="noStrike" cap="none" normalizeH="0" baseline="0" dirty="0" smtClean="0">
                <a:ln>
                  <a:noFill/>
                </a:ln>
                <a:solidFill>
                  <a:srgbClr val="800000"/>
                </a:solidFill>
                <a:effectLst/>
                <a:latin typeface="Century Schoolbook" pitchFamily="18" charset="0"/>
                <a:cs typeface="Arial" pitchFamily="34" charset="0"/>
              </a:rPr>
              <a:t>. </a:t>
            </a:r>
            <a:r>
              <a:rPr lang="ru-RU" sz="1600" i="1" dirty="0" smtClean="0">
                <a:solidFill>
                  <a:srgbClr val="800000"/>
                </a:solidFill>
                <a:latin typeface="Century Schoolbook" pitchFamily="18" charset="0"/>
                <a:cs typeface="Arial" pitchFamily="34" charset="0"/>
              </a:rPr>
              <a:t>(</a:t>
            </a:r>
            <a:r>
              <a:rPr kumimoji="0" lang="ru-RU" sz="1600" b="0" i="1" u="none" strike="noStrike" cap="none" normalizeH="0" baseline="0" dirty="0" smtClean="0">
                <a:ln>
                  <a:noFill/>
                </a:ln>
                <a:solidFill>
                  <a:srgbClr val="800000"/>
                </a:solidFill>
                <a:effectLst/>
                <a:latin typeface="Century Schoolbook" pitchFamily="18" charset="0"/>
                <a:cs typeface="Arial" pitchFamily="34" charset="0"/>
              </a:rPr>
              <a:t>Таблички, датируемые XXV в. до н. э., имеют «элегантный вид», а язык их четок и изящен; это означает, что письменность в </a:t>
            </a:r>
            <a:r>
              <a:rPr kumimoji="0" lang="ru-RU" sz="1600" b="0" i="1" u="none" strike="noStrike" cap="none" normalizeH="0" baseline="0" dirty="0" err="1" smtClean="0">
                <a:ln>
                  <a:noFill/>
                </a:ln>
                <a:solidFill>
                  <a:srgbClr val="800000"/>
                </a:solidFill>
                <a:effectLst/>
                <a:latin typeface="Century Schoolbook" pitchFamily="18" charset="0"/>
                <a:cs typeface="Arial" pitchFamily="34" charset="0"/>
              </a:rPr>
              <a:t>Эбле</a:t>
            </a:r>
            <a:r>
              <a:rPr kumimoji="0" lang="ru-RU" sz="1600" b="0" i="1" u="none" strike="noStrike" cap="none" normalizeH="0" baseline="0" dirty="0" smtClean="0">
                <a:ln>
                  <a:noFill/>
                </a:ln>
                <a:solidFill>
                  <a:srgbClr val="800000"/>
                </a:solidFill>
                <a:effectLst/>
                <a:latin typeface="Century Schoolbook" pitchFamily="18" charset="0"/>
                <a:cs typeface="Arial" pitchFamily="34" charset="0"/>
              </a:rPr>
              <a:t> была в ходу задолго до 2500 г. до н. э.)</a:t>
            </a:r>
            <a:r>
              <a:rPr kumimoji="0" lang="ru-RU" sz="1600" b="0" i="0" u="none" strike="noStrike" cap="none" normalizeH="0" baseline="0" dirty="0" smtClean="0">
                <a:ln>
                  <a:noFill/>
                </a:ln>
                <a:solidFill>
                  <a:srgbClr val="000000"/>
                </a:solidFill>
                <a:effectLst/>
                <a:latin typeface="Century Schoolbook" pitchFamily="18" charset="0"/>
                <a:cs typeface="Arial" pitchFamily="34" charset="0"/>
              </a:rPr>
              <a:t> </a:t>
            </a:r>
            <a:r>
              <a:rPr kumimoji="0" lang="ru-RU" sz="1600" b="0" i="0" u="none" strike="noStrike" cap="none" normalizeH="0" baseline="0" dirty="0" smtClean="0">
                <a:ln>
                  <a:noFill/>
                </a:ln>
                <a:solidFill>
                  <a:srgbClr val="008000"/>
                </a:solidFill>
                <a:effectLst/>
                <a:latin typeface="Century Schoolbook" pitchFamily="18" charset="0"/>
                <a:cs typeface="Arial" pitchFamily="34" charset="0"/>
              </a:rPr>
              <a:t>на территории Северной Сирии и Ливана существовало могущественное государство со столицей в г. </a:t>
            </a:r>
            <a:r>
              <a:rPr kumimoji="0" lang="ru-RU" sz="1600" b="0" i="0" u="none" strike="noStrike" cap="none" normalizeH="0" baseline="0" dirty="0" err="1" smtClean="0">
                <a:ln>
                  <a:noFill/>
                </a:ln>
                <a:solidFill>
                  <a:srgbClr val="008000"/>
                </a:solidFill>
                <a:effectLst/>
                <a:latin typeface="Century Schoolbook" pitchFamily="18" charset="0"/>
                <a:cs typeface="Arial" pitchFamily="34" charset="0"/>
              </a:rPr>
              <a:t>Эбла</a:t>
            </a:r>
            <a:r>
              <a:rPr kumimoji="0" lang="ru-RU" sz="1600" b="0" i="0" u="none" strike="noStrike" cap="none" normalizeH="0" baseline="0" dirty="0" smtClean="0">
                <a:ln>
                  <a:noFill/>
                </a:ln>
                <a:solidFill>
                  <a:srgbClr val="008000"/>
                </a:solidFill>
                <a:effectLst/>
                <a:latin typeface="Century Schoolbook" pitchFamily="18" charset="0"/>
                <a:cs typeface="Arial" pitchFamily="34" charset="0"/>
              </a:rPr>
              <a:t>, соперничавшее с Египтом и Аккадом, империя семитского народа, создавшего ранее неизвестную цивилизацию. </a:t>
            </a:r>
            <a:r>
              <a:rPr kumimoji="0" lang="ru-RU" sz="1600" b="0" i="0" u="none" strike="noStrike" cap="none" normalizeH="0" baseline="0" dirty="0" err="1" smtClean="0">
                <a:ln>
                  <a:noFill/>
                </a:ln>
                <a:solidFill>
                  <a:srgbClr val="008000"/>
                </a:solidFill>
                <a:effectLst/>
                <a:latin typeface="Century Schoolbook" pitchFamily="18" charset="0"/>
                <a:cs typeface="Arial" pitchFamily="34" charset="0"/>
              </a:rPr>
              <a:t>Эблаиты</a:t>
            </a:r>
            <a:r>
              <a:rPr kumimoji="0" lang="ru-RU" sz="1600" b="0" i="0" u="none" strike="noStrike" cap="none" normalizeH="0" baseline="0" dirty="0" smtClean="0">
                <a:ln>
                  <a:noFill/>
                </a:ln>
                <a:solidFill>
                  <a:srgbClr val="008000"/>
                </a:solidFill>
                <a:effectLst/>
                <a:latin typeface="Century Schoolbook" pitchFamily="18" charset="0"/>
                <a:cs typeface="Arial" pitchFamily="34" charset="0"/>
              </a:rPr>
              <a:t> говорили на языке — предшественнике всех </a:t>
            </a:r>
            <a:r>
              <a:rPr kumimoji="0" lang="ru-RU" sz="1600" b="0" i="0" u="none" strike="noStrike" cap="none" normalizeH="0" baseline="0" dirty="0" err="1" smtClean="0">
                <a:ln>
                  <a:noFill/>
                </a:ln>
                <a:solidFill>
                  <a:srgbClr val="008000"/>
                </a:solidFill>
                <a:effectLst/>
                <a:latin typeface="Century Schoolbook" pitchFamily="18" charset="0"/>
                <a:cs typeface="Arial" pitchFamily="34" charset="0"/>
              </a:rPr>
              <a:t>ханаанских</a:t>
            </a:r>
            <a:r>
              <a:rPr kumimoji="0" lang="ru-RU" sz="1600" b="0" i="0" u="none" strike="noStrike" cap="none" normalizeH="0" baseline="0" dirty="0" smtClean="0">
                <a:ln>
                  <a:noFill/>
                </a:ln>
                <a:solidFill>
                  <a:srgbClr val="008000"/>
                </a:solidFill>
                <a:effectLst/>
                <a:latin typeface="Century Schoolbook" pitchFamily="18" charset="0"/>
                <a:cs typeface="Arial" pitchFamily="34" charset="0"/>
              </a:rPr>
              <a:t> (семитских) языков, в том числе финикийского. </a:t>
            </a:r>
          </a:p>
          <a:p>
            <a:pPr marL="0" marR="0" lvl="0" indent="0" algn="ctr" defTabSz="914400" rtl="0" eaLnBrk="1" fontAlgn="base" latinLnBrk="0" hangingPunct="1">
              <a:lnSpc>
                <a:spcPct val="100000"/>
              </a:lnSpc>
              <a:spcBef>
                <a:spcPct val="0"/>
              </a:spcBef>
              <a:spcAft>
                <a:spcPct val="0"/>
              </a:spcAft>
              <a:buClrTx/>
              <a:buSzTx/>
              <a:buFontTx/>
              <a:buNone/>
              <a:tabLst/>
            </a:pPr>
            <a:endParaRPr lang="ru-RU" sz="1600" dirty="0">
              <a:solidFill>
                <a:srgbClr val="008000"/>
              </a:solidFill>
              <a:latin typeface="Century Schoolbook"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8000"/>
                </a:solidFill>
                <a:effectLst/>
                <a:latin typeface="Century Schoolbook" pitchFamily="18" charset="0"/>
                <a:cs typeface="Arial" pitchFamily="34" charset="0"/>
              </a:rPr>
              <a:t>В те времена «все дороги вели в </a:t>
            </a:r>
            <a:r>
              <a:rPr kumimoji="0" lang="ru-RU" sz="1600" b="0" i="0" u="none" strike="noStrike" cap="none" normalizeH="0" baseline="0" dirty="0" err="1" smtClean="0">
                <a:ln>
                  <a:noFill/>
                </a:ln>
                <a:solidFill>
                  <a:srgbClr val="008000"/>
                </a:solidFill>
                <a:effectLst/>
                <a:latin typeface="Century Schoolbook" pitchFamily="18" charset="0"/>
                <a:cs typeface="Arial" pitchFamily="34" charset="0"/>
              </a:rPr>
              <a:t>Эблу</a:t>
            </a:r>
            <a:r>
              <a:rPr kumimoji="0" lang="ru-RU" sz="1600" b="0" i="0" u="none" strike="noStrike" cap="none" normalizeH="0" baseline="0" dirty="0" smtClean="0">
                <a:ln>
                  <a:noFill/>
                </a:ln>
                <a:solidFill>
                  <a:srgbClr val="008000"/>
                </a:solidFill>
                <a:effectLst/>
                <a:latin typeface="Century Schoolbook" pitchFamily="18" charset="0"/>
                <a:cs typeface="Arial" pitchFamily="34" charset="0"/>
              </a:rPr>
              <a:t>»: она была крупнейшим торговым центром Передней Азии (более 250 тыс. жителей с пригородами) и контролировала обширную территорию от хр. Тавр в Малой Азии на севере до </a:t>
            </a:r>
            <a:r>
              <a:rPr kumimoji="0" lang="ru-RU" sz="1600" b="0" i="0" u="none" strike="noStrike" cap="none" normalizeH="0" baseline="0" dirty="0" err="1" smtClean="0">
                <a:ln>
                  <a:noFill/>
                </a:ln>
                <a:solidFill>
                  <a:srgbClr val="008000"/>
                </a:solidFill>
                <a:effectLst/>
                <a:latin typeface="Century Schoolbook" pitchFamily="18" charset="0"/>
                <a:cs typeface="Arial" pitchFamily="34" charset="0"/>
              </a:rPr>
              <a:t>Синая</a:t>
            </a:r>
            <a:r>
              <a:rPr kumimoji="0" lang="ru-RU" sz="1600" b="0" i="0" u="none" strike="noStrike" cap="none" normalizeH="0" baseline="0" dirty="0" smtClean="0">
                <a:ln>
                  <a:noFill/>
                </a:ln>
                <a:solidFill>
                  <a:srgbClr val="008000"/>
                </a:solidFill>
                <a:effectLst/>
                <a:latin typeface="Century Schoolbook" pitchFamily="18" charset="0"/>
                <a:cs typeface="Arial" pitchFamily="34" charset="0"/>
              </a:rPr>
              <a:t> на юге. </a:t>
            </a:r>
            <a:endParaRPr kumimoji="0" lang="ru-RU" sz="1600" b="0" i="1" u="none" strike="noStrike" cap="none" normalizeH="0" baseline="0" dirty="0" smtClean="0">
              <a:ln>
                <a:noFill/>
              </a:ln>
              <a:solidFill>
                <a:srgbClr val="008000"/>
              </a:solidFill>
              <a:effectLst/>
              <a:latin typeface="Century Schoolbook" pitchFamily="18" charset="0"/>
              <a:cs typeface="Arial" pitchFamily="34" charset="0"/>
            </a:endParaRPr>
          </a:p>
        </p:txBody>
      </p:sp>
      <p:pic>
        <p:nvPicPr>
          <p:cNvPr id="1028" name="Picture 4" descr="footnot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244263" y="-252413"/>
            <a:ext cx="152400" cy="152400"/>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descr="footnote"/>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1299825" y="-252413"/>
            <a:ext cx="152400" cy="152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1431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delaisait.ucoz.ru/_ph/9/873853212.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1619672" y="908720"/>
            <a:ext cx="5904656" cy="5355312"/>
          </a:xfrm>
          <a:prstGeom prst="rect">
            <a:avLst/>
          </a:prstGeom>
        </p:spPr>
        <p:txBody>
          <a:bodyPr wrap="square">
            <a:spAutoFit/>
          </a:bodyPr>
          <a:lstStyle/>
          <a:p>
            <a:pPr algn="ctr"/>
            <a:r>
              <a:rPr lang="ru-RU" i="1" u="sng" dirty="0" smtClean="0">
                <a:solidFill>
                  <a:srgbClr val="0000FF"/>
                </a:solidFill>
                <a:latin typeface="Book Antiqua" pitchFamily="18" charset="0"/>
              </a:rPr>
              <a:t>В широком смысле – </a:t>
            </a:r>
          </a:p>
          <a:p>
            <a:pPr algn="ctr"/>
            <a:r>
              <a:rPr lang="ru-RU" b="1" dirty="0">
                <a:solidFill>
                  <a:srgbClr val="FF0000"/>
                </a:solidFill>
                <a:latin typeface="Book Antiqua" pitchFamily="18" charset="0"/>
              </a:rPr>
              <a:t>Г</a:t>
            </a:r>
            <a:r>
              <a:rPr lang="ru-RU" b="1" dirty="0" smtClean="0">
                <a:solidFill>
                  <a:srgbClr val="FF0000"/>
                </a:solidFill>
                <a:latin typeface="Book Antiqua" pitchFamily="18" charset="0"/>
              </a:rPr>
              <a:t>еографическое открытие </a:t>
            </a:r>
            <a:r>
              <a:rPr lang="ru-RU" dirty="0">
                <a:solidFill>
                  <a:srgbClr val="660066"/>
                </a:solidFill>
                <a:latin typeface="Book Antiqua" pitchFamily="18" charset="0"/>
              </a:rPr>
              <a:t>формулируется как нахождение новых географических объектов (территориальные открытия) или географических закономерностей (открытия в системе географических наук). </a:t>
            </a:r>
            <a:endParaRPr lang="ru-RU" dirty="0" smtClean="0">
              <a:solidFill>
                <a:srgbClr val="660066"/>
              </a:solidFill>
              <a:latin typeface="Book Antiqua" pitchFamily="18" charset="0"/>
            </a:endParaRPr>
          </a:p>
          <a:p>
            <a:pPr algn="ctr"/>
            <a:endParaRPr lang="ru-RU" dirty="0" smtClean="0">
              <a:latin typeface="Book Antiqua" pitchFamily="18" charset="0"/>
            </a:endParaRPr>
          </a:p>
          <a:p>
            <a:pPr algn="ctr"/>
            <a:r>
              <a:rPr lang="ru-RU" i="1" u="sng" dirty="0" smtClean="0">
                <a:solidFill>
                  <a:srgbClr val="0000FF"/>
                </a:solidFill>
                <a:latin typeface="Book Antiqua" pitchFamily="18" charset="0"/>
              </a:rPr>
              <a:t>В узком смысле - </a:t>
            </a:r>
          </a:p>
          <a:p>
            <a:pPr algn="ctr"/>
            <a:r>
              <a:rPr lang="ru-RU" b="1" dirty="0" smtClean="0">
                <a:solidFill>
                  <a:srgbClr val="FF0000"/>
                </a:solidFill>
                <a:latin typeface="Book Antiqua" pitchFamily="18" charset="0"/>
              </a:rPr>
              <a:t>Географическое </a:t>
            </a:r>
            <a:r>
              <a:rPr lang="ru-RU" b="1" dirty="0">
                <a:solidFill>
                  <a:srgbClr val="FF0000"/>
                </a:solidFill>
                <a:latin typeface="Book Antiqua" pitchFamily="18" charset="0"/>
              </a:rPr>
              <a:t>открытие</a:t>
            </a:r>
            <a:r>
              <a:rPr lang="ru-RU" dirty="0">
                <a:solidFill>
                  <a:srgbClr val="FF0000"/>
                </a:solidFill>
                <a:latin typeface="Book Antiqua" pitchFamily="18" charset="0"/>
              </a:rPr>
              <a:t> </a:t>
            </a:r>
            <a:r>
              <a:rPr lang="ru-RU" dirty="0">
                <a:solidFill>
                  <a:srgbClr val="660066"/>
                </a:solidFill>
                <a:latin typeface="Book Antiqua" pitchFamily="18" charset="0"/>
              </a:rPr>
              <a:t>– это первое исторически доказанное посещение, намеренное или случайное, представителями народов, знающих письмо (кроме рисуночного), </a:t>
            </a:r>
            <a:r>
              <a:rPr lang="ru-RU" dirty="0" smtClean="0">
                <a:solidFill>
                  <a:srgbClr val="660066"/>
                </a:solidFill>
                <a:latin typeface="Book Antiqua" pitchFamily="18" charset="0"/>
              </a:rPr>
              <a:t>неизвестных </a:t>
            </a:r>
            <a:r>
              <a:rPr lang="ru-RU" dirty="0">
                <a:solidFill>
                  <a:srgbClr val="660066"/>
                </a:solidFill>
                <a:latin typeface="Book Antiqua" pitchFamily="18" charset="0"/>
              </a:rPr>
              <a:t>им ранее или известных только по слухам частей океанов, морей, заливов и проливов, материков и их частей, островов, внутренних вод (рек и озер), любых возвышенных </a:t>
            </a:r>
            <a:r>
              <a:rPr lang="ru-RU" dirty="0" smtClean="0">
                <a:solidFill>
                  <a:srgbClr val="660066"/>
                </a:solidFill>
                <a:latin typeface="Book Antiqua" pitchFamily="18" charset="0"/>
              </a:rPr>
              <a:t>и низменных </a:t>
            </a:r>
            <a:r>
              <a:rPr lang="ru-RU" dirty="0">
                <a:solidFill>
                  <a:srgbClr val="660066"/>
                </a:solidFill>
                <a:latin typeface="Book Antiqua" pitchFamily="18" charset="0"/>
              </a:rPr>
              <a:t>участков суши не только необитаемых, но и обитаемых земель с еще бесписьменным населением.</a:t>
            </a:r>
          </a:p>
          <a:p>
            <a:pPr algn="ctr"/>
            <a:endParaRPr lang="ru-RU" dirty="0">
              <a:latin typeface="Book Antiqua" pitchFamily="18" charset="0"/>
            </a:endParaRPr>
          </a:p>
        </p:txBody>
      </p:sp>
    </p:spTree>
    <p:extLst>
      <p:ext uri="{BB962C8B-B14F-4D97-AF65-F5344CB8AC3E}">
        <p14:creationId xmlns:p14="http://schemas.microsoft.com/office/powerpoint/2010/main" xmlns="" val="162145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xEl>
                                              <p:pRg st="0" end="0"/>
                                            </p:txEl>
                                          </p:spTgt>
                                        </p:tgtEl>
                                        <p:attrNameLst>
                                          <p:attrName>ppt_x</p:attrName>
                                          <p:attrName>ppt_y</p:attrName>
                                        </p:attrNameLst>
                                      </p:cBhvr>
                                    </p:animMotion>
                                    <p:animRot by="1500000">
                                      <p:cBhvr>
                                        <p:cTn id="7" dur="125" fill="hold">
                                          <p:stCondLst>
                                            <p:cond delay="0"/>
                                          </p:stCondLst>
                                        </p:cTn>
                                        <p:tgtEl>
                                          <p:spTgt spid="2">
                                            <p:txEl>
                                              <p:pRg st="0" end="0"/>
                                            </p:txEl>
                                          </p:spTgt>
                                        </p:tgtEl>
                                        <p:attrNameLst>
                                          <p:attrName>r</p:attrName>
                                        </p:attrNameLst>
                                      </p:cBhvr>
                                    </p:animRot>
                                    <p:animRot by="-1500000">
                                      <p:cBhvr>
                                        <p:cTn id="8" dur="125" fill="hold">
                                          <p:stCondLst>
                                            <p:cond delay="125"/>
                                          </p:stCondLst>
                                        </p:cTn>
                                        <p:tgtEl>
                                          <p:spTgt spid="2">
                                            <p:txEl>
                                              <p:pRg st="0" end="0"/>
                                            </p:txEl>
                                          </p:spTgt>
                                        </p:tgtEl>
                                        <p:attrNameLst>
                                          <p:attrName>r</p:attrName>
                                        </p:attrNameLst>
                                      </p:cBhvr>
                                    </p:animRot>
                                    <p:animRot by="-1500000">
                                      <p:cBhvr>
                                        <p:cTn id="9" dur="125" fill="hold">
                                          <p:stCondLst>
                                            <p:cond delay="250"/>
                                          </p:stCondLst>
                                        </p:cTn>
                                        <p:tgtEl>
                                          <p:spTgt spid="2">
                                            <p:txEl>
                                              <p:pRg st="0" end="0"/>
                                            </p:txEl>
                                          </p:spTgt>
                                        </p:tgtEl>
                                        <p:attrNameLst>
                                          <p:attrName>r</p:attrName>
                                        </p:attrNameLst>
                                      </p:cBhvr>
                                    </p:animRot>
                                    <p:animRot by="1500000">
                                      <p:cBhvr>
                                        <p:cTn id="10" dur="125" fill="hold">
                                          <p:stCondLst>
                                            <p:cond delay="375"/>
                                          </p:stCondLst>
                                        </p:cTn>
                                        <p:tgtEl>
                                          <p:spTgt spid="2">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9"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additive="base">
                                        <p:cTn id="15"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4" presetClass="emph" presetSubtype="0" fill="hold" nodeType="clickEffect">
                                  <p:stCondLst>
                                    <p:cond delay="0"/>
                                  </p:stCondLst>
                                  <p:iterate type="lt">
                                    <p:tmPct val="10000"/>
                                  </p:iterate>
                                  <p:childTnLst>
                                    <p:animMotion origin="layout" path="M 0.0 0.0 L 0.0 -0.07213" pathEditMode="relative" ptsTypes="">
                                      <p:cBhvr>
                                        <p:cTn id="20" dur="250" accel="50000" decel="50000" autoRev="1" fill="hold">
                                          <p:stCondLst>
                                            <p:cond delay="0"/>
                                          </p:stCondLst>
                                        </p:cTn>
                                        <p:tgtEl>
                                          <p:spTgt spid="2">
                                            <p:txEl>
                                              <p:pRg st="3" end="3"/>
                                            </p:txEl>
                                          </p:spTgt>
                                        </p:tgtEl>
                                        <p:attrNameLst>
                                          <p:attrName>ppt_x</p:attrName>
                                          <p:attrName>ppt_y</p:attrName>
                                        </p:attrNameLst>
                                      </p:cBhvr>
                                    </p:animMotion>
                                    <p:animRot by="1500000">
                                      <p:cBhvr>
                                        <p:cTn id="21" dur="125" fill="hold">
                                          <p:stCondLst>
                                            <p:cond delay="0"/>
                                          </p:stCondLst>
                                        </p:cTn>
                                        <p:tgtEl>
                                          <p:spTgt spid="2">
                                            <p:txEl>
                                              <p:pRg st="3" end="3"/>
                                            </p:txEl>
                                          </p:spTgt>
                                        </p:tgtEl>
                                        <p:attrNameLst>
                                          <p:attrName>r</p:attrName>
                                        </p:attrNameLst>
                                      </p:cBhvr>
                                    </p:animRot>
                                    <p:animRot by="-1500000">
                                      <p:cBhvr>
                                        <p:cTn id="22" dur="125" fill="hold">
                                          <p:stCondLst>
                                            <p:cond delay="125"/>
                                          </p:stCondLst>
                                        </p:cTn>
                                        <p:tgtEl>
                                          <p:spTgt spid="2">
                                            <p:txEl>
                                              <p:pRg st="3" end="3"/>
                                            </p:txEl>
                                          </p:spTgt>
                                        </p:tgtEl>
                                        <p:attrNameLst>
                                          <p:attrName>r</p:attrName>
                                        </p:attrNameLst>
                                      </p:cBhvr>
                                    </p:animRot>
                                    <p:animRot by="-1500000">
                                      <p:cBhvr>
                                        <p:cTn id="23" dur="125" fill="hold">
                                          <p:stCondLst>
                                            <p:cond delay="250"/>
                                          </p:stCondLst>
                                        </p:cTn>
                                        <p:tgtEl>
                                          <p:spTgt spid="2">
                                            <p:txEl>
                                              <p:pRg st="3" end="3"/>
                                            </p:txEl>
                                          </p:spTgt>
                                        </p:tgtEl>
                                        <p:attrNameLst>
                                          <p:attrName>r</p:attrName>
                                        </p:attrNameLst>
                                      </p:cBhvr>
                                    </p:animRot>
                                    <p:animRot by="1500000">
                                      <p:cBhvr>
                                        <p:cTn id="24" dur="125" fill="hold">
                                          <p:stCondLst>
                                            <p:cond delay="375"/>
                                          </p:stCondLst>
                                        </p:cTn>
                                        <p:tgtEl>
                                          <p:spTgt spid="2">
                                            <p:txEl>
                                              <p:pRg st="3" end="3"/>
                                            </p:txEl>
                                          </p:spTgt>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 calcmode="lin" valueType="num">
                                      <p:cBhvr additive="base">
                                        <p:cTn id="2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history-names.ru/ae/images/aebla.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1520" y="260648"/>
            <a:ext cx="3810000" cy="3657600"/>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http://upload.wikimedia.org/wikipedia/commons/thumb/f/f4/Sumerian_account_of_silver_for_the_govenor_(background_removed).png/640px-Sumerian_account_of_silver_for_the_govenor_(background_removed).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72000" y="260648"/>
            <a:ext cx="4053196" cy="4021531"/>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http://img-fotki.yandex.ru/get/9325/184051110.25/0_bf2a0_7e7432a_L.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619672" y="3140968"/>
            <a:ext cx="4762500" cy="35718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2137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left)">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2054"/>
                                        </p:tgtEl>
                                        <p:attrNameLst>
                                          <p:attrName>style.visibility</p:attrName>
                                        </p:attrNameLst>
                                      </p:cBhvr>
                                      <p:to>
                                        <p:strVal val="visible"/>
                                      </p:to>
                                    </p:set>
                                    <p:animEffect transition="in" filter="circle(out)">
                                      <p:cBhvr>
                                        <p:cTn id="17" dur="2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gotovie-prezentacii.ru/wp-content/uploads/2013/02/Fon-dlya-prezentatsij-powerpoint-skachat-besplatno.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683568" y="210677"/>
            <a:ext cx="8064896" cy="6632585"/>
          </a:xfrm>
          <a:prstGeom prst="rect">
            <a:avLst/>
          </a:prstGeom>
        </p:spPr>
        <p:txBody>
          <a:bodyPr wrap="square">
            <a:spAutoFit/>
          </a:bodyPr>
          <a:lstStyle/>
          <a:p>
            <a:pPr algn="ctr"/>
            <a:r>
              <a:rPr lang="ru-RU" sz="1700" dirty="0">
                <a:solidFill>
                  <a:srgbClr val="660066"/>
                </a:solidFill>
                <a:latin typeface="Century Schoolbook" pitchFamily="18" charset="0"/>
              </a:rPr>
              <a:t>Т</a:t>
            </a:r>
            <a:r>
              <a:rPr lang="ru-RU" sz="1700" dirty="0" smtClean="0">
                <a:solidFill>
                  <a:srgbClr val="660066"/>
                </a:solidFill>
                <a:latin typeface="Century Schoolbook" pitchFamily="18" charset="0"/>
              </a:rPr>
              <a:t>орговыми </a:t>
            </a:r>
            <a:r>
              <a:rPr lang="ru-RU" sz="1700" dirty="0">
                <a:solidFill>
                  <a:srgbClr val="660066"/>
                </a:solidFill>
                <a:latin typeface="Century Schoolbook" pitchFamily="18" charset="0"/>
              </a:rPr>
              <a:t>и политическими партнерами, а в период войн соперниками Египта и государств </a:t>
            </a:r>
            <a:r>
              <a:rPr lang="ru-RU" sz="1700" dirty="0" err="1">
                <a:solidFill>
                  <a:srgbClr val="660066"/>
                </a:solidFill>
                <a:latin typeface="Century Schoolbook" pitchFamily="18" charset="0"/>
              </a:rPr>
              <a:t>Двуречья</a:t>
            </a:r>
            <a:r>
              <a:rPr lang="ru-RU" sz="1700" dirty="0">
                <a:solidFill>
                  <a:srgbClr val="660066"/>
                </a:solidFill>
                <a:latin typeface="Century Schoolbook" pitchFamily="18" charset="0"/>
              </a:rPr>
              <a:t> были </a:t>
            </a:r>
            <a:r>
              <a:rPr lang="ru-RU" sz="1700" dirty="0" err="1">
                <a:solidFill>
                  <a:srgbClr val="660066"/>
                </a:solidFill>
                <a:latin typeface="Century Schoolbook" pitchFamily="18" charset="0"/>
              </a:rPr>
              <a:t>эблаиты</a:t>
            </a:r>
            <a:r>
              <a:rPr lang="ru-RU" sz="1700" dirty="0">
                <a:solidFill>
                  <a:srgbClr val="660066"/>
                </a:solidFill>
                <a:latin typeface="Century Schoolbook" pitchFamily="18" charset="0"/>
              </a:rPr>
              <a:t>, что, владея частью портов Сирии и Ливана, на море господствовали </a:t>
            </a:r>
            <a:r>
              <a:rPr lang="ru-RU" sz="1700" dirty="0" err="1">
                <a:solidFill>
                  <a:srgbClr val="660066"/>
                </a:solidFill>
                <a:latin typeface="Century Schoolbook" pitchFamily="18" charset="0"/>
              </a:rPr>
              <a:t>эблаиты</a:t>
            </a:r>
            <a:r>
              <a:rPr lang="ru-RU" sz="1700" dirty="0" smtClean="0">
                <a:solidFill>
                  <a:srgbClr val="660066"/>
                </a:solidFill>
                <a:latin typeface="Century Schoolbook" pitchFamily="18" charset="0"/>
              </a:rPr>
              <a:t>.</a:t>
            </a:r>
          </a:p>
          <a:p>
            <a:pPr algn="ctr"/>
            <a:endParaRPr lang="ru-RU" sz="1700" dirty="0">
              <a:latin typeface="Century Schoolbook" pitchFamily="18" charset="0"/>
            </a:endParaRPr>
          </a:p>
          <a:p>
            <a:pPr algn="ctr"/>
            <a:r>
              <a:rPr lang="ru-RU" sz="1700" dirty="0">
                <a:solidFill>
                  <a:srgbClr val="0000FF"/>
                </a:solidFill>
                <a:latin typeface="Century Schoolbook" pitchFamily="18" charset="0"/>
              </a:rPr>
              <a:t>Ход открытия ими Передней Азии и Восточного Средиземноморья с определенной долей вероятности можно представить в такой последовательности. На севере </a:t>
            </a:r>
            <a:r>
              <a:rPr lang="ru-RU" sz="1700" dirty="0" err="1">
                <a:solidFill>
                  <a:srgbClr val="0000FF"/>
                </a:solidFill>
                <a:latin typeface="Century Schoolbook" pitchFamily="18" charset="0"/>
              </a:rPr>
              <a:t>эблаиты</a:t>
            </a:r>
            <a:r>
              <a:rPr lang="ru-RU" sz="1700" dirty="0">
                <a:solidFill>
                  <a:srgbClr val="0000FF"/>
                </a:solidFill>
                <a:latin typeface="Century Schoolbook" pitchFamily="18" charset="0"/>
              </a:rPr>
              <a:t> вслед за шумерами или одновременно с ними достигли серебряных рудников на Анатолийском плоскогорье. На востоке они вышли на средний Евфрат, к границам государства Мари. Около 2480 г. до н. э. после ряда военных кампаний </a:t>
            </a:r>
            <a:r>
              <a:rPr lang="ru-RU" sz="1700" dirty="0" err="1">
                <a:solidFill>
                  <a:srgbClr val="0000FF"/>
                </a:solidFill>
                <a:latin typeface="Century Schoolbook" pitchFamily="18" charset="0"/>
              </a:rPr>
              <a:t>Эбла</a:t>
            </a:r>
            <a:r>
              <a:rPr lang="ru-RU" sz="1700" dirty="0">
                <a:solidFill>
                  <a:srgbClr val="0000FF"/>
                </a:solidFill>
                <a:latin typeface="Century Schoolbook" pitchFamily="18" charset="0"/>
              </a:rPr>
              <a:t> подчинила его себе; с этого времени на марийский трои всходили только </a:t>
            </a:r>
            <a:r>
              <a:rPr lang="ru-RU" sz="1700" dirty="0" err="1">
                <a:solidFill>
                  <a:srgbClr val="0000FF"/>
                </a:solidFill>
                <a:latin typeface="Century Schoolbook" pitchFamily="18" charset="0"/>
              </a:rPr>
              <a:t>эблаиты</a:t>
            </a:r>
            <a:r>
              <a:rPr lang="ru-RU" sz="1700" dirty="0">
                <a:solidFill>
                  <a:srgbClr val="0000FF"/>
                </a:solidFill>
                <a:latin typeface="Century Schoolbook" pitchFamily="18" charset="0"/>
              </a:rPr>
              <a:t> из царствующей фамилии</a:t>
            </a:r>
            <a:r>
              <a:rPr lang="ru-RU" sz="1700" dirty="0" smtClean="0">
                <a:solidFill>
                  <a:srgbClr val="0000FF"/>
                </a:solidFill>
                <a:latin typeface="Century Schoolbook" pitchFamily="18" charset="0"/>
              </a:rPr>
              <a:t>.</a:t>
            </a:r>
          </a:p>
          <a:p>
            <a:pPr algn="ctr"/>
            <a:endParaRPr lang="ru-RU" sz="1700" dirty="0">
              <a:latin typeface="Century Schoolbook" pitchFamily="18" charset="0"/>
            </a:endParaRPr>
          </a:p>
          <a:p>
            <a:pPr algn="ctr"/>
            <a:r>
              <a:rPr lang="ru-RU" sz="1700" dirty="0">
                <a:solidFill>
                  <a:srgbClr val="008000"/>
                </a:solidFill>
                <a:latin typeface="Century Schoolbook" pitchFamily="18" charset="0"/>
              </a:rPr>
              <a:t>Продвинувшись на запад и юго-запад, к Средиземному морю, </a:t>
            </a:r>
            <a:r>
              <a:rPr lang="ru-RU" sz="1700" dirty="0" err="1">
                <a:solidFill>
                  <a:srgbClr val="008000"/>
                </a:solidFill>
                <a:latin typeface="Century Schoolbook" pitchFamily="18" charset="0"/>
              </a:rPr>
              <a:t>эблаиты</a:t>
            </a:r>
            <a:r>
              <a:rPr lang="ru-RU" sz="1700" dirty="0">
                <a:solidFill>
                  <a:srgbClr val="008000"/>
                </a:solidFill>
                <a:latin typeface="Century Schoolbook" pitchFamily="18" charset="0"/>
              </a:rPr>
              <a:t> ознакомились с хребтами, покрытыми кедровыми лесами, — </a:t>
            </a:r>
            <a:r>
              <a:rPr lang="ru-RU" sz="1700" dirty="0" err="1">
                <a:solidFill>
                  <a:srgbClr val="008000"/>
                </a:solidFill>
                <a:latin typeface="Century Schoolbook" pitchFamily="18" charset="0"/>
              </a:rPr>
              <a:t>Аманус</a:t>
            </a:r>
            <a:r>
              <a:rPr lang="ru-RU" sz="1700" dirty="0">
                <a:solidFill>
                  <a:srgbClr val="008000"/>
                </a:solidFill>
                <a:latin typeface="Century Schoolbook" pitchFamily="18" charset="0"/>
              </a:rPr>
              <a:t>, Ливан и </a:t>
            </a:r>
            <a:r>
              <a:rPr lang="ru-RU" sz="1700" dirty="0" err="1">
                <a:solidFill>
                  <a:srgbClr val="008000"/>
                </a:solidFill>
                <a:latin typeface="Century Schoolbook" pitchFamily="18" charset="0"/>
              </a:rPr>
              <a:t>Антиливан</a:t>
            </a:r>
            <a:r>
              <a:rPr lang="ru-RU" sz="1700" dirty="0">
                <a:solidFill>
                  <a:srgbClr val="008000"/>
                </a:solidFill>
                <a:latin typeface="Century Schoolbook" pitchFamily="18" charset="0"/>
              </a:rPr>
              <a:t>, разделенными впадиной </a:t>
            </a:r>
            <a:r>
              <a:rPr lang="ru-RU" sz="1700" dirty="0" err="1">
                <a:solidFill>
                  <a:srgbClr val="008000"/>
                </a:solidFill>
                <a:latin typeface="Century Schoolbook" pitchFamily="18" charset="0"/>
              </a:rPr>
              <a:t>Бекаа</a:t>
            </a:r>
            <a:r>
              <a:rPr lang="ru-RU" sz="1700" dirty="0">
                <a:solidFill>
                  <a:srgbClr val="008000"/>
                </a:solidFill>
                <a:latin typeface="Century Schoolbook" pitchFamily="18" charset="0"/>
              </a:rPr>
              <a:t>, и открыли р. </a:t>
            </a:r>
            <a:r>
              <a:rPr lang="ru-RU" sz="1700" dirty="0" err="1">
                <a:solidFill>
                  <a:srgbClr val="008000"/>
                </a:solidFill>
                <a:latin typeface="Century Schoolbook" pitchFamily="18" charset="0"/>
              </a:rPr>
              <a:t>Оронт</a:t>
            </a:r>
            <a:r>
              <a:rPr lang="ru-RU" sz="1700" dirty="0">
                <a:solidFill>
                  <a:srgbClr val="008000"/>
                </a:solidFill>
                <a:latin typeface="Century Schoolbook" pitchFamily="18" charset="0"/>
              </a:rPr>
              <a:t> (Эль-Аси). На юге они проникли на бессточное плато Сирийской пустыни (в те времена степи); обнаружили впадину </a:t>
            </a:r>
            <a:r>
              <a:rPr lang="ru-RU" sz="1700" dirty="0" err="1">
                <a:solidFill>
                  <a:srgbClr val="008000"/>
                </a:solidFill>
                <a:latin typeface="Century Schoolbook" pitchFamily="18" charset="0"/>
              </a:rPr>
              <a:t>Гхор</a:t>
            </a:r>
            <a:r>
              <a:rPr lang="ru-RU" sz="1700" dirty="0">
                <a:solidFill>
                  <a:srgbClr val="008000"/>
                </a:solidFill>
                <a:latin typeface="Century Schoolbook" pitchFamily="18" charset="0"/>
              </a:rPr>
              <a:t> с р. Иордан и Тивериадским озером и открыли (раньше или одновременно с египтянами) безжизненное горько-соленое Мертвое море (площадь этого бессточного озера 1050 км²). </a:t>
            </a:r>
            <a:r>
              <a:rPr lang="ru-RU" sz="1700" dirty="0" err="1">
                <a:solidFill>
                  <a:srgbClr val="008000"/>
                </a:solidFill>
                <a:latin typeface="Century Schoolbook" pitchFamily="18" charset="0"/>
              </a:rPr>
              <a:t>Эблаиты</a:t>
            </a:r>
            <a:r>
              <a:rPr lang="ru-RU" sz="1700" dirty="0">
                <a:solidFill>
                  <a:srgbClr val="008000"/>
                </a:solidFill>
                <a:latin typeface="Century Schoolbook" pitchFamily="18" charset="0"/>
              </a:rPr>
              <a:t> завязали торговые отношения с гг. Содомом и Гоморрой, до последнего времени считавшимися мифологическими. Они овладели знаменитым портовым г. Библ (современный </a:t>
            </a:r>
            <a:r>
              <a:rPr lang="ru-RU" sz="1700" dirty="0" err="1">
                <a:solidFill>
                  <a:srgbClr val="008000"/>
                </a:solidFill>
                <a:latin typeface="Century Schoolbook" pitchFamily="18" charset="0"/>
              </a:rPr>
              <a:t>Джубейль</a:t>
            </a:r>
            <a:r>
              <a:rPr lang="ru-RU" sz="1700" dirty="0">
                <a:solidFill>
                  <a:srgbClr val="008000"/>
                </a:solidFill>
                <a:latin typeface="Century Schoolbook" pitchFamily="18" charset="0"/>
              </a:rPr>
              <a:t>) и торговали с Берутом (Бейрут), </a:t>
            </a:r>
            <a:r>
              <a:rPr lang="ru-RU" sz="1700" dirty="0" err="1">
                <a:solidFill>
                  <a:srgbClr val="008000"/>
                </a:solidFill>
                <a:latin typeface="Century Schoolbook" pitchFamily="18" charset="0"/>
              </a:rPr>
              <a:t>Сидоном</a:t>
            </a:r>
            <a:r>
              <a:rPr lang="ru-RU" sz="1700" dirty="0">
                <a:solidFill>
                  <a:srgbClr val="008000"/>
                </a:solidFill>
                <a:latin typeface="Century Schoolbook" pitchFamily="18" charset="0"/>
              </a:rPr>
              <a:t> (Сайда), Тиром (Сур) и </a:t>
            </a:r>
            <a:r>
              <a:rPr lang="ru-RU" sz="1700" dirty="0" err="1">
                <a:solidFill>
                  <a:srgbClr val="008000"/>
                </a:solidFill>
                <a:latin typeface="Century Schoolbook" pitchFamily="18" charset="0"/>
              </a:rPr>
              <a:t>Яффой</a:t>
            </a:r>
            <a:r>
              <a:rPr lang="ru-RU" sz="1700" dirty="0">
                <a:solidFill>
                  <a:srgbClr val="008000"/>
                </a:solidFill>
                <a:latin typeface="Century Schoolbook" pitchFamily="18" charset="0"/>
              </a:rPr>
              <a:t> (часть нынешнего Тель-Авива</a:t>
            </a:r>
            <a:r>
              <a:rPr lang="ru-RU" sz="1700" dirty="0" smtClean="0">
                <a:solidFill>
                  <a:srgbClr val="008000"/>
                </a:solidFill>
                <a:latin typeface="Century Schoolbook" pitchFamily="18" charset="0"/>
              </a:rPr>
              <a:t>).</a:t>
            </a:r>
            <a:endParaRPr lang="ru-RU" sz="1700" dirty="0">
              <a:solidFill>
                <a:srgbClr val="008000"/>
              </a:solidFill>
              <a:latin typeface="Century Schoolbook" pitchFamily="18" charset="0"/>
            </a:endParaRPr>
          </a:p>
        </p:txBody>
      </p:sp>
    </p:spTree>
    <p:extLst>
      <p:ext uri="{BB962C8B-B14F-4D97-AF65-F5344CB8AC3E}">
        <p14:creationId xmlns:p14="http://schemas.microsoft.com/office/powerpoint/2010/main" xmlns="" val="72594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discover-history.com/pictures/east.png"/>
          <p:cNvPicPr>
            <a:picLocks noChangeAspect="1" noChangeArrowheads="1"/>
          </p:cNvPicPr>
          <p:nvPr/>
        </p:nvPicPr>
        <p:blipFill>
          <a:blip r:embed="rId2">
            <a:extLst>
              <a:ext uri="{BEBA8EAE-BF5A-486C-A8C5-ECC9F3942E4B}">
                <a14:imgProps xmlns:a14="http://schemas.microsoft.com/office/drawing/2010/main" xmlns="">
                  <a14:imgLayer r:embed="rId3">
                    <a14:imgEffect>
                      <a14:sharpenSoften amount="25000"/>
                    </a14:imgEffect>
                  </a14:imgLayer>
                </a14:imgProps>
              </a:ext>
              <a:ext uri="{28A0092B-C50C-407E-A947-70E740481C1C}">
                <a14:useLocalDpi xmlns:a14="http://schemas.microsoft.com/office/drawing/2010/main" xmlns="" val="0"/>
              </a:ext>
            </a:extLst>
          </a:blip>
          <a:srcRect/>
          <a:stretch>
            <a:fillRect/>
          </a:stretch>
        </p:blipFill>
        <p:spPr bwMode="auto">
          <a:xfrm>
            <a:off x="9058" y="0"/>
            <a:ext cx="9134942"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97891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heel(2)">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Шаблон Power Point презентации &quot;Абстрактный голубой 02&quot; Интернет-магазин готовых PowerPoint презентаций Скачать презентации Pow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539552" y="2311593"/>
            <a:ext cx="7704856" cy="4524315"/>
          </a:xfrm>
          <a:prstGeom prst="rect">
            <a:avLst/>
          </a:prstGeom>
        </p:spPr>
        <p:txBody>
          <a:bodyPr wrap="square">
            <a:spAutoFit/>
          </a:bodyPr>
          <a:lstStyle/>
          <a:p>
            <a:pPr algn="ctr"/>
            <a:r>
              <a:rPr lang="ru-RU" dirty="0">
                <a:solidFill>
                  <a:srgbClr val="800000"/>
                </a:solidFill>
                <a:latin typeface="Century Schoolbook" pitchFamily="18" charset="0"/>
              </a:rPr>
              <a:t>На крупных (более 50 м) морских судах, построенных </a:t>
            </a:r>
            <a:endParaRPr lang="ru-RU" dirty="0" smtClean="0">
              <a:solidFill>
                <a:srgbClr val="800000"/>
              </a:solidFill>
              <a:latin typeface="Century Schoolbook" pitchFamily="18" charset="0"/>
            </a:endParaRPr>
          </a:p>
          <a:p>
            <a:pPr algn="ctr"/>
            <a:r>
              <a:rPr lang="ru-RU" dirty="0" smtClean="0">
                <a:solidFill>
                  <a:srgbClr val="800000"/>
                </a:solidFill>
                <a:latin typeface="Century Schoolbook" pitchFamily="18" charset="0"/>
              </a:rPr>
              <a:t>из </a:t>
            </a:r>
            <a:r>
              <a:rPr lang="ru-RU" dirty="0">
                <a:solidFill>
                  <a:srgbClr val="800000"/>
                </a:solidFill>
                <a:latin typeface="Century Schoolbook" pitchFamily="18" charset="0"/>
              </a:rPr>
              <a:t>ливанского кедра в порту Библ, — египтяне называли </a:t>
            </a:r>
            <a:endParaRPr lang="ru-RU" dirty="0" smtClean="0">
              <a:solidFill>
                <a:srgbClr val="800000"/>
              </a:solidFill>
              <a:latin typeface="Century Schoolbook" pitchFamily="18" charset="0"/>
            </a:endParaRPr>
          </a:p>
          <a:p>
            <a:pPr algn="ctr"/>
            <a:r>
              <a:rPr lang="ru-RU" dirty="0" smtClean="0">
                <a:solidFill>
                  <a:srgbClr val="800000"/>
                </a:solidFill>
                <a:latin typeface="Century Schoolbook" pitchFamily="18" charset="0"/>
              </a:rPr>
              <a:t>их </a:t>
            </a:r>
            <a:r>
              <a:rPr lang="ru-RU" dirty="0">
                <a:solidFill>
                  <a:srgbClr val="800000"/>
                </a:solidFill>
                <a:latin typeface="Century Schoolbook" pitchFamily="18" charset="0"/>
              </a:rPr>
              <a:t>«</a:t>
            </a:r>
            <a:r>
              <a:rPr lang="ru-RU" dirty="0" err="1">
                <a:solidFill>
                  <a:srgbClr val="800000"/>
                </a:solidFill>
                <a:latin typeface="Century Schoolbook" pitchFamily="18" charset="0"/>
              </a:rPr>
              <a:t>библосец</a:t>
            </a:r>
            <a:r>
              <a:rPr lang="ru-RU" dirty="0">
                <a:solidFill>
                  <a:srgbClr val="800000"/>
                </a:solidFill>
                <a:latin typeface="Century Schoolbook" pitchFamily="18" charset="0"/>
              </a:rPr>
              <a:t>» — </a:t>
            </a:r>
            <a:r>
              <a:rPr lang="ru-RU" dirty="0" err="1">
                <a:solidFill>
                  <a:srgbClr val="800000"/>
                </a:solidFill>
                <a:latin typeface="Century Schoolbook" pitchFamily="18" charset="0"/>
              </a:rPr>
              <a:t>эблаиты</a:t>
            </a:r>
            <a:r>
              <a:rPr lang="ru-RU" dirty="0">
                <a:solidFill>
                  <a:srgbClr val="800000"/>
                </a:solidFill>
                <a:latin typeface="Century Schoolbook" pitchFamily="18" charset="0"/>
              </a:rPr>
              <a:t> проследили около 700 км побережья Передней Азии от залива </a:t>
            </a:r>
            <a:r>
              <a:rPr lang="ru-RU" dirty="0" err="1">
                <a:solidFill>
                  <a:srgbClr val="800000"/>
                </a:solidFill>
                <a:latin typeface="Century Schoolbook" pitchFamily="18" charset="0"/>
              </a:rPr>
              <a:t>Искендерон</a:t>
            </a:r>
            <a:r>
              <a:rPr lang="ru-RU" dirty="0">
                <a:solidFill>
                  <a:srgbClr val="800000"/>
                </a:solidFill>
                <a:latin typeface="Century Schoolbook" pitchFamily="18" charset="0"/>
              </a:rPr>
              <a:t>, у 36°30' с. ш., до г. Газа, у 31°30' с. ш. Вероятно, они первыми достигли о. </a:t>
            </a:r>
            <a:r>
              <a:rPr lang="ru-RU" dirty="0" err="1">
                <a:solidFill>
                  <a:srgbClr val="800000"/>
                </a:solidFill>
                <a:latin typeface="Century Schoolbook" pitchFamily="18" charset="0"/>
              </a:rPr>
              <a:t>Алашия</a:t>
            </a:r>
            <a:r>
              <a:rPr lang="ru-RU" dirty="0">
                <a:solidFill>
                  <a:srgbClr val="800000"/>
                </a:solidFill>
                <a:latin typeface="Century Schoolbook" pitchFamily="18" charset="0"/>
              </a:rPr>
              <a:t> (Кипр), прослышав о его месторождениях металлов, главным образом меди. </a:t>
            </a:r>
            <a:endParaRPr lang="ru-RU" dirty="0" smtClean="0">
              <a:solidFill>
                <a:srgbClr val="800000"/>
              </a:solidFill>
              <a:latin typeface="Century Schoolbook" pitchFamily="18" charset="0"/>
            </a:endParaRPr>
          </a:p>
          <a:p>
            <a:pPr algn="ctr"/>
            <a:endParaRPr lang="ru-RU" dirty="0">
              <a:solidFill>
                <a:srgbClr val="800000"/>
              </a:solidFill>
              <a:latin typeface="Century Schoolbook" pitchFamily="18" charset="0"/>
            </a:endParaRPr>
          </a:p>
          <a:p>
            <a:pPr algn="ctr"/>
            <a:r>
              <a:rPr lang="ru-RU" dirty="0" smtClean="0">
                <a:solidFill>
                  <a:srgbClr val="0000FF"/>
                </a:solidFill>
                <a:latin typeface="Century Schoolbook" pitchFamily="18" charset="0"/>
              </a:rPr>
              <a:t>Не </a:t>
            </a:r>
            <a:r>
              <a:rPr lang="ru-RU" dirty="0">
                <a:solidFill>
                  <a:srgbClr val="0000FF"/>
                </a:solidFill>
                <a:latin typeface="Century Schoolbook" pitchFamily="18" charset="0"/>
              </a:rPr>
              <a:t>исключено, что именно </a:t>
            </a:r>
            <a:r>
              <a:rPr lang="ru-RU" dirty="0" err="1">
                <a:solidFill>
                  <a:srgbClr val="0000FF"/>
                </a:solidFill>
                <a:latin typeface="Century Schoolbook" pitchFamily="18" charset="0"/>
              </a:rPr>
              <a:t>эблаиты</a:t>
            </a:r>
            <a:r>
              <a:rPr lang="ru-RU" dirty="0">
                <a:solidFill>
                  <a:srgbClr val="0000FF"/>
                </a:solidFill>
                <a:latin typeface="Century Schoolbook" pitchFamily="18" charset="0"/>
              </a:rPr>
              <a:t>, продвигаясь на запад от залива </a:t>
            </a:r>
            <a:r>
              <a:rPr lang="ru-RU" dirty="0" err="1">
                <a:solidFill>
                  <a:srgbClr val="0000FF"/>
                </a:solidFill>
                <a:latin typeface="Century Schoolbook" pitchFamily="18" charset="0"/>
              </a:rPr>
              <a:t>Искендерон</a:t>
            </a:r>
            <a:r>
              <a:rPr lang="ru-RU" dirty="0">
                <a:solidFill>
                  <a:srgbClr val="0000FF"/>
                </a:solidFill>
                <a:latin typeface="Century Schoolbook" pitchFamily="18" charset="0"/>
              </a:rPr>
              <a:t>, положили начало открытию п-ова Малая Азия, проследив около 800 км его южного побережья с заливами </a:t>
            </a:r>
            <a:r>
              <a:rPr lang="ru-RU" dirty="0" err="1">
                <a:solidFill>
                  <a:srgbClr val="0000FF"/>
                </a:solidFill>
                <a:latin typeface="Century Schoolbook" pitchFamily="18" charset="0"/>
              </a:rPr>
              <a:t>Мерсинский</a:t>
            </a:r>
            <a:r>
              <a:rPr lang="ru-RU" dirty="0">
                <a:solidFill>
                  <a:srgbClr val="0000FF"/>
                </a:solidFill>
                <a:latin typeface="Century Schoolbook" pitchFamily="18" charset="0"/>
              </a:rPr>
              <a:t> и Анталья, с моря усмотрели хр. Тавр и по «островному мосту» Родос-</a:t>
            </a:r>
            <a:r>
              <a:rPr lang="ru-RU" dirty="0" err="1">
                <a:solidFill>
                  <a:srgbClr val="0000FF"/>
                </a:solidFill>
                <a:latin typeface="Century Schoolbook" pitchFamily="18" charset="0"/>
              </a:rPr>
              <a:t>Карпатос</a:t>
            </a:r>
            <a:r>
              <a:rPr lang="ru-RU" dirty="0">
                <a:solidFill>
                  <a:srgbClr val="0000FF"/>
                </a:solidFill>
                <a:latin typeface="Century Schoolbook" pitchFamily="18" charset="0"/>
              </a:rPr>
              <a:t> достигли Крита, т. е. стали первооткрывателями материка Европы. </a:t>
            </a:r>
            <a:endParaRPr lang="ru-RU" dirty="0" smtClean="0">
              <a:solidFill>
                <a:srgbClr val="0000FF"/>
              </a:solidFill>
              <a:latin typeface="Century Schoolbook" pitchFamily="18" charset="0"/>
            </a:endParaRPr>
          </a:p>
          <a:p>
            <a:pPr algn="ctr"/>
            <a:endParaRPr lang="ru-RU" dirty="0">
              <a:latin typeface="Century Schoolbook" pitchFamily="18" charset="0"/>
            </a:endParaRPr>
          </a:p>
          <a:p>
            <a:pPr algn="ctr"/>
            <a:r>
              <a:rPr lang="ru-RU" dirty="0" smtClean="0">
                <a:solidFill>
                  <a:srgbClr val="008000"/>
                </a:solidFill>
                <a:latin typeface="Century Schoolbook" pitchFamily="18" charset="0"/>
              </a:rPr>
              <a:t>Но </a:t>
            </a:r>
            <a:r>
              <a:rPr lang="ru-RU" dirty="0">
                <a:solidFill>
                  <a:srgbClr val="008000"/>
                </a:solidFill>
                <a:latin typeface="Century Schoolbook" pitchFamily="18" charset="0"/>
              </a:rPr>
              <a:t>пока неясно, как далеко на запад и север </a:t>
            </a:r>
            <a:endParaRPr lang="ru-RU" dirty="0" smtClean="0">
              <a:solidFill>
                <a:srgbClr val="008000"/>
              </a:solidFill>
              <a:latin typeface="Century Schoolbook" pitchFamily="18" charset="0"/>
            </a:endParaRPr>
          </a:p>
          <a:p>
            <a:pPr algn="ctr"/>
            <a:r>
              <a:rPr lang="ru-RU" dirty="0" smtClean="0">
                <a:solidFill>
                  <a:srgbClr val="008000"/>
                </a:solidFill>
                <a:latin typeface="Century Schoolbook" pitchFamily="18" charset="0"/>
              </a:rPr>
              <a:t>проникли </a:t>
            </a:r>
            <a:r>
              <a:rPr lang="ru-RU" dirty="0">
                <a:solidFill>
                  <a:srgbClr val="008000"/>
                </a:solidFill>
                <a:latin typeface="Century Schoolbook" pitchFamily="18" charset="0"/>
              </a:rPr>
              <a:t>они по морю.</a:t>
            </a:r>
          </a:p>
        </p:txBody>
      </p:sp>
    </p:spTree>
    <p:extLst>
      <p:ext uri="{BB962C8B-B14F-4D97-AF65-F5344CB8AC3E}">
        <p14:creationId xmlns:p14="http://schemas.microsoft.com/office/powerpoint/2010/main" xmlns="" val="3635089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additive="base">
                                        <p:cTn id="2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3"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 calcmode="lin" valueType="num">
                                      <p:cBhvr additive="base">
                                        <p:cTn id="27" dur="500" fill="hold"/>
                                        <p:tgtEl>
                                          <p:spTgt spid="2">
                                            <p:txEl>
                                              <p:pRg st="6" end="6"/>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2">
                                            <p:txEl>
                                              <p:pRg st="6" end="6"/>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 calcmode="lin" valueType="num">
                                      <p:cBhvr additive="base">
                                        <p:cTn id="31" dur="500" fill="hold"/>
                                        <p:tgtEl>
                                          <p:spTgt spid="2">
                                            <p:txEl>
                                              <p:pRg st="7" end="7"/>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descr="Медицинский шаблон ДНК - Медицинские шаблоны для презентаций - Каталог файлов - Дерматология и венерология. On-line справочник"/>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1115616" y="521234"/>
            <a:ext cx="5040560" cy="5262979"/>
          </a:xfrm>
          <a:prstGeom prst="rect">
            <a:avLst/>
          </a:prstGeom>
        </p:spPr>
        <p:txBody>
          <a:bodyPr wrap="square">
            <a:spAutoFit/>
          </a:bodyPr>
          <a:lstStyle/>
          <a:p>
            <a:pPr algn="ctr"/>
            <a:r>
              <a:rPr lang="ru-RU" sz="2400" dirty="0" smtClean="0">
                <a:solidFill>
                  <a:srgbClr val="FFFF00"/>
                </a:solidFill>
                <a:latin typeface="Century Schoolbook" pitchFamily="18" charset="0"/>
              </a:rPr>
              <a:t>Конец </a:t>
            </a:r>
            <a:r>
              <a:rPr lang="ru-RU" sz="2400" dirty="0">
                <a:solidFill>
                  <a:srgbClr val="FFFF00"/>
                </a:solidFill>
                <a:latin typeface="Century Schoolbook" pitchFamily="18" charset="0"/>
              </a:rPr>
              <a:t>процветанию государства </a:t>
            </a:r>
            <a:r>
              <a:rPr lang="ru-RU" sz="2400" dirty="0" err="1">
                <a:solidFill>
                  <a:srgbClr val="FFFF00"/>
                </a:solidFill>
                <a:latin typeface="Century Schoolbook" pitchFamily="18" charset="0"/>
              </a:rPr>
              <a:t>Эбла</a:t>
            </a:r>
            <a:r>
              <a:rPr lang="ru-RU" sz="2400" dirty="0">
                <a:solidFill>
                  <a:srgbClr val="FFFF00"/>
                </a:solidFill>
                <a:latin typeface="Century Schoolbook" pitchFamily="18" charset="0"/>
              </a:rPr>
              <a:t> около 2305 г. до н. э. положил царь </a:t>
            </a:r>
            <a:r>
              <a:rPr lang="ru-RU" sz="2400" i="1" dirty="0">
                <a:solidFill>
                  <a:srgbClr val="FFFF00"/>
                </a:solidFill>
                <a:latin typeface="Century Schoolbook" pitchFamily="18" charset="0"/>
              </a:rPr>
              <a:t>Аккада </a:t>
            </a:r>
            <a:r>
              <a:rPr lang="ru-RU" sz="2400" i="1" dirty="0" err="1">
                <a:solidFill>
                  <a:srgbClr val="FFFF00"/>
                </a:solidFill>
                <a:latin typeface="Century Schoolbook" pitchFamily="18" charset="0"/>
              </a:rPr>
              <a:t>Са́ргон</a:t>
            </a:r>
            <a:r>
              <a:rPr lang="ru-RU" sz="2400" dirty="0">
                <a:solidFill>
                  <a:srgbClr val="FFFF00"/>
                </a:solidFill>
                <a:latin typeface="Century Schoolbook" pitchFamily="18" charset="0"/>
              </a:rPr>
              <a:t>, правда, он ограничился лишь взиманием дани; </a:t>
            </a:r>
            <a:endParaRPr lang="ru-RU" sz="2400" dirty="0" smtClean="0">
              <a:solidFill>
                <a:srgbClr val="FFFF00"/>
              </a:solidFill>
              <a:latin typeface="Century Schoolbook" pitchFamily="18" charset="0"/>
            </a:endParaRPr>
          </a:p>
          <a:p>
            <a:pPr algn="ctr"/>
            <a:endParaRPr lang="ru-RU" sz="2400" dirty="0" smtClean="0">
              <a:latin typeface="Century Schoolbook" pitchFamily="18" charset="0"/>
            </a:endParaRPr>
          </a:p>
          <a:p>
            <a:pPr algn="ctr"/>
            <a:endParaRPr lang="ru-RU" sz="2400" dirty="0">
              <a:latin typeface="Century Schoolbook" pitchFamily="18" charset="0"/>
            </a:endParaRPr>
          </a:p>
          <a:p>
            <a:pPr algn="ctr"/>
            <a:endParaRPr lang="ru-RU" sz="2400" dirty="0">
              <a:latin typeface="Century Schoolbook" pitchFamily="18" charset="0"/>
            </a:endParaRPr>
          </a:p>
          <a:p>
            <a:pPr algn="ctr"/>
            <a:r>
              <a:rPr lang="ru-RU" sz="2400" dirty="0" smtClean="0">
                <a:solidFill>
                  <a:srgbClr val="00FF00"/>
                </a:solidFill>
                <a:latin typeface="Century Schoolbook" pitchFamily="18" charset="0"/>
              </a:rPr>
              <a:t>гибель </a:t>
            </a:r>
            <a:r>
              <a:rPr lang="ru-RU" sz="2400" dirty="0" err="1">
                <a:solidFill>
                  <a:srgbClr val="00FF00"/>
                </a:solidFill>
                <a:latin typeface="Century Schoolbook" pitchFamily="18" charset="0"/>
              </a:rPr>
              <a:t>Эбле</a:t>
            </a:r>
            <a:r>
              <a:rPr lang="ru-RU" sz="2400" dirty="0">
                <a:solidFill>
                  <a:srgbClr val="00FF00"/>
                </a:solidFill>
                <a:latin typeface="Century Schoolbook" pitchFamily="18" charset="0"/>
              </a:rPr>
              <a:t> принес царь </a:t>
            </a:r>
            <a:r>
              <a:rPr lang="ru-RU" sz="2400" i="1" dirty="0" err="1">
                <a:solidFill>
                  <a:srgbClr val="00FF00"/>
                </a:solidFill>
                <a:latin typeface="Century Schoolbook" pitchFamily="18" charset="0"/>
              </a:rPr>
              <a:t>Нирам-Суэн</a:t>
            </a:r>
            <a:r>
              <a:rPr lang="ru-RU" sz="2400" dirty="0">
                <a:solidFill>
                  <a:srgbClr val="00FF00"/>
                </a:solidFill>
                <a:latin typeface="Century Schoolbook" pitchFamily="18" charset="0"/>
              </a:rPr>
              <a:t>, </a:t>
            </a:r>
            <a:endParaRPr lang="ru-RU" sz="2400" dirty="0" smtClean="0">
              <a:solidFill>
                <a:srgbClr val="00FF00"/>
              </a:solidFill>
              <a:latin typeface="Century Schoolbook" pitchFamily="18" charset="0"/>
            </a:endParaRPr>
          </a:p>
          <a:p>
            <a:pPr algn="ctr"/>
            <a:r>
              <a:rPr lang="ru-RU" sz="2400" dirty="0" smtClean="0">
                <a:solidFill>
                  <a:srgbClr val="00FF00"/>
                </a:solidFill>
                <a:latin typeface="Century Schoolbook" pitchFamily="18" charset="0"/>
              </a:rPr>
              <a:t>в </a:t>
            </a:r>
            <a:r>
              <a:rPr lang="ru-RU" sz="2400" dirty="0">
                <a:solidFill>
                  <a:srgbClr val="00FF00"/>
                </a:solidFill>
                <a:latin typeface="Century Schoolbook" pitchFamily="18" charset="0"/>
              </a:rPr>
              <a:t>конце ХХIII в. до н. э. разгромивший наемные войска </a:t>
            </a:r>
            <a:r>
              <a:rPr lang="ru-RU" sz="2400" dirty="0" err="1">
                <a:solidFill>
                  <a:srgbClr val="00FF00"/>
                </a:solidFill>
                <a:latin typeface="Century Schoolbook" pitchFamily="18" charset="0"/>
              </a:rPr>
              <a:t>эблаитов</a:t>
            </a:r>
            <a:r>
              <a:rPr lang="ru-RU" sz="2400" dirty="0">
                <a:solidFill>
                  <a:srgbClr val="00FF00"/>
                </a:solidFill>
                <a:latin typeface="Century Schoolbook" pitchFamily="18" charset="0"/>
              </a:rPr>
              <a:t>; столица была разграблена и сожжена.</a:t>
            </a:r>
          </a:p>
        </p:txBody>
      </p:sp>
      <p:pic>
        <p:nvPicPr>
          <p:cNvPr id="6146" name="Picture 2" descr="http://www.ancient.eu/uploads/images/16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948264" y="26965"/>
            <a:ext cx="2014156" cy="3602962"/>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http://www.e-reading.link/illustrations/1006/1006429-i_009.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014536" y="3717032"/>
            <a:ext cx="1867456" cy="297432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3192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fade">
                                      <p:cBhvr>
                                        <p:cTn id="12" dur="1000"/>
                                        <p:tgtEl>
                                          <p:spTgt spid="6146"/>
                                        </p:tgtEl>
                                      </p:cBhvr>
                                    </p:animEffect>
                                    <p:anim calcmode="lin" valueType="num">
                                      <p:cBhvr>
                                        <p:cTn id="13" dur="1000" fill="hold"/>
                                        <p:tgtEl>
                                          <p:spTgt spid="6146"/>
                                        </p:tgtEl>
                                        <p:attrNameLst>
                                          <p:attrName>ppt_x</p:attrName>
                                        </p:attrNameLst>
                                      </p:cBhvr>
                                      <p:tavLst>
                                        <p:tav tm="0">
                                          <p:val>
                                            <p:strVal val="#ppt_x"/>
                                          </p:val>
                                        </p:tav>
                                        <p:tav tm="100000">
                                          <p:val>
                                            <p:strVal val="#ppt_x"/>
                                          </p:val>
                                        </p:tav>
                                      </p:tavLst>
                                    </p:anim>
                                    <p:anim calcmode="lin" valueType="num">
                                      <p:cBhvr>
                                        <p:cTn id="14"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circle(in)">
                                      <p:cBhvr>
                                        <p:cTn id="19" dur="2000"/>
                                        <p:tgtEl>
                                          <p:spTgt spid="2">
                                            <p:txEl>
                                              <p:pRg st="4" end="4"/>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circle(in)">
                                      <p:cBhvr>
                                        <p:cTn id="22" dur="20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148"/>
                                        </p:tgtEl>
                                        <p:attrNameLst>
                                          <p:attrName>style.visibility</p:attrName>
                                        </p:attrNameLst>
                                      </p:cBhvr>
                                      <p:to>
                                        <p:strVal val="visible"/>
                                      </p:to>
                                    </p:set>
                                    <p:animEffect transition="in" filter="fade">
                                      <p:cBhvr>
                                        <p:cTn id="27" dur="1000"/>
                                        <p:tgtEl>
                                          <p:spTgt spid="6148"/>
                                        </p:tgtEl>
                                      </p:cBhvr>
                                    </p:animEffect>
                                    <p:anim calcmode="lin" valueType="num">
                                      <p:cBhvr>
                                        <p:cTn id="28" dur="1000" fill="hold"/>
                                        <p:tgtEl>
                                          <p:spTgt spid="6148"/>
                                        </p:tgtEl>
                                        <p:attrNameLst>
                                          <p:attrName>ppt_x</p:attrName>
                                        </p:attrNameLst>
                                      </p:cBhvr>
                                      <p:tavLst>
                                        <p:tav tm="0">
                                          <p:val>
                                            <p:strVal val="#ppt_x"/>
                                          </p:val>
                                        </p:tav>
                                        <p:tav tm="100000">
                                          <p:val>
                                            <p:strVal val="#ppt_x"/>
                                          </p:val>
                                        </p:tav>
                                      </p:tavLst>
                                    </p:anim>
                                    <p:anim calcmode="lin" valueType="num">
                                      <p:cBhvr>
                                        <p:cTn id="29"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ancientcity.ru/images/stories/newcities01/01/08/ebl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446"/>
            <a:ext cx="6911421" cy="4799598"/>
          </a:xfrm>
          <a:prstGeom prst="rect">
            <a:avLst/>
          </a:prstGeom>
          <a:noFill/>
          <a:extLst>
            <a:ext uri="{909E8E84-426E-40DD-AFC4-6F175D3DCCD1}">
              <a14:hiddenFill xmlns:a14="http://schemas.microsoft.com/office/drawing/2010/main" xmlns="">
                <a:solidFill>
                  <a:srgbClr val="FFFFFF"/>
                </a:solidFill>
              </a14:hiddenFill>
            </a:ext>
          </a:extLst>
        </p:spPr>
      </p:pic>
      <p:pic>
        <p:nvPicPr>
          <p:cNvPr id="7172" name="Picture 4" descr="http://img-fotki.yandex.ru/get/6616/137106206.1c4/0_9cd50_95d6e69f_orig.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209305" y="1556792"/>
            <a:ext cx="7934695" cy="5291885"/>
          </a:xfrm>
          <a:prstGeom prst="rect">
            <a:avLst/>
          </a:prstGeom>
          <a:noFill/>
          <a:extLst>
            <a:ext uri="{909E8E84-426E-40DD-AFC4-6F175D3DCCD1}">
              <a14:hiddenFill xmlns:a14="http://schemas.microsoft.com/office/drawing/2010/main" xmlns="">
                <a:solidFill>
                  <a:srgbClr val="FFFFFF"/>
                </a:solidFill>
              </a14:hiddenFill>
            </a:ext>
          </a:extLst>
        </p:spPr>
      </p:pic>
      <p:pic>
        <p:nvPicPr>
          <p:cNvPr id="7174" name="Picture 6" descr="http://kolizej.at.ua/_pu/3/75579375.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1"/>
            <a:ext cx="9170710" cy="684867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5195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down)">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 calcmode="lin" valueType="num">
                                      <p:cBhvr additive="base">
                                        <p:cTn id="12" dur="500" fill="hold"/>
                                        <p:tgtEl>
                                          <p:spTgt spid="7172"/>
                                        </p:tgtEl>
                                        <p:attrNameLst>
                                          <p:attrName>ppt_x</p:attrName>
                                        </p:attrNameLst>
                                      </p:cBhvr>
                                      <p:tavLst>
                                        <p:tav tm="0">
                                          <p:val>
                                            <p:strVal val="#ppt_x"/>
                                          </p:val>
                                        </p:tav>
                                        <p:tav tm="100000">
                                          <p:val>
                                            <p:strVal val="#ppt_x"/>
                                          </p:val>
                                        </p:tav>
                                      </p:tavLst>
                                    </p:anim>
                                    <p:anim calcmode="lin" valueType="num">
                                      <p:cBhvr additive="base">
                                        <p:cTn id="13"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174"/>
                                        </p:tgtEl>
                                        <p:attrNameLst>
                                          <p:attrName>style.visibility</p:attrName>
                                        </p:attrNameLst>
                                      </p:cBhvr>
                                      <p:to>
                                        <p:strVal val="visible"/>
                                      </p:to>
                                    </p:set>
                                    <p:animEffect transition="in" filter="wipe(down)">
                                      <p:cBhvr>
                                        <p:cTn id="18"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thumbs.dreamstime.com/z/%D0%B0%D1%80%D0%B0%D0%B1%D1%81%D0%BA%D0%B8%D0%B9-%D0%B8%D0%B7%D0%B0%D0%B9%D0%BD-%D1%80%D0%B0%D0%BC%D0%BA%D0%B8-%D0%B3%D1%80%D0%B0%D0%BD%D0%B8%D1%86%D1%8B-%D0%B8%D1%81%D0%BA%D1%83%D1%81%D1%81%D1%82%D0%B2%D0%B0-koran-49961504.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r="8510"/>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Заголовок 2"/>
          <p:cNvSpPr>
            <a:spLocks noGrp="1"/>
          </p:cNvSpPr>
          <p:nvPr>
            <p:ph type="title"/>
          </p:nvPr>
        </p:nvSpPr>
        <p:spPr/>
        <p:txBody>
          <a:bodyPr>
            <a:normAutofit/>
          </a:bodyPr>
          <a:lstStyle/>
          <a:p>
            <a:r>
              <a:rPr lang="ru-RU" sz="6000" b="1" dirty="0" smtClean="0">
                <a:solidFill>
                  <a:srgbClr val="0000FF"/>
                </a:solidFill>
                <a:latin typeface="Adine Kirnberg" pitchFamily="2" charset="0"/>
              </a:rPr>
              <a:t>Южные арабы</a:t>
            </a:r>
            <a:endParaRPr lang="ru-RU" sz="6000" b="1" dirty="0">
              <a:solidFill>
                <a:srgbClr val="0000FF"/>
              </a:solidFill>
              <a:latin typeface="Adine Kirnberg" pitchFamily="2" charset="0"/>
            </a:endParaRPr>
          </a:p>
        </p:txBody>
      </p:sp>
      <p:sp>
        <p:nvSpPr>
          <p:cNvPr id="4" name="Прямоугольник 3"/>
          <p:cNvSpPr/>
          <p:nvPr/>
        </p:nvSpPr>
        <p:spPr>
          <a:xfrm>
            <a:off x="1115616" y="1268760"/>
            <a:ext cx="7200800" cy="4939814"/>
          </a:xfrm>
          <a:prstGeom prst="rect">
            <a:avLst/>
          </a:prstGeom>
        </p:spPr>
        <p:txBody>
          <a:bodyPr wrap="square">
            <a:spAutoFit/>
          </a:bodyPr>
          <a:lstStyle/>
          <a:p>
            <a:pPr algn="ctr"/>
            <a:r>
              <a:rPr lang="ru-RU" sz="2100" dirty="0" smtClean="0">
                <a:solidFill>
                  <a:srgbClr val="800000"/>
                </a:solidFill>
                <a:latin typeface="Acquest Script" pitchFamily="2" charset="0"/>
              </a:rPr>
              <a:t>Первые </a:t>
            </a:r>
            <a:r>
              <a:rPr lang="ru-RU" sz="2100" dirty="0">
                <a:solidFill>
                  <a:srgbClr val="800000"/>
                </a:solidFill>
                <a:latin typeface="Acquest Script" pitchFamily="2" charset="0"/>
              </a:rPr>
              <a:t>государства южных арабов (</a:t>
            </a:r>
            <a:r>
              <a:rPr lang="ru-RU" sz="2100" dirty="0" err="1">
                <a:solidFill>
                  <a:srgbClr val="800000"/>
                </a:solidFill>
                <a:latin typeface="Acquest Script" pitchFamily="2" charset="0"/>
              </a:rPr>
              <a:t>ариба</a:t>
            </a:r>
            <a:r>
              <a:rPr lang="ru-RU" sz="2100" dirty="0">
                <a:solidFill>
                  <a:srgbClr val="800000"/>
                </a:solidFill>
                <a:latin typeface="Acquest Script" pitchFamily="2" charset="0"/>
              </a:rPr>
              <a:t>, </a:t>
            </a:r>
            <a:r>
              <a:rPr lang="ru-RU" sz="2100" dirty="0" err="1">
                <a:solidFill>
                  <a:srgbClr val="800000"/>
                </a:solidFill>
                <a:latin typeface="Acquest Script" pitchFamily="2" charset="0"/>
              </a:rPr>
              <a:t>арибу</a:t>
            </a:r>
            <a:r>
              <a:rPr lang="ru-RU" sz="2100" dirty="0">
                <a:solidFill>
                  <a:srgbClr val="800000"/>
                </a:solidFill>
                <a:latin typeface="Acquest Script" pitchFamily="2" charset="0"/>
              </a:rPr>
              <a:t> ассирийских источников) возникли на юго-западе Аравийского п-ова, в так называемой «Счастливой Аравии», в </a:t>
            </a:r>
            <a:r>
              <a:rPr lang="ru-RU" sz="2100" dirty="0" err="1">
                <a:solidFill>
                  <a:srgbClr val="800000"/>
                </a:solidFill>
                <a:latin typeface="Agatha-Modern" pitchFamily="34" charset="0"/>
              </a:rPr>
              <a:t>IX</a:t>
            </a:r>
            <a:r>
              <a:rPr lang="ru-RU" sz="2100" dirty="0">
                <a:solidFill>
                  <a:srgbClr val="800000"/>
                </a:solidFill>
                <a:latin typeface="Agatha-Modern" pitchFamily="34" charset="0"/>
              </a:rPr>
              <a:t>–</a:t>
            </a:r>
            <a:r>
              <a:rPr lang="ru-RU" sz="2100" dirty="0" err="1">
                <a:solidFill>
                  <a:srgbClr val="800000"/>
                </a:solidFill>
                <a:latin typeface="Agatha-Modern" pitchFamily="34" charset="0"/>
              </a:rPr>
              <a:t>VIII</a:t>
            </a:r>
            <a:r>
              <a:rPr lang="ru-RU" sz="2100" dirty="0">
                <a:solidFill>
                  <a:srgbClr val="800000"/>
                </a:solidFill>
                <a:latin typeface="Agatha-Modern" pitchFamily="34" charset="0"/>
              </a:rPr>
              <a:t> </a:t>
            </a:r>
            <a:r>
              <a:rPr lang="ru-RU" sz="2100" dirty="0">
                <a:solidFill>
                  <a:srgbClr val="800000"/>
                </a:solidFill>
                <a:latin typeface="Acquest Script" pitchFamily="2" charset="0"/>
              </a:rPr>
              <a:t>вв. до н. э. Вероятно, тогда же сложилась и </a:t>
            </a:r>
            <a:r>
              <a:rPr lang="ru-RU" sz="2100" dirty="0" err="1">
                <a:solidFill>
                  <a:srgbClr val="800000"/>
                </a:solidFill>
                <a:latin typeface="Acquest Script" pitchFamily="2" charset="0"/>
              </a:rPr>
              <a:t>южноарабская</a:t>
            </a:r>
            <a:r>
              <a:rPr lang="ru-RU" sz="2100" dirty="0">
                <a:solidFill>
                  <a:srgbClr val="800000"/>
                </a:solidFill>
                <a:latin typeface="Acquest Script" pitchFamily="2" charset="0"/>
              </a:rPr>
              <a:t> письменность; правда, наиболее древние из обнаруженных надписей относятся к </a:t>
            </a:r>
            <a:endParaRPr lang="en-US" sz="2100" dirty="0" smtClean="0">
              <a:solidFill>
                <a:srgbClr val="800000"/>
              </a:solidFill>
              <a:latin typeface="Acquest Script" pitchFamily="2" charset="0"/>
            </a:endParaRPr>
          </a:p>
          <a:p>
            <a:pPr algn="ctr"/>
            <a:r>
              <a:rPr lang="ru-RU" sz="2100" dirty="0" smtClean="0">
                <a:solidFill>
                  <a:srgbClr val="800000"/>
                </a:solidFill>
                <a:latin typeface="Acquest Script" pitchFamily="2" charset="0"/>
              </a:rPr>
              <a:t>V </a:t>
            </a:r>
            <a:r>
              <a:rPr lang="ru-RU" sz="2100" dirty="0">
                <a:solidFill>
                  <a:srgbClr val="800000"/>
                </a:solidFill>
                <a:latin typeface="Acquest Script" pitchFamily="2" charset="0"/>
              </a:rPr>
              <a:t>в. до н. э. </a:t>
            </a:r>
            <a:endParaRPr lang="ru-RU" sz="2100" dirty="0" smtClean="0">
              <a:solidFill>
                <a:srgbClr val="800000"/>
              </a:solidFill>
              <a:latin typeface="Acquest Script" pitchFamily="2" charset="0"/>
            </a:endParaRPr>
          </a:p>
          <a:p>
            <a:pPr algn="ctr"/>
            <a:endParaRPr lang="ru-RU" sz="2100" dirty="0">
              <a:latin typeface="Acquest Script" pitchFamily="2" charset="0"/>
            </a:endParaRPr>
          </a:p>
          <a:p>
            <a:pPr algn="ctr"/>
            <a:r>
              <a:rPr lang="ru-RU" sz="2100" dirty="0" smtClean="0">
                <a:solidFill>
                  <a:srgbClr val="003300"/>
                </a:solidFill>
                <a:latin typeface="Acquest Script" pitchFamily="2" charset="0"/>
              </a:rPr>
              <a:t>Эти </a:t>
            </a:r>
            <a:r>
              <a:rPr lang="ru-RU" sz="2100" dirty="0">
                <a:solidFill>
                  <a:srgbClr val="003300"/>
                </a:solidFill>
                <a:latin typeface="Acquest Script" pitchFamily="2" charset="0"/>
              </a:rPr>
              <a:t>государства являли собой, пожалуй, единственный в древнем мире пример «ароматической» цивилизации: с глубокой древности здесь существовали плантации деревьев, дающих благовонные смолы, на которые был повышенный спрос. </a:t>
            </a:r>
            <a:endParaRPr lang="ru-RU" sz="2100" dirty="0" smtClean="0">
              <a:solidFill>
                <a:srgbClr val="003300"/>
              </a:solidFill>
              <a:latin typeface="Acquest Script" pitchFamily="2" charset="0"/>
            </a:endParaRPr>
          </a:p>
          <a:p>
            <a:pPr algn="ctr"/>
            <a:endParaRPr lang="ru-RU" sz="2100" dirty="0">
              <a:latin typeface="Acquest Script" pitchFamily="2" charset="0"/>
            </a:endParaRPr>
          </a:p>
          <a:p>
            <a:pPr algn="ctr"/>
            <a:r>
              <a:rPr lang="ru-RU" sz="2100" dirty="0" smtClean="0">
                <a:solidFill>
                  <a:srgbClr val="660066"/>
                </a:solidFill>
                <a:latin typeface="Acquest Script" pitchFamily="2" charset="0"/>
              </a:rPr>
              <a:t>Торговля </a:t>
            </a:r>
            <a:r>
              <a:rPr lang="ru-RU" sz="2100" dirty="0">
                <a:solidFill>
                  <a:srgbClr val="660066"/>
                </a:solidFill>
                <a:latin typeface="Acquest Script" pitchFamily="2" charset="0"/>
              </a:rPr>
              <a:t>получаемыми из сока этих деревьев миррой, фимиамом и ладаном стала главным источником процветания </a:t>
            </a:r>
            <a:r>
              <a:rPr lang="ru-RU" sz="2100" dirty="0" err="1">
                <a:solidFill>
                  <a:srgbClr val="660066"/>
                </a:solidFill>
                <a:latin typeface="Acquest Script" pitchFamily="2" charset="0"/>
              </a:rPr>
              <a:t>Хадрамаута</a:t>
            </a:r>
            <a:r>
              <a:rPr lang="ru-RU" sz="2100" dirty="0">
                <a:solidFill>
                  <a:srgbClr val="660066"/>
                </a:solidFill>
                <a:latin typeface="Acquest Script" pitchFamily="2" charset="0"/>
              </a:rPr>
              <a:t>, </a:t>
            </a:r>
            <a:r>
              <a:rPr lang="ru-RU" sz="2100" dirty="0" err="1">
                <a:solidFill>
                  <a:srgbClr val="660066"/>
                </a:solidFill>
                <a:latin typeface="Acquest Script" pitchFamily="2" charset="0"/>
              </a:rPr>
              <a:t>Катабана</a:t>
            </a:r>
            <a:r>
              <a:rPr lang="ru-RU" sz="2100" dirty="0">
                <a:solidFill>
                  <a:srgbClr val="660066"/>
                </a:solidFill>
                <a:latin typeface="Acquest Script" pitchFamily="2" charset="0"/>
              </a:rPr>
              <a:t>, Сабы и Майна, возникшего несколько позже. Пряности, самоцветы, жемчуг, золото и серебро составляли другой источник их богатства.</a:t>
            </a:r>
          </a:p>
        </p:txBody>
      </p:sp>
    </p:spTree>
    <p:extLst>
      <p:ext uri="{BB962C8B-B14F-4D97-AF65-F5344CB8AC3E}">
        <p14:creationId xmlns:p14="http://schemas.microsoft.com/office/powerpoint/2010/main" xmlns="" val="1770031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heel(1)">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heel(1)">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randombar(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 calcmode="lin" valueType="num">
                                      <p:cBhvr>
                                        <p:cTn id="27" dur="1000" fill="hold"/>
                                        <p:tgtEl>
                                          <p:spTgt spid="4">
                                            <p:txEl>
                                              <p:pRg st="5" end="5"/>
                                            </p:txEl>
                                          </p:spTgt>
                                        </p:tgtEl>
                                        <p:attrNameLst>
                                          <p:attrName>ppt_w</p:attrName>
                                        </p:attrNameLst>
                                      </p:cBhvr>
                                      <p:tavLst>
                                        <p:tav tm="0">
                                          <p:val>
                                            <p:fltVal val="0"/>
                                          </p:val>
                                        </p:tav>
                                        <p:tav tm="100000">
                                          <p:val>
                                            <p:strVal val="#ppt_w"/>
                                          </p:val>
                                        </p:tav>
                                      </p:tavLst>
                                    </p:anim>
                                    <p:anim calcmode="lin" valueType="num">
                                      <p:cBhvr>
                                        <p:cTn id="28" dur="1000" fill="hold"/>
                                        <p:tgtEl>
                                          <p:spTgt spid="4">
                                            <p:txEl>
                                              <p:pRg st="5" end="5"/>
                                            </p:txEl>
                                          </p:spTgt>
                                        </p:tgtEl>
                                        <p:attrNameLst>
                                          <p:attrName>ppt_h</p:attrName>
                                        </p:attrNameLst>
                                      </p:cBhvr>
                                      <p:tavLst>
                                        <p:tav tm="0">
                                          <p:val>
                                            <p:fltVal val="0"/>
                                          </p:val>
                                        </p:tav>
                                        <p:tav tm="100000">
                                          <p:val>
                                            <p:strVal val="#ppt_h"/>
                                          </p:val>
                                        </p:tav>
                                      </p:tavLst>
                                    </p:anim>
                                    <p:anim calcmode="lin" valueType="num">
                                      <p:cBhvr>
                                        <p:cTn id="29" dur="1000" fill="hold"/>
                                        <p:tgtEl>
                                          <p:spTgt spid="4">
                                            <p:txEl>
                                              <p:pRg st="5" end="5"/>
                                            </p:txEl>
                                          </p:spTgt>
                                        </p:tgtEl>
                                        <p:attrNameLst>
                                          <p:attrName>style.rotation</p:attrName>
                                        </p:attrNameLst>
                                      </p:cBhvr>
                                      <p:tavLst>
                                        <p:tav tm="0">
                                          <p:val>
                                            <p:fltVal val="90"/>
                                          </p:val>
                                        </p:tav>
                                        <p:tav tm="100000">
                                          <p:val>
                                            <p:fltVal val="0"/>
                                          </p:val>
                                        </p:tav>
                                      </p:tavLst>
                                    </p:anim>
                                    <p:animEffect transition="in" filter="fade">
                                      <p:cBhvr>
                                        <p:cTn id="30"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thumbs.dreamstime.com/z/%D0%B0%D1%80%D0%B0%D0%B1%D1%81%D0%BA%D0%B8%D0%B9-%D0%B8%D0%B7%D0%B0%D0%B9%D0%BD-%D1%80%D0%B0%D0%BC%D0%BA%D0%B8-%D0%B3%D1%80%D0%B0%D0%BD%D0%B8%D1%86%D1%8B-%D0%B8%D1%81%D0%BA%D1%83%D1%81%D1%81%D1%82%D0%B2%D0%B0-koran-49961529.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r="9065"/>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1115617" y="764704"/>
            <a:ext cx="7128792" cy="5586145"/>
          </a:xfrm>
          <a:prstGeom prst="rect">
            <a:avLst/>
          </a:prstGeom>
        </p:spPr>
        <p:txBody>
          <a:bodyPr wrap="square">
            <a:spAutoFit/>
          </a:bodyPr>
          <a:lstStyle/>
          <a:p>
            <a:pPr algn="ctr"/>
            <a:r>
              <a:rPr lang="ru-RU" sz="1700" dirty="0">
                <a:solidFill>
                  <a:srgbClr val="660033"/>
                </a:solidFill>
                <a:latin typeface="Arlekino" pitchFamily="2" charset="0"/>
                <a:cs typeface="Arabic Typesetting" pitchFamily="66" charset="-78"/>
              </a:rPr>
              <a:t>Торговые контакты древнеарабских государств со странами Ближнего Востока осуществлялись в основном по «Дороге благовоний», пересекавшей с юга на север весь Аравийский п-ов. Она начиналась в «Счастливой Аравии» и проходила в 150–200 км восточнее побережья Красного моря, параллельно ему, вдоль горного массива, вытянувшегося между 14 и 22° с. ш., со склонов которого стекали многочисленные вади. Далее она шла по западной окраине пустыни Большой </a:t>
            </a:r>
            <a:r>
              <a:rPr lang="ru-RU" sz="1700" dirty="0" err="1">
                <a:solidFill>
                  <a:srgbClr val="660033"/>
                </a:solidFill>
                <a:latin typeface="Arlekino" pitchFamily="2" charset="0"/>
                <a:cs typeface="Arabic Typesetting" pitchFamily="66" charset="-78"/>
              </a:rPr>
              <a:t>Нефуд</a:t>
            </a:r>
            <a:r>
              <a:rPr lang="ru-RU" sz="1700" dirty="0">
                <a:solidFill>
                  <a:srgbClr val="660033"/>
                </a:solidFill>
                <a:latin typeface="Arlekino" pitchFamily="2" charset="0"/>
                <a:cs typeface="Arabic Typesetting" pitchFamily="66" charset="-78"/>
              </a:rPr>
              <a:t> и здесь разветвлялась: одна ветвь достигала Средиземного моря, а другая пересекала Сирийскую пустыню и выводила к среднему Евфрату. Вероятно, купцы использовали и более </a:t>
            </a:r>
            <a:r>
              <a:rPr lang="ru-RU" sz="1700" dirty="0" err="1">
                <a:solidFill>
                  <a:srgbClr val="660033"/>
                </a:solidFill>
                <a:latin typeface="Arlekino" pitchFamily="2" charset="0"/>
                <a:cs typeface="Arabic Typesetting" pitchFamily="66" charset="-78"/>
              </a:rPr>
              <a:t>тяжелый</a:t>
            </a:r>
            <a:r>
              <a:rPr lang="ru-RU" sz="1700" dirty="0">
                <a:solidFill>
                  <a:srgbClr val="660033"/>
                </a:solidFill>
                <a:latin typeface="Arlekino" pitchFamily="2" charset="0"/>
                <a:cs typeface="Arabic Typesetting" pitchFamily="66" charset="-78"/>
              </a:rPr>
              <a:t> путь, проложенный первопроходцами-арабами в полосе 22–30° с. ш. через восточную окраину Большого </a:t>
            </a:r>
            <a:r>
              <a:rPr lang="ru-RU" sz="1700" dirty="0" err="1">
                <a:solidFill>
                  <a:srgbClr val="660033"/>
                </a:solidFill>
                <a:latin typeface="Arlekino" pitchFamily="2" charset="0"/>
                <a:cs typeface="Arabic Typesetting" pitchFamily="66" charset="-78"/>
              </a:rPr>
              <a:t>Нефуда</a:t>
            </a:r>
            <a:r>
              <a:rPr lang="ru-RU" sz="1700" dirty="0">
                <a:solidFill>
                  <a:srgbClr val="660033"/>
                </a:solidFill>
                <a:latin typeface="Arlekino" pitchFamily="2" charset="0"/>
                <a:cs typeface="Arabic Typesetting" pitchFamily="66" charset="-78"/>
              </a:rPr>
              <a:t>.</a:t>
            </a:r>
          </a:p>
          <a:p>
            <a:pPr algn="ctr"/>
            <a:endParaRPr lang="ru-RU" sz="1700" dirty="0" smtClean="0">
              <a:latin typeface="Arlekino" pitchFamily="2" charset="0"/>
              <a:cs typeface="Arabic Typesetting" pitchFamily="66" charset="-78"/>
            </a:endParaRPr>
          </a:p>
          <a:p>
            <a:pPr algn="ctr"/>
            <a:r>
              <a:rPr lang="ru-RU" sz="1700" dirty="0" smtClean="0">
                <a:solidFill>
                  <a:srgbClr val="660066"/>
                </a:solidFill>
                <a:latin typeface="Arlekino" pitchFamily="2" charset="0"/>
                <a:cs typeface="Arabic Typesetting" pitchFamily="66" charset="-78"/>
              </a:rPr>
              <a:t>Около </a:t>
            </a:r>
            <a:r>
              <a:rPr lang="ru-RU" sz="1700" dirty="0">
                <a:solidFill>
                  <a:srgbClr val="660066"/>
                </a:solidFill>
                <a:latin typeface="Arlekino" pitchFamily="2" charset="0"/>
                <a:cs typeface="Arabic Typesetting" pitchFamily="66" charset="-78"/>
              </a:rPr>
              <a:t>X в. до н. э., очевидно, через торговых посредников арабы узнали о стране золота </a:t>
            </a:r>
            <a:r>
              <a:rPr lang="ru-RU" sz="1700" dirty="0" err="1">
                <a:solidFill>
                  <a:srgbClr val="660066"/>
                </a:solidFill>
                <a:latin typeface="Arlekino" pitchFamily="2" charset="0"/>
                <a:cs typeface="Arabic Typesetting" pitchFamily="66" charset="-78"/>
              </a:rPr>
              <a:t>Сасу</a:t>
            </a:r>
            <a:r>
              <a:rPr lang="ru-RU" sz="1700" dirty="0">
                <a:solidFill>
                  <a:srgbClr val="660066"/>
                </a:solidFill>
                <a:latin typeface="Arlekino" pitchFamily="2" charset="0"/>
                <a:cs typeface="Arabic Typesetting" pitchFamily="66" charset="-78"/>
              </a:rPr>
              <a:t>. Спустя какое-то время они стали торговать с нею «напрямую» и проложили к золотым приискам сравнительно короткую дорогу. Она начиналась от берега Аденского залива, шла через земли мелких </a:t>
            </a:r>
            <a:r>
              <a:rPr lang="ru-RU" sz="1700" dirty="0" err="1">
                <a:solidFill>
                  <a:srgbClr val="660066"/>
                </a:solidFill>
                <a:latin typeface="Arlekino" pitchFamily="2" charset="0"/>
                <a:cs typeface="Arabic Typesetting" pitchFamily="66" charset="-78"/>
              </a:rPr>
              <a:t>племен</a:t>
            </a:r>
            <a:r>
              <a:rPr lang="ru-RU" sz="1700" dirty="0">
                <a:solidFill>
                  <a:srgbClr val="660066"/>
                </a:solidFill>
                <a:latin typeface="Arlekino" pitchFamily="2" charset="0"/>
                <a:cs typeface="Arabic Typesetting" pitchFamily="66" charset="-78"/>
              </a:rPr>
              <a:t> по долине р. </a:t>
            </a:r>
            <a:r>
              <a:rPr lang="ru-RU" sz="1700" dirty="0" err="1">
                <a:solidFill>
                  <a:srgbClr val="660066"/>
                </a:solidFill>
                <a:latin typeface="Arlekino" pitchFamily="2" charset="0"/>
                <a:cs typeface="Arabic Typesetting" pitchFamily="66" charset="-78"/>
              </a:rPr>
              <a:t>Аваш</a:t>
            </a:r>
            <a:r>
              <a:rPr lang="ru-RU" sz="1700" dirty="0">
                <a:solidFill>
                  <a:srgbClr val="660066"/>
                </a:solidFill>
                <a:latin typeface="Arlekino" pitchFamily="2" charset="0"/>
                <a:cs typeface="Arabic Typesetting" pitchFamily="66" charset="-78"/>
              </a:rPr>
              <a:t> к </a:t>
            </a:r>
            <a:r>
              <a:rPr lang="ru-RU" sz="1700" dirty="0" err="1">
                <a:solidFill>
                  <a:srgbClr val="660066"/>
                </a:solidFill>
                <a:latin typeface="Arlekino" pitchFamily="2" charset="0"/>
                <a:cs typeface="Arabic Typesetting" pitchFamily="66" charset="-78"/>
              </a:rPr>
              <a:t>ее</a:t>
            </a:r>
            <a:r>
              <a:rPr lang="ru-RU" sz="1700" dirty="0">
                <a:solidFill>
                  <a:srgbClr val="660066"/>
                </a:solidFill>
                <a:latin typeface="Arlekino" pitchFamily="2" charset="0"/>
                <a:cs typeface="Arabic Typesetting" pitchFamily="66" charset="-78"/>
              </a:rPr>
              <a:t> истокам и далее к западной окраине открытого ими Эфиопского нагорья, у 9° с. ш.</a:t>
            </a:r>
          </a:p>
        </p:txBody>
      </p:sp>
    </p:spTree>
    <p:extLst>
      <p:ext uri="{BB962C8B-B14F-4D97-AF65-F5344CB8AC3E}">
        <p14:creationId xmlns:p14="http://schemas.microsoft.com/office/powerpoint/2010/main" xmlns="" val="2170926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p:cTn id="12"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thumbs.dreamstime.com/z/arabic-koran-art-border-frame-design-suitable-islamic-book-certificate-49961497.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r="8674"/>
          <a:stretch/>
        </p:blipFill>
        <p:spPr bwMode="auto">
          <a:xfrm>
            <a:off x="0" y="-9627"/>
            <a:ext cx="9144000" cy="686762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1079612" y="1052736"/>
            <a:ext cx="6984776" cy="4801314"/>
          </a:xfrm>
          <a:prstGeom prst="rect">
            <a:avLst/>
          </a:prstGeom>
        </p:spPr>
        <p:txBody>
          <a:bodyPr wrap="square">
            <a:spAutoFit/>
          </a:bodyPr>
          <a:lstStyle/>
          <a:p>
            <a:pPr algn="ctr"/>
            <a:r>
              <a:rPr lang="ru-RU" dirty="0">
                <a:solidFill>
                  <a:srgbClr val="660066"/>
                </a:solidFill>
                <a:latin typeface="Arlekino" pitchFamily="2" charset="0"/>
              </a:rPr>
              <a:t>В </a:t>
            </a:r>
            <a:r>
              <a:rPr lang="ru-RU" dirty="0" err="1">
                <a:solidFill>
                  <a:srgbClr val="660066"/>
                </a:solidFill>
                <a:latin typeface="Arlekino" pitchFamily="2" charset="0"/>
              </a:rPr>
              <a:t>VIII</a:t>
            </a:r>
            <a:r>
              <a:rPr lang="ru-RU" dirty="0">
                <a:solidFill>
                  <a:srgbClr val="660066"/>
                </a:solidFill>
                <a:latin typeface="Arlekino" pitchFamily="2" charset="0"/>
              </a:rPr>
              <a:t> в. до н. э. южные арабы в поисках торговых </a:t>
            </a:r>
            <a:r>
              <a:rPr lang="ru-RU" dirty="0" err="1">
                <a:solidFill>
                  <a:srgbClr val="660066"/>
                </a:solidFill>
                <a:latin typeface="Arlekino" pitchFamily="2" charset="0"/>
              </a:rPr>
              <a:t>партнеров</a:t>
            </a:r>
            <a:r>
              <a:rPr lang="ru-RU" dirty="0">
                <a:solidFill>
                  <a:srgbClr val="660066"/>
                </a:solidFill>
                <a:latin typeface="Arlekino" pitchFamily="2" charset="0"/>
              </a:rPr>
              <a:t> продвинулись от мыса </a:t>
            </a:r>
            <a:r>
              <a:rPr lang="ru-RU" dirty="0" err="1">
                <a:solidFill>
                  <a:srgbClr val="660066"/>
                </a:solidFill>
                <a:latin typeface="Arlekino" pitchFamily="2" charset="0"/>
              </a:rPr>
              <a:t>Гвардафуй</a:t>
            </a:r>
            <a:r>
              <a:rPr lang="ru-RU" dirty="0">
                <a:solidFill>
                  <a:srgbClr val="660066"/>
                </a:solidFill>
                <a:latin typeface="Arlekino" pitchFamily="2" charset="0"/>
              </a:rPr>
              <a:t> вдоль восточного побережья Африки до 7° ю. ш. Они открыли более 2500 км в основном низменного, слабо изрезанного берега материка, о-ва </a:t>
            </a:r>
            <a:r>
              <a:rPr lang="ru-RU" dirty="0" err="1">
                <a:solidFill>
                  <a:srgbClr val="660066"/>
                </a:solidFill>
                <a:latin typeface="Arlekino" pitchFamily="2" charset="0"/>
              </a:rPr>
              <a:t>Пемба</a:t>
            </a:r>
            <a:r>
              <a:rPr lang="ru-RU" dirty="0">
                <a:solidFill>
                  <a:srgbClr val="660066"/>
                </a:solidFill>
                <a:latin typeface="Arlekino" pitchFamily="2" charset="0"/>
              </a:rPr>
              <a:t> и Занзибар и основали несколько торговых факторий для вывоза золота, слоновой кости и рабов</a:t>
            </a:r>
            <a:r>
              <a:rPr lang="ru-RU" dirty="0" smtClean="0">
                <a:solidFill>
                  <a:srgbClr val="660066"/>
                </a:solidFill>
                <a:latin typeface="Arlekino" pitchFamily="2" charset="0"/>
              </a:rPr>
              <a:t>.</a:t>
            </a:r>
          </a:p>
          <a:p>
            <a:pPr algn="ctr"/>
            <a:endParaRPr lang="ru-RU" dirty="0" smtClean="0">
              <a:solidFill>
                <a:srgbClr val="660066"/>
              </a:solidFill>
              <a:latin typeface="Arlekino" pitchFamily="2" charset="0"/>
            </a:endParaRPr>
          </a:p>
          <a:p>
            <a:pPr algn="ctr"/>
            <a:r>
              <a:rPr lang="ru-RU" dirty="0">
                <a:solidFill>
                  <a:srgbClr val="0000FF"/>
                </a:solidFill>
                <a:latin typeface="Arlekino" pitchFamily="2" charset="0"/>
              </a:rPr>
              <a:t>Около V в. до н. э., перекрыв «Дорогу благовоний», </a:t>
            </a:r>
            <a:r>
              <a:rPr lang="ru-RU" dirty="0" err="1">
                <a:solidFill>
                  <a:srgbClr val="0000FF"/>
                </a:solidFill>
                <a:latin typeface="Arlekino" pitchFamily="2" charset="0"/>
              </a:rPr>
              <a:t>Саба</a:t>
            </a:r>
            <a:r>
              <a:rPr lang="ru-RU" dirty="0">
                <a:solidFill>
                  <a:srgbClr val="0000FF"/>
                </a:solidFill>
                <a:latin typeface="Arlekino" pitchFamily="2" charset="0"/>
              </a:rPr>
              <a:t> стала хозяином положения и подчинила себе других производителей благовонных смол. </a:t>
            </a:r>
            <a:r>
              <a:rPr lang="ru-RU" dirty="0" err="1">
                <a:solidFill>
                  <a:srgbClr val="0000FF"/>
                </a:solidFill>
                <a:latin typeface="Arlekino" pitchFamily="2" charset="0"/>
              </a:rPr>
              <a:t>Хадрамаут</a:t>
            </a:r>
            <a:r>
              <a:rPr lang="ru-RU" dirty="0">
                <a:solidFill>
                  <a:srgbClr val="0000FF"/>
                </a:solidFill>
                <a:latin typeface="Arlekino" pitchFamily="2" charset="0"/>
              </a:rPr>
              <a:t> и </a:t>
            </a:r>
            <a:r>
              <a:rPr lang="ru-RU" dirty="0" err="1">
                <a:solidFill>
                  <a:srgbClr val="0000FF"/>
                </a:solidFill>
                <a:latin typeface="Arlekino" pitchFamily="2" charset="0"/>
              </a:rPr>
              <a:t>Катабан</a:t>
            </a:r>
            <a:r>
              <a:rPr lang="ru-RU" dirty="0">
                <a:solidFill>
                  <a:srgbClr val="0000FF"/>
                </a:solidFill>
                <a:latin typeface="Arlekino" pitchFamily="2" charset="0"/>
              </a:rPr>
              <a:t> вынуждены были налаживать морскую торговлю — от побережья Аденского залива вдоль южных берегов Аравии, через Персидский залив к устью Евфрата. В V в. до н. э. </a:t>
            </a:r>
            <a:r>
              <a:rPr lang="ru-RU" dirty="0" err="1">
                <a:solidFill>
                  <a:srgbClr val="0000FF"/>
                </a:solidFill>
                <a:latin typeface="Arlekino" pitchFamily="2" charset="0"/>
              </a:rPr>
              <a:t>Саба</a:t>
            </a:r>
            <a:r>
              <a:rPr lang="ru-RU" dirty="0">
                <a:solidFill>
                  <a:srgbClr val="0000FF"/>
                </a:solidFill>
                <a:latin typeface="Arlekino" pitchFamily="2" charset="0"/>
              </a:rPr>
              <a:t> приступила к колонизации противолежащих берегов Африки между 38°30' и 43° в. д. </a:t>
            </a:r>
            <a:r>
              <a:rPr lang="ru-RU" dirty="0" err="1">
                <a:solidFill>
                  <a:srgbClr val="0000FF"/>
                </a:solidFill>
                <a:latin typeface="Arlekino" pitchFamily="2" charset="0"/>
              </a:rPr>
              <a:t>Сабейские</a:t>
            </a:r>
            <a:r>
              <a:rPr lang="ru-RU" dirty="0">
                <a:solidFill>
                  <a:srgbClr val="0000FF"/>
                </a:solidFill>
                <a:latin typeface="Arlekino" pitchFamily="2" charset="0"/>
              </a:rPr>
              <a:t> купцы и переселенцы основали здесь несколько пунктов и открыли впадину </a:t>
            </a:r>
            <a:r>
              <a:rPr lang="ru-RU" dirty="0" err="1">
                <a:solidFill>
                  <a:srgbClr val="0000FF"/>
                </a:solidFill>
                <a:latin typeface="Arlekino" pitchFamily="2" charset="0"/>
              </a:rPr>
              <a:t>Афар</a:t>
            </a:r>
            <a:r>
              <a:rPr lang="ru-RU" dirty="0">
                <a:solidFill>
                  <a:srgbClr val="0000FF"/>
                </a:solidFill>
                <a:latin typeface="Arlekino" pitchFamily="2" charset="0"/>
              </a:rPr>
              <a:t> — одно из самых жарких мест на Земле. </a:t>
            </a:r>
          </a:p>
        </p:txBody>
      </p:sp>
    </p:spTree>
    <p:extLst>
      <p:ext uri="{BB962C8B-B14F-4D97-AF65-F5344CB8AC3E}">
        <p14:creationId xmlns:p14="http://schemas.microsoft.com/office/powerpoint/2010/main" xmlns="" val="2761635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strips(downLeft)">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img-fotki.yandex.ru/get/5636/19773811.24/0_88d68_37b55f7d_L.gif.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496" y="32799"/>
            <a:ext cx="4762500" cy="4619626"/>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https://content.wdl.org/16195/thumbnail/1441737933/616x510.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123728" y="8379"/>
            <a:ext cx="7020272" cy="5812239"/>
          </a:xfrm>
          <a:prstGeom prst="rect">
            <a:avLst/>
          </a:prstGeom>
          <a:noFill/>
          <a:extLst>
            <a:ext uri="{909E8E84-426E-40DD-AFC4-6F175D3DCCD1}">
              <a14:hiddenFill xmlns:a14="http://schemas.microsoft.com/office/drawing/2010/main" xmlns="">
                <a:solidFill>
                  <a:srgbClr val="FFFFFF"/>
                </a:solidFill>
              </a14:hiddenFill>
            </a:ext>
          </a:extLst>
        </p:spPr>
      </p:pic>
      <p:pic>
        <p:nvPicPr>
          <p:cNvPr id="4102" name="Picture 6" descr="https://content.wdl.org/16197/thumbnail/1441737934/616x510.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379457"/>
            <a:ext cx="7812360" cy="6478544"/>
          </a:xfrm>
          <a:prstGeom prst="rect">
            <a:avLst/>
          </a:prstGeom>
          <a:noFill/>
          <a:extLst>
            <a:ext uri="{909E8E84-426E-40DD-AFC4-6F175D3DCCD1}">
              <a14:hiddenFill xmlns:a14="http://schemas.microsoft.com/office/drawing/2010/main" xmlns="">
                <a:solidFill>
                  <a:srgbClr val="FFFFFF"/>
                </a:solidFill>
              </a14:hiddenFill>
            </a:ext>
          </a:extLst>
        </p:spPr>
      </p:pic>
      <p:pic>
        <p:nvPicPr>
          <p:cNvPr id="4104" name="Picture 8" descr="http://coffee-expert.com.ua/userfiles/blog/1479154a9db091e68e45a354bca84a26.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043609" y="517855"/>
            <a:ext cx="8100392" cy="63401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76376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 calcmode="lin" valueType="num">
                                      <p:cBhvr>
                                        <p:cTn id="12" dur="1000" fill="hold"/>
                                        <p:tgtEl>
                                          <p:spTgt spid="4100"/>
                                        </p:tgtEl>
                                        <p:attrNameLst>
                                          <p:attrName>ppt_w</p:attrName>
                                        </p:attrNameLst>
                                      </p:cBhvr>
                                      <p:tavLst>
                                        <p:tav tm="0">
                                          <p:val>
                                            <p:fltVal val="0"/>
                                          </p:val>
                                        </p:tav>
                                        <p:tav tm="100000">
                                          <p:val>
                                            <p:strVal val="#ppt_w"/>
                                          </p:val>
                                        </p:tav>
                                      </p:tavLst>
                                    </p:anim>
                                    <p:anim calcmode="lin" valueType="num">
                                      <p:cBhvr>
                                        <p:cTn id="13" dur="1000" fill="hold"/>
                                        <p:tgtEl>
                                          <p:spTgt spid="4100"/>
                                        </p:tgtEl>
                                        <p:attrNameLst>
                                          <p:attrName>ppt_h</p:attrName>
                                        </p:attrNameLst>
                                      </p:cBhvr>
                                      <p:tavLst>
                                        <p:tav tm="0">
                                          <p:val>
                                            <p:fltVal val="0"/>
                                          </p:val>
                                        </p:tav>
                                        <p:tav tm="100000">
                                          <p:val>
                                            <p:strVal val="#ppt_h"/>
                                          </p:val>
                                        </p:tav>
                                      </p:tavLst>
                                    </p:anim>
                                    <p:anim calcmode="lin" valueType="num">
                                      <p:cBhvr>
                                        <p:cTn id="14" dur="1000" fill="hold"/>
                                        <p:tgtEl>
                                          <p:spTgt spid="4100"/>
                                        </p:tgtEl>
                                        <p:attrNameLst>
                                          <p:attrName>style.rotation</p:attrName>
                                        </p:attrNameLst>
                                      </p:cBhvr>
                                      <p:tavLst>
                                        <p:tav tm="0">
                                          <p:val>
                                            <p:fltVal val="90"/>
                                          </p:val>
                                        </p:tav>
                                        <p:tav tm="100000">
                                          <p:val>
                                            <p:fltVal val="0"/>
                                          </p:val>
                                        </p:tav>
                                      </p:tavLst>
                                    </p:anim>
                                    <p:animEffect transition="in" filter="fade">
                                      <p:cBhvr>
                                        <p:cTn id="15" dur="1000"/>
                                        <p:tgtEl>
                                          <p:spTgt spid="410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102"/>
                                        </p:tgtEl>
                                        <p:attrNameLst>
                                          <p:attrName>style.visibility</p:attrName>
                                        </p:attrNameLst>
                                      </p:cBhvr>
                                      <p:to>
                                        <p:strVal val="visible"/>
                                      </p:to>
                                    </p:set>
                                    <p:anim calcmode="lin" valueType="num">
                                      <p:cBhvr additive="base">
                                        <p:cTn id="20" dur="500" fill="hold"/>
                                        <p:tgtEl>
                                          <p:spTgt spid="4102"/>
                                        </p:tgtEl>
                                        <p:attrNameLst>
                                          <p:attrName>ppt_x</p:attrName>
                                        </p:attrNameLst>
                                      </p:cBhvr>
                                      <p:tavLst>
                                        <p:tav tm="0">
                                          <p:val>
                                            <p:strVal val="#ppt_x"/>
                                          </p:val>
                                        </p:tav>
                                        <p:tav tm="100000">
                                          <p:val>
                                            <p:strVal val="#ppt_x"/>
                                          </p:val>
                                        </p:tav>
                                      </p:tavLst>
                                    </p:anim>
                                    <p:anim calcmode="lin" valueType="num">
                                      <p:cBhvr additive="base">
                                        <p:cTn id="21" dur="5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4104"/>
                                        </p:tgtEl>
                                        <p:attrNameLst>
                                          <p:attrName>style.visibility</p:attrName>
                                        </p:attrNameLst>
                                      </p:cBhvr>
                                      <p:to>
                                        <p:strVal val="visible"/>
                                      </p:to>
                                    </p:set>
                                    <p:animEffect transition="in" filter="wipe(down)">
                                      <p:cBhvr>
                                        <p:cTn id="26" dur="580">
                                          <p:stCondLst>
                                            <p:cond delay="0"/>
                                          </p:stCondLst>
                                        </p:cTn>
                                        <p:tgtEl>
                                          <p:spTgt spid="4104"/>
                                        </p:tgtEl>
                                      </p:cBhvr>
                                    </p:animEffect>
                                    <p:anim calcmode="lin" valueType="num">
                                      <p:cBhvr>
                                        <p:cTn id="27" dur="1822" tmFilter="0,0; 0.14,0.36; 0.43,0.73; 0.71,0.91; 1.0,1.0">
                                          <p:stCondLst>
                                            <p:cond delay="0"/>
                                          </p:stCondLst>
                                        </p:cTn>
                                        <p:tgtEl>
                                          <p:spTgt spid="4104"/>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4104"/>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4104"/>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4104"/>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4104"/>
                                        </p:tgtEl>
                                        <p:attrNameLst>
                                          <p:attrName>ppt_y</p:attrName>
                                        </p:attrNameLst>
                                      </p:cBhvr>
                                      <p:tavLst>
                                        <p:tav tm="0" fmla="#ppt_y-sin(pi*$)/81">
                                          <p:val>
                                            <p:fltVal val="0"/>
                                          </p:val>
                                        </p:tav>
                                        <p:tav tm="100000">
                                          <p:val>
                                            <p:fltVal val="1"/>
                                          </p:val>
                                        </p:tav>
                                      </p:tavLst>
                                    </p:anim>
                                    <p:animScale>
                                      <p:cBhvr>
                                        <p:cTn id="32" dur="26">
                                          <p:stCondLst>
                                            <p:cond delay="650"/>
                                          </p:stCondLst>
                                        </p:cTn>
                                        <p:tgtEl>
                                          <p:spTgt spid="4104"/>
                                        </p:tgtEl>
                                      </p:cBhvr>
                                      <p:to x="100000" y="60000"/>
                                    </p:animScale>
                                    <p:animScale>
                                      <p:cBhvr>
                                        <p:cTn id="33" dur="166" decel="50000">
                                          <p:stCondLst>
                                            <p:cond delay="676"/>
                                          </p:stCondLst>
                                        </p:cTn>
                                        <p:tgtEl>
                                          <p:spTgt spid="4104"/>
                                        </p:tgtEl>
                                      </p:cBhvr>
                                      <p:to x="100000" y="100000"/>
                                    </p:animScale>
                                    <p:animScale>
                                      <p:cBhvr>
                                        <p:cTn id="34" dur="26">
                                          <p:stCondLst>
                                            <p:cond delay="1312"/>
                                          </p:stCondLst>
                                        </p:cTn>
                                        <p:tgtEl>
                                          <p:spTgt spid="4104"/>
                                        </p:tgtEl>
                                      </p:cBhvr>
                                      <p:to x="100000" y="80000"/>
                                    </p:animScale>
                                    <p:animScale>
                                      <p:cBhvr>
                                        <p:cTn id="35" dur="166" decel="50000">
                                          <p:stCondLst>
                                            <p:cond delay="1338"/>
                                          </p:stCondLst>
                                        </p:cTn>
                                        <p:tgtEl>
                                          <p:spTgt spid="4104"/>
                                        </p:tgtEl>
                                      </p:cBhvr>
                                      <p:to x="100000" y="100000"/>
                                    </p:animScale>
                                    <p:animScale>
                                      <p:cBhvr>
                                        <p:cTn id="36" dur="26">
                                          <p:stCondLst>
                                            <p:cond delay="1642"/>
                                          </p:stCondLst>
                                        </p:cTn>
                                        <p:tgtEl>
                                          <p:spTgt spid="4104"/>
                                        </p:tgtEl>
                                      </p:cBhvr>
                                      <p:to x="100000" y="90000"/>
                                    </p:animScale>
                                    <p:animScale>
                                      <p:cBhvr>
                                        <p:cTn id="37" dur="166" decel="50000">
                                          <p:stCondLst>
                                            <p:cond delay="1668"/>
                                          </p:stCondLst>
                                        </p:cTn>
                                        <p:tgtEl>
                                          <p:spTgt spid="4104"/>
                                        </p:tgtEl>
                                      </p:cBhvr>
                                      <p:to x="100000" y="100000"/>
                                    </p:animScale>
                                    <p:animScale>
                                      <p:cBhvr>
                                        <p:cTn id="38" dur="26">
                                          <p:stCondLst>
                                            <p:cond delay="1808"/>
                                          </p:stCondLst>
                                        </p:cTn>
                                        <p:tgtEl>
                                          <p:spTgt spid="4104"/>
                                        </p:tgtEl>
                                      </p:cBhvr>
                                      <p:to x="100000" y="95000"/>
                                    </p:animScale>
                                    <p:animScale>
                                      <p:cBhvr>
                                        <p:cTn id="39" dur="166" decel="50000">
                                          <p:stCondLst>
                                            <p:cond delay="1834"/>
                                          </p:stCondLst>
                                        </p:cTn>
                                        <p:tgtEl>
                                          <p:spTgt spid="410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mirpps.ru/fon-dlja-prezentacii/48.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395536" y="302359"/>
            <a:ext cx="8280920" cy="6370975"/>
          </a:xfrm>
          <a:prstGeom prst="rect">
            <a:avLst/>
          </a:prstGeom>
        </p:spPr>
        <p:txBody>
          <a:bodyPr wrap="square">
            <a:spAutoFit/>
          </a:bodyPr>
          <a:lstStyle/>
          <a:p>
            <a:pPr algn="ctr"/>
            <a:r>
              <a:rPr lang="ru-RU" sz="2400" dirty="0">
                <a:solidFill>
                  <a:srgbClr val="FFFF00"/>
                </a:solidFill>
                <a:latin typeface="Book Antiqua" pitchFamily="18" charset="0"/>
              </a:rPr>
              <a:t>Выделяют следующие этапы в истории географических открытий</a:t>
            </a:r>
            <a:r>
              <a:rPr lang="ru-RU" sz="2400" dirty="0" smtClean="0">
                <a:solidFill>
                  <a:srgbClr val="FFFF00"/>
                </a:solidFill>
                <a:latin typeface="Book Antiqua" pitchFamily="18" charset="0"/>
              </a:rPr>
              <a:t>:</a:t>
            </a:r>
          </a:p>
          <a:p>
            <a:pPr algn="ctr"/>
            <a:endParaRPr lang="ru-RU" sz="2400" dirty="0">
              <a:latin typeface="Book Antiqua" pitchFamily="18" charset="0"/>
            </a:endParaRPr>
          </a:p>
          <a:p>
            <a:pPr marL="514350" indent="-514350" algn="ctr">
              <a:buAutoNum type="arabicPeriod"/>
            </a:pPr>
            <a:r>
              <a:rPr lang="ru-RU" sz="2400" dirty="0">
                <a:solidFill>
                  <a:srgbClr val="92D050"/>
                </a:solidFill>
                <a:latin typeface="Book Antiqua" pitchFamily="18" charset="0"/>
              </a:rPr>
              <a:t>О</a:t>
            </a:r>
            <a:r>
              <a:rPr lang="ru-RU" sz="2400" dirty="0" smtClean="0">
                <a:solidFill>
                  <a:srgbClr val="92D050"/>
                </a:solidFill>
                <a:latin typeface="Book Antiqua" pitchFamily="18" charset="0"/>
              </a:rPr>
              <a:t>ткрытия </a:t>
            </a:r>
            <a:r>
              <a:rPr lang="ru-RU" sz="2400" dirty="0">
                <a:solidFill>
                  <a:srgbClr val="92D050"/>
                </a:solidFill>
                <a:latin typeface="Book Antiqua" pitchFamily="18" charset="0"/>
              </a:rPr>
              <a:t>древних народов </a:t>
            </a:r>
            <a:endParaRPr lang="ru-RU" sz="2400" dirty="0" smtClean="0">
              <a:solidFill>
                <a:srgbClr val="92D050"/>
              </a:solidFill>
              <a:latin typeface="Book Antiqua" pitchFamily="18" charset="0"/>
            </a:endParaRPr>
          </a:p>
          <a:p>
            <a:pPr algn="ctr"/>
            <a:r>
              <a:rPr lang="ru-RU" sz="2400" dirty="0" smtClean="0">
                <a:solidFill>
                  <a:srgbClr val="92D050"/>
                </a:solidFill>
                <a:latin typeface="Book Antiqua" pitchFamily="18" charset="0"/>
              </a:rPr>
              <a:t>(</a:t>
            </a:r>
            <a:r>
              <a:rPr lang="ru-RU" sz="2400" dirty="0">
                <a:solidFill>
                  <a:srgbClr val="92D050"/>
                </a:solidFill>
                <a:latin typeface="Book Antiqua" pitchFamily="18" charset="0"/>
              </a:rPr>
              <a:t>древнего мира 8 в. до. н.э. – 5 в. н.э</a:t>
            </a:r>
            <a:r>
              <a:rPr lang="ru-RU" sz="2400" dirty="0" smtClean="0">
                <a:solidFill>
                  <a:srgbClr val="92D050"/>
                </a:solidFill>
                <a:latin typeface="Book Antiqua" pitchFamily="18" charset="0"/>
              </a:rPr>
              <a:t>.)</a:t>
            </a:r>
          </a:p>
          <a:p>
            <a:pPr marL="514350" indent="-514350" algn="ctr">
              <a:buAutoNum type="arabicPeriod"/>
            </a:pPr>
            <a:endParaRPr lang="ru-RU" sz="2400" dirty="0">
              <a:latin typeface="Book Antiqua" pitchFamily="18" charset="0"/>
            </a:endParaRPr>
          </a:p>
          <a:p>
            <a:pPr algn="ctr"/>
            <a:r>
              <a:rPr lang="ru-RU" sz="2400" dirty="0">
                <a:solidFill>
                  <a:srgbClr val="92D050"/>
                </a:solidFill>
                <a:latin typeface="Book Antiqua" pitchFamily="18" charset="0"/>
              </a:rPr>
              <a:t>2. </a:t>
            </a:r>
            <a:r>
              <a:rPr lang="ru-RU" sz="2400" dirty="0" smtClean="0">
                <a:solidFill>
                  <a:srgbClr val="92D050"/>
                </a:solidFill>
                <a:latin typeface="Book Antiqua" pitchFamily="18" charset="0"/>
              </a:rPr>
              <a:t>Средневековье</a:t>
            </a:r>
          </a:p>
          <a:p>
            <a:pPr algn="ctr"/>
            <a:r>
              <a:rPr lang="ru-RU" sz="2400" dirty="0" smtClean="0">
                <a:solidFill>
                  <a:srgbClr val="92D050"/>
                </a:solidFill>
                <a:latin typeface="Book Antiqua" pitchFamily="18" charset="0"/>
              </a:rPr>
              <a:t>(5-15 </a:t>
            </a:r>
            <a:r>
              <a:rPr lang="ru-RU" sz="2400" dirty="0">
                <a:solidFill>
                  <a:srgbClr val="92D050"/>
                </a:solidFill>
                <a:latin typeface="Book Antiqua" pitchFamily="18" charset="0"/>
              </a:rPr>
              <a:t>вв</a:t>
            </a:r>
            <a:r>
              <a:rPr lang="ru-RU" sz="2400" dirty="0" smtClean="0">
                <a:solidFill>
                  <a:srgbClr val="92D050"/>
                </a:solidFill>
                <a:latin typeface="Book Antiqua" pitchFamily="18" charset="0"/>
              </a:rPr>
              <a:t>.)</a:t>
            </a:r>
          </a:p>
          <a:p>
            <a:pPr algn="ctr"/>
            <a:endParaRPr lang="ru-RU" sz="2400" dirty="0">
              <a:solidFill>
                <a:srgbClr val="92D050"/>
              </a:solidFill>
              <a:latin typeface="Book Antiqua" pitchFamily="18" charset="0"/>
            </a:endParaRPr>
          </a:p>
          <a:p>
            <a:pPr algn="ctr"/>
            <a:r>
              <a:rPr lang="ru-RU" sz="2400" dirty="0">
                <a:solidFill>
                  <a:srgbClr val="92D050"/>
                </a:solidFill>
                <a:latin typeface="Book Antiqua" pitchFamily="18" charset="0"/>
              </a:rPr>
              <a:t>3. Эпоха Великих географических открытий </a:t>
            </a:r>
            <a:endParaRPr lang="ru-RU" sz="2400" dirty="0" smtClean="0">
              <a:solidFill>
                <a:srgbClr val="92D050"/>
              </a:solidFill>
              <a:latin typeface="Book Antiqua" pitchFamily="18" charset="0"/>
            </a:endParaRPr>
          </a:p>
          <a:p>
            <a:pPr algn="ctr"/>
            <a:r>
              <a:rPr lang="ru-RU" sz="2400" dirty="0" smtClean="0">
                <a:solidFill>
                  <a:srgbClr val="92D050"/>
                </a:solidFill>
                <a:latin typeface="Book Antiqua" pitchFamily="18" charset="0"/>
              </a:rPr>
              <a:t>(</a:t>
            </a:r>
            <a:r>
              <a:rPr lang="ru-RU" sz="2400" dirty="0">
                <a:solidFill>
                  <a:srgbClr val="92D050"/>
                </a:solidFill>
                <a:latin typeface="Book Antiqua" pitchFamily="18" charset="0"/>
              </a:rPr>
              <a:t>кон. 15 в. – сер. 17 в</a:t>
            </a:r>
            <a:r>
              <a:rPr lang="ru-RU" sz="2400" dirty="0" smtClean="0">
                <a:solidFill>
                  <a:srgbClr val="92D050"/>
                </a:solidFill>
                <a:latin typeface="Book Antiqua" pitchFamily="18" charset="0"/>
              </a:rPr>
              <a:t>.)</a:t>
            </a:r>
          </a:p>
          <a:p>
            <a:pPr algn="ctr"/>
            <a:endParaRPr lang="ru-RU" sz="2400" dirty="0">
              <a:solidFill>
                <a:srgbClr val="92D050"/>
              </a:solidFill>
              <a:latin typeface="Book Antiqua" pitchFamily="18" charset="0"/>
            </a:endParaRPr>
          </a:p>
          <a:p>
            <a:pPr algn="ctr"/>
            <a:r>
              <a:rPr lang="ru-RU" sz="2400" dirty="0">
                <a:solidFill>
                  <a:srgbClr val="92D050"/>
                </a:solidFill>
                <a:latin typeface="Book Antiqua" pitchFamily="18" charset="0"/>
              </a:rPr>
              <a:t>4. Новое время </a:t>
            </a:r>
            <a:endParaRPr lang="ru-RU" sz="2400" dirty="0" smtClean="0">
              <a:solidFill>
                <a:srgbClr val="92D050"/>
              </a:solidFill>
              <a:latin typeface="Book Antiqua" pitchFamily="18" charset="0"/>
            </a:endParaRPr>
          </a:p>
          <a:p>
            <a:pPr algn="ctr"/>
            <a:r>
              <a:rPr lang="ru-RU" sz="2400" dirty="0" smtClean="0">
                <a:solidFill>
                  <a:srgbClr val="92D050"/>
                </a:solidFill>
                <a:latin typeface="Book Antiqua" pitchFamily="18" charset="0"/>
              </a:rPr>
              <a:t>(</a:t>
            </a:r>
            <a:r>
              <a:rPr lang="ru-RU" sz="2400" dirty="0">
                <a:solidFill>
                  <a:srgbClr val="92D050"/>
                </a:solidFill>
                <a:latin typeface="Book Antiqua" pitchFamily="18" charset="0"/>
              </a:rPr>
              <a:t>сер. 17 в. – нач. 20 в</a:t>
            </a:r>
            <a:r>
              <a:rPr lang="ru-RU" sz="2400" dirty="0" smtClean="0">
                <a:solidFill>
                  <a:srgbClr val="92D050"/>
                </a:solidFill>
                <a:latin typeface="Book Antiqua" pitchFamily="18" charset="0"/>
              </a:rPr>
              <a:t>.)</a:t>
            </a:r>
          </a:p>
          <a:p>
            <a:pPr algn="ctr"/>
            <a:endParaRPr lang="ru-RU" sz="2400" dirty="0">
              <a:solidFill>
                <a:srgbClr val="92D050"/>
              </a:solidFill>
              <a:latin typeface="Book Antiqua" pitchFamily="18" charset="0"/>
            </a:endParaRPr>
          </a:p>
          <a:p>
            <a:pPr algn="ctr"/>
            <a:r>
              <a:rPr lang="ru-RU" sz="2400" dirty="0">
                <a:solidFill>
                  <a:srgbClr val="92D050"/>
                </a:solidFill>
                <a:latin typeface="Book Antiqua" pitchFamily="18" charset="0"/>
              </a:rPr>
              <a:t>5. Новейшее время </a:t>
            </a:r>
            <a:endParaRPr lang="ru-RU" sz="2400" dirty="0" smtClean="0">
              <a:solidFill>
                <a:srgbClr val="92D050"/>
              </a:solidFill>
              <a:latin typeface="Book Antiqua" pitchFamily="18" charset="0"/>
            </a:endParaRPr>
          </a:p>
          <a:p>
            <a:pPr algn="ctr"/>
            <a:r>
              <a:rPr lang="ru-RU" sz="2400" dirty="0" smtClean="0">
                <a:solidFill>
                  <a:srgbClr val="92D050"/>
                </a:solidFill>
                <a:latin typeface="Book Antiqua" pitchFamily="18" charset="0"/>
              </a:rPr>
              <a:t>(</a:t>
            </a:r>
            <a:r>
              <a:rPr lang="ru-RU" sz="2400" dirty="0">
                <a:solidFill>
                  <a:srgbClr val="92D050"/>
                </a:solidFill>
                <a:latin typeface="Book Antiqua" pitchFamily="18" charset="0"/>
              </a:rPr>
              <a:t>1917 г. – современное время). </a:t>
            </a:r>
          </a:p>
        </p:txBody>
      </p:sp>
    </p:spTree>
    <p:extLst>
      <p:ext uri="{BB962C8B-B14F-4D97-AF65-F5344CB8AC3E}">
        <p14:creationId xmlns:p14="http://schemas.microsoft.com/office/powerpoint/2010/main" xmlns="" val="2483459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decel="50000" fill="hold">
                                          <p:stCondLst>
                                            <p:cond delay="0"/>
                                          </p:stCondLst>
                                        </p:cTn>
                                        <p:tgtEl>
                                          <p:spTgt spid="2">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2">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anim calcmode="lin" valueType="num">
                                      <p:cBhvr additive="base">
                                        <p:cTn id="29" dur="500" fill="hold"/>
                                        <p:tgtEl>
                                          <p:spTgt spid="2">
                                            <p:txEl>
                                              <p:pRg st="5" end="5"/>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2">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 calcmode="lin" valueType="num">
                                      <p:cBhvr additive="base">
                                        <p:cTn id="33" dur="500" fill="hold"/>
                                        <p:tgtEl>
                                          <p:spTgt spid="2">
                                            <p:txEl>
                                              <p:pRg st="6" end="6"/>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6"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anim calcmode="lin" valueType="num">
                                      <p:cBhvr additive="base">
                                        <p:cTn id="39" dur="500" fill="hold"/>
                                        <p:tgtEl>
                                          <p:spTgt spid="2">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2">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anim calcmode="lin" valueType="num">
                                      <p:cBhvr additive="base">
                                        <p:cTn id="43" dur="500" fill="hold"/>
                                        <p:tgtEl>
                                          <p:spTgt spid="2">
                                            <p:txEl>
                                              <p:pRg st="9" end="9"/>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
                                            <p:txEl>
                                              <p:pRg st="11" end="11"/>
                                            </p:txEl>
                                          </p:spTgt>
                                        </p:tgtEl>
                                        <p:attrNameLst>
                                          <p:attrName>style.visibility</p:attrName>
                                        </p:attrNameLst>
                                      </p:cBhvr>
                                      <p:to>
                                        <p:strVal val="visible"/>
                                      </p:to>
                                    </p:set>
                                    <p:animEffect transition="in" filter="fade">
                                      <p:cBhvr>
                                        <p:cTn id="49" dur="1000"/>
                                        <p:tgtEl>
                                          <p:spTgt spid="2">
                                            <p:txEl>
                                              <p:pRg st="11" end="11"/>
                                            </p:txEl>
                                          </p:spTgt>
                                        </p:tgtEl>
                                      </p:cBhvr>
                                    </p:animEffect>
                                    <p:anim calcmode="lin" valueType="num">
                                      <p:cBhvr>
                                        <p:cTn id="50" dur="1000" fill="hold"/>
                                        <p:tgtEl>
                                          <p:spTgt spid="2">
                                            <p:txEl>
                                              <p:pRg st="11" end="11"/>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11" end="11"/>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
                                            <p:txEl>
                                              <p:pRg st="12" end="12"/>
                                            </p:txEl>
                                          </p:spTgt>
                                        </p:tgtEl>
                                        <p:attrNameLst>
                                          <p:attrName>style.visibility</p:attrName>
                                        </p:attrNameLst>
                                      </p:cBhvr>
                                      <p:to>
                                        <p:strVal val="visible"/>
                                      </p:to>
                                    </p:set>
                                    <p:animEffect transition="in" filter="fade">
                                      <p:cBhvr>
                                        <p:cTn id="54" dur="1000"/>
                                        <p:tgtEl>
                                          <p:spTgt spid="2">
                                            <p:txEl>
                                              <p:pRg st="12" end="12"/>
                                            </p:txEl>
                                          </p:spTgt>
                                        </p:tgtEl>
                                      </p:cBhvr>
                                    </p:animEffect>
                                    <p:anim calcmode="lin" valueType="num">
                                      <p:cBhvr>
                                        <p:cTn id="55" dur="1000" fill="hold"/>
                                        <p:tgtEl>
                                          <p:spTgt spid="2">
                                            <p:txEl>
                                              <p:pRg st="12" end="12"/>
                                            </p:txEl>
                                          </p:spTgt>
                                        </p:tgtEl>
                                        <p:attrNameLst>
                                          <p:attrName>ppt_x</p:attrName>
                                        </p:attrNameLst>
                                      </p:cBhvr>
                                      <p:tavLst>
                                        <p:tav tm="0">
                                          <p:val>
                                            <p:strVal val="#ppt_x"/>
                                          </p:val>
                                        </p:tav>
                                        <p:tav tm="100000">
                                          <p:val>
                                            <p:strVal val="#ppt_x"/>
                                          </p:val>
                                        </p:tav>
                                      </p:tavLst>
                                    </p:anim>
                                    <p:anim calcmode="lin" valueType="num">
                                      <p:cBhvr>
                                        <p:cTn id="56" dur="1000" fill="hold"/>
                                        <p:tgtEl>
                                          <p:spTgt spid="2">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nodeType="clickEffect">
                                  <p:stCondLst>
                                    <p:cond delay="0"/>
                                  </p:stCondLst>
                                  <p:childTnLst>
                                    <p:set>
                                      <p:cBhvr>
                                        <p:cTn id="60" dur="1" fill="hold">
                                          <p:stCondLst>
                                            <p:cond delay="0"/>
                                          </p:stCondLst>
                                        </p:cTn>
                                        <p:tgtEl>
                                          <p:spTgt spid="2">
                                            <p:txEl>
                                              <p:pRg st="14" end="14"/>
                                            </p:txEl>
                                          </p:spTgt>
                                        </p:tgtEl>
                                        <p:attrNameLst>
                                          <p:attrName>style.visibility</p:attrName>
                                        </p:attrNameLst>
                                      </p:cBhvr>
                                      <p:to>
                                        <p:strVal val="visible"/>
                                      </p:to>
                                    </p:set>
                                    <p:animEffect transition="in" filter="fade">
                                      <p:cBhvr>
                                        <p:cTn id="61" dur="1000"/>
                                        <p:tgtEl>
                                          <p:spTgt spid="2">
                                            <p:txEl>
                                              <p:pRg st="14" end="14"/>
                                            </p:txEl>
                                          </p:spTgt>
                                        </p:tgtEl>
                                      </p:cBhvr>
                                    </p:animEffect>
                                    <p:anim calcmode="lin" valueType="num">
                                      <p:cBhvr>
                                        <p:cTn id="62" dur="1000" fill="hold"/>
                                        <p:tgtEl>
                                          <p:spTgt spid="2">
                                            <p:txEl>
                                              <p:pRg st="14" end="14"/>
                                            </p:txEl>
                                          </p:spTgt>
                                        </p:tgtEl>
                                        <p:attrNameLst>
                                          <p:attrName>ppt_x</p:attrName>
                                        </p:attrNameLst>
                                      </p:cBhvr>
                                      <p:tavLst>
                                        <p:tav tm="0">
                                          <p:val>
                                            <p:strVal val="#ppt_x"/>
                                          </p:val>
                                        </p:tav>
                                        <p:tav tm="100000">
                                          <p:val>
                                            <p:strVal val="#ppt_x"/>
                                          </p:val>
                                        </p:tav>
                                      </p:tavLst>
                                    </p:anim>
                                    <p:anim calcmode="lin" valueType="num">
                                      <p:cBhvr>
                                        <p:cTn id="63" dur="1000" fill="hold"/>
                                        <p:tgtEl>
                                          <p:spTgt spid="2">
                                            <p:txEl>
                                              <p:pRg st="14" end="14"/>
                                            </p:txEl>
                                          </p:spTgt>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2">
                                            <p:txEl>
                                              <p:pRg st="15" end="15"/>
                                            </p:txEl>
                                          </p:spTgt>
                                        </p:tgtEl>
                                        <p:attrNameLst>
                                          <p:attrName>style.visibility</p:attrName>
                                        </p:attrNameLst>
                                      </p:cBhvr>
                                      <p:to>
                                        <p:strVal val="visible"/>
                                      </p:to>
                                    </p:set>
                                    <p:animEffect transition="in" filter="fade">
                                      <p:cBhvr>
                                        <p:cTn id="66" dur="1000"/>
                                        <p:tgtEl>
                                          <p:spTgt spid="2">
                                            <p:txEl>
                                              <p:pRg st="15" end="15"/>
                                            </p:txEl>
                                          </p:spTgt>
                                        </p:tgtEl>
                                      </p:cBhvr>
                                    </p:animEffect>
                                    <p:anim calcmode="lin" valueType="num">
                                      <p:cBhvr>
                                        <p:cTn id="67" dur="1000" fill="hold"/>
                                        <p:tgtEl>
                                          <p:spTgt spid="2">
                                            <p:txEl>
                                              <p:pRg st="15" end="15"/>
                                            </p:txEl>
                                          </p:spTgt>
                                        </p:tgtEl>
                                        <p:attrNameLst>
                                          <p:attrName>ppt_x</p:attrName>
                                        </p:attrNameLst>
                                      </p:cBhvr>
                                      <p:tavLst>
                                        <p:tav tm="0">
                                          <p:val>
                                            <p:strVal val="#ppt_x"/>
                                          </p:val>
                                        </p:tav>
                                        <p:tav tm="100000">
                                          <p:val>
                                            <p:strVal val="#ppt_x"/>
                                          </p:val>
                                        </p:tav>
                                      </p:tavLst>
                                    </p:anim>
                                    <p:anim calcmode="lin" valueType="num">
                                      <p:cBhvr>
                                        <p:cTn id="68" dur="1000" fill="hold"/>
                                        <p:tgtEl>
                                          <p:spTgt spid="2">
                                            <p:txEl>
                                              <p:pRg st="15" end="1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forum.awd.ru/gallery/images/upload/065/a10/065a10f8c307db0cac61d35566136979.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5087623" cy="3384376"/>
          </a:xfrm>
          <a:prstGeom prst="rect">
            <a:avLst/>
          </a:prstGeom>
          <a:noFill/>
          <a:extLst>
            <a:ext uri="{909E8E84-426E-40DD-AFC4-6F175D3DCCD1}">
              <a14:hiddenFill xmlns:a14="http://schemas.microsoft.com/office/drawing/2010/main" xmlns="">
                <a:solidFill>
                  <a:srgbClr val="FFFFFF"/>
                </a:solidFill>
              </a14:hiddenFill>
            </a:ext>
          </a:extLst>
        </p:spPr>
      </p:pic>
      <p:pic>
        <p:nvPicPr>
          <p:cNvPr id="5124" name="Picture 4" descr="http://www.metapower.tv/Portals/0/negev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71732" y="1"/>
            <a:ext cx="4872268" cy="3384376"/>
          </a:xfrm>
          <a:prstGeom prst="rect">
            <a:avLst/>
          </a:prstGeom>
          <a:noFill/>
          <a:extLst>
            <a:ext uri="{909E8E84-426E-40DD-AFC4-6F175D3DCCD1}">
              <a14:hiddenFill xmlns:a14="http://schemas.microsoft.com/office/drawing/2010/main" xmlns="">
                <a:solidFill>
                  <a:srgbClr val="FFFFFF"/>
                </a:solidFill>
              </a14:hiddenFill>
            </a:ext>
          </a:extLst>
        </p:spPr>
      </p:pic>
      <p:pic>
        <p:nvPicPr>
          <p:cNvPr id="5126" name="Picture 6" descr="http://www.isrageo.com/wp_site/wp-content/uploads/2016/02/Avdat_IMG_6605-001.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3384377"/>
            <a:ext cx="4631498" cy="3473623"/>
          </a:xfrm>
          <a:prstGeom prst="rect">
            <a:avLst/>
          </a:prstGeom>
          <a:noFill/>
          <a:extLst>
            <a:ext uri="{909E8E84-426E-40DD-AFC4-6F175D3DCCD1}">
              <a14:hiddenFill xmlns:a14="http://schemas.microsoft.com/office/drawing/2010/main" xmlns="">
                <a:solidFill>
                  <a:srgbClr val="FFFFFF"/>
                </a:solidFill>
              </a14:hiddenFill>
            </a:ext>
          </a:extLst>
        </p:spPr>
      </p:pic>
      <p:pic>
        <p:nvPicPr>
          <p:cNvPr id="5128" name="Picture 8" descr="http://s3.drugiegoroda.ru/1/113/11263-Caminho_maritimo_para_a_India.pn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874743" y="3086099"/>
            <a:ext cx="5295900" cy="37719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6263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wheel(1)">
                                      <p:cBhvr>
                                        <p:cTn id="12" dur="2000"/>
                                        <p:tgtEl>
                                          <p:spTgt spid="512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126"/>
                                        </p:tgtEl>
                                        <p:attrNameLst>
                                          <p:attrName>style.visibility</p:attrName>
                                        </p:attrNameLst>
                                      </p:cBhvr>
                                      <p:to>
                                        <p:strVal val="visible"/>
                                      </p:to>
                                    </p:set>
                                    <p:animEffect transition="in" filter="randombar(horizontal)">
                                      <p:cBhvr>
                                        <p:cTn id="17" dur="500"/>
                                        <p:tgtEl>
                                          <p:spTgt spid="5126"/>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5128"/>
                                        </p:tgtEl>
                                        <p:attrNameLst>
                                          <p:attrName>style.visibility</p:attrName>
                                        </p:attrNameLst>
                                      </p:cBhvr>
                                      <p:to>
                                        <p:strVal val="visible"/>
                                      </p:to>
                                    </p:set>
                                    <p:anim calcmode="lin" valueType="num">
                                      <p:cBhvr>
                                        <p:cTn id="22" dur="1000" fill="hold"/>
                                        <p:tgtEl>
                                          <p:spTgt spid="5128"/>
                                        </p:tgtEl>
                                        <p:attrNameLst>
                                          <p:attrName>ppt_w</p:attrName>
                                        </p:attrNameLst>
                                      </p:cBhvr>
                                      <p:tavLst>
                                        <p:tav tm="0">
                                          <p:val>
                                            <p:fltVal val="0"/>
                                          </p:val>
                                        </p:tav>
                                        <p:tav tm="100000">
                                          <p:val>
                                            <p:strVal val="#ppt_w"/>
                                          </p:val>
                                        </p:tav>
                                      </p:tavLst>
                                    </p:anim>
                                    <p:anim calcmode="lin" valueType="num">
                                      <p:cBhvr>
                                        <p:cTn id="23" dur="1000" fill="hold"/>
                                        <p:tgtEl>
                                          <p:spTgt spid="5128"/>
                                        </p:tgtEl>
                                        <p:attrNameLst>
                                          <p:attrName>ppt_h</p:attrName>
                                        </p:attrNameLst>
                                      </p:cBhvr>
                                      <p:tavLst>
                                        <p:tav tm="0">
                                          <p:val>
                                            <p:fltVal val="0"/>
                                          </p:val>
                                        </p:tav>
                                        <p:tav tm="100000">
                                          <p:val>
                                            <p:strVal val="#ppt_h"/>
                                          </p:val>
                                        </p:tav>
                                      </p:tavLst>
                                    </p:anim>
                                    <p:anim calcmode="lin" valueType="num">
                                      <p:cBhvr>
                                        <p:cTn id="24" dur="1000" fill="hold"/>
                                        <p:tgtEl>
                                          <p:spTgt spid="5128"/>
                                        </p:tgtEl>
                                        <p:attrNameLst>
                                          <p:attrName>style.rotation</p:attrName>
                                        </p:attrNameLst>
                                      </p:cBhvr>
                                      <p:tavLst>
                                        <p:tav tm="0">
                                          <p:val>
                                            <p:fltVal val="90"/>
                                          </p:val>
                                        </p:tav>
                                        <p:tav tm="100000">
                                          <p:val>
                                            <p:fltVal val="0"/>
                                          </p:val>
                                        </p:tav>
                                      </p:tavLst>
                                    </p:anim>
                                    <p:animEffect transition="in" filter="fade">
                                      <p:cBhvr>
                                        <p:cTn id="25" dur="10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7" name="Picture 13" descr="http://adygi.ru/uploads/posts/2011-07/1309852079_jakwwqd3xy8zvqp.jpe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3798" y="0"/>
            <a:ext cx="9157798"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107504" y="260648"/>
            <a:ext cx="3240360" cy="6001643"/>
          </a:xfrm>
          <a:prstGeom prst="rect">
            <a:avLst/>
          </a:prstGeom>
        </p:spPr>
        <p:txBody>
          <a:bodyPr wrap="square">
            <a:spAutoFit/>
          </a:bodyPr>
          <a:lstStyle/>
          <a:p>
            <a:pPr algn="ctr"/>
            <a:r>
              <a:rPr lang="ru-RU" sz="1600" b="1" dirty="0">
                <a:solidFill>
                  <a:srgbClr val="FFFF00"/>
                </a:solidFill>
                <a:latin typeface="Arlekino" pitchFamily="2" charset="0"/>
              </a:rPr>
              <a:t>На Эфиопском нагорье, восточные склоны которого круто возвышаются над низменным побережьем, они заложили ряд центров, в том числе </a:t>
            </a:r>
            <a:r>
              <a:rPr lang="ru-RU" sz="1600" b="1" dirty="0" err="1">
                <a:solidFill>
                  <a:srgbClr val="FFFF00"/>
                </a:solidFill>
                <a:latin typeface="Arlekino" pitchFamily="2" charset="0"/>
              </a:rPr>
              <a:t>Аксум</a:t>
            </a:r>
            <a:r>
              <a:rPr lang="ru-RU" sz="1600" b="1" dirty="0">
                <a:solidFill>
                  <a:srgbClr val="FFFF00"/>
                </a:solidFill>
                <a:latin typeface="Arlekino" pitchFamily="2" charset="0"/>
              </a:rPr>
              <a:t>, ставший в I в. н. э. столицей одноименного царства. </a:t>
            </a:r>
            <a:r>
              <a:rPr lang="ru-RU" sz="1600" b="1" dirty="0" err="1">
                <a:solidFill>
                  <a:srgbClr val="FFFF00"/>
                </a:solidFill>
                <a:latin typeface="Arlekino" pitchFamily="2" charset="0"/>
              </a:rPr>
              <a:t>Южноарабские</a:t>
            </a:r>
            <a:r>
              <a:rPr lang="ru-RU" sz="1600" b="1" dirty="0">
                <a:solidFill>
                  <a:srgbClr val="FFFF00"/>
                </a:solidFill>
                <a:latin typeface="Arlekino" pitchFamily="2" charset="0"/>
              </a:rPr>
              <a:t> переселенцы оказались «виновниками» зарождения своеобразной эфиопской цивилизации. К атому времени </a:t>
            </a:r>
            <a:r>
              <a:rPr lang="ru-RU" sz="1600" b="1" dirty="0" err="1">
                <a:solidFill>
                  <a:srgbClr val="FFFF00"/>
                </a:solidFill>
                <a:latin typeface="Arlekino" pitchFamily="2" charset="0"/>
              </a:rPr>
              <a:t>сабейские</a:t>
            </a:r>
            <a:r>
              <a:rPr lang="ru-RU" sz="1600" b="1" dirty="0">
                <a:solidFill>
                  <a:srgbClr val="FFFF00"/>
                </a:solidFill>
                <a:latin typeface="Arlekino" pitchFamily="2" charset="0"/>
              </a:rPr>
              <a:t> купцы проложили в </a:t>
            </a:r>
            <a:r>
              <a:rPr lang="ru-RU" sz="1600" b="1" dirty="0" err="1">
                <a:solidFill>
                  <a:srgbClr val="FFFF00"/>
                </a:solidFill>
                <a:latin typeface="Arlekino" pitchFamily="2" charset="0"/>
              </a:rPr>
              <a:t>Сабу</a:t>
            </a:r>
            <a:r>
              <a:rPr lang="ru-RU" sz="1600" b="1" dirty="0">
                <a:solidFill>
                  <a:srgbClr val="FFFF00"/>
                </a:solidFill>
                <a:latin typeface="Arlekino" pitchFamily="2" charset="0"/>
              </a:rPr>
              <a:t> другой, дальний и трудный, но менее опасный путь. Он начинался из </a:t>
            </a:r>
            <a:r>
              <a:rPr lang="ru-RU" sz="1600" b="1" dirty="0" err="1">
                <a:solidFill>
                  <a:srgbClr val="FFFF00"/>
                </a:solidFill>
                <a:latin typeface="Arlekino" pitchFamily="2" charset="0"/>
              </a:rPr>
              <a:t>Адулиса</a:t>
            </a:r>
            <a:r>
              <a:rPr lang="ru-RU" sz="1600" b="1" dirty="0">
                <a:solidFill>
                  <a:srgbClr val="FFFF00"/>
                </a:solidFill>
                <a:latin typeface="Arlekino" pitchFamily="2" charset="0"/>
              </a:rPr>
              <a:t> (современная </a:t>
            </a:r>
            <a:r>
              <a:rPr lang="ru-RU" sz="1600" b="1" dirty="0" err="1">
                <a:solidFill>
                  <a:srgbClr val="FFFF00"/>
                </a:solidFill>
                <a:latin typeface="Arlekino" pitchFamily="2" charset="0"/>
              </a:rPr>
              <a:t>Зула</a:t>
            </a:r>
            <a:r>
              <a:rPr lang="ru-RU" sz="1600" b="1" dirty="0">
                <a:solidFill>
                  <a:srgbClr val="FFFF00"/>
                </a:solidFill>
                <a:latin typeface="Arlekino" pitchFamily="2" charset="0"/>
              </a:rPr>
              <a:t>) на Красном море, </a:t>
            </a:r>
            <a:r>
              <a:rPr lang="ru-RU" sz="1600" b="1" dirty="0" err="1">
                <a:solidFill>
                  <a:srgbClr val="FFFF00"/>
                </a:solidFill>
                <a:latin typeface="Arlekino" pitchFamily="2" charset="0"/>
              </a:rPr>
              <a:t>шел</a:t>
            </a:r>
            <a:r>
              <a:rPr lang="ru-RU" sz="1600" b="1" dirty="0">
                <a:solidFill>
                  <a:srgbClr val="FFFF00"/>
                </a:solidFill>
                <a:latin typeface="Arlekino" pitchFamily="2" charset="0"/>
              </a:rPr>
              <a:t> на юго-запад через </a:t>
            </a:r>
            <a:r>
              <a:rPr lang="ru-RU" sz="1600" b="1" dirty="0" err="1">
                <a:solidFill>
                  <a:srgbClr val="FFFF00"/>
                </a:solidFill>
                <a:latin typeface="Arlekino" pitchFamily="2" charset="0"/>
              </a:rPr>
              <a:t>Аксум</a:t>
            </a:r>
            <a:r>
              <a:rPr lang="ru-RU" sz="1600" b="1" dirty="0">
                <a:solidFill>
                  <a:srgbClr val="FFFF00"/>
                </a:solidFill>
                <a:latin typeface="Arlekino" pitchFamily="2" charset="0"/>
              </a:rPr>
              <a:t> к </a:t>
            </a:r>
            <a:r>
              <a:rPr lang="ru-RU" sz="1600" b="1" dirty="0" smtClean="0">
                <a:solidFill>
                  <a:srgbClr val="FFFF00"/>
                </a:solidFill>
                <a:latin typeface="Arlekino" pitchFamily="2" charset="0"/>
              </a:rPr>
              <a:t>открытому </a:t>
            </a:r>
            <a:r>
              <a:rPr lang="ru-RU" sz="1600" b="1" dirty="0">
                <a:solidFill>
                  <a:srgbClr val="FFFF00"/>
                </a:solidFill>
                <a:latin typeface="Arlekino" pitchFamily="2" charset="0"/>
              </a:rPr>
              <a:t>ими озеру </a:t>
            </a:r>
            <a:r>
              <a:rPr lang="ru-RU" sz="1600" b="1" dirty="0" err="1">
                <a:solidFill>
                  <a:srgbClr val="FFFF00"/>
                </a:solidFill>
                <a:latin typeface="Arlekino" pitchFamily="2" charset="0"/>
              </a:rPr>
              <a:t>Тана</a:t>
            </a:r>
            <a:r>
              <a:rPr lang="ru-RU" sz="1600" b="1" dirty="0">
                <a:solidFill>
                  <a:srgbClr val="FFFF00"/>
                </a:solidFill>
                <a:latin typeface="Arlekino" pitchFamily="2" charset="0"/>
              </a:rPr>
              <a:t>, пересекал очень </a:t>
            </a:r>
            <a:r>
              <a:rPr lang="ru-RU" sz="1600" b="1" dirty="0" err="1">
                <a:solidFill>
                  <a:srgbClr val="FFFF00"/>
                </a:solidFill>
                <a:latin typeface="Arlekino" pitchFamily="2" charset="0"/>
              </a:rPr>
              <a:t>серьезную</a:t>
            </a:r>
            <a:r>
              <a:rPr lang="ru-RU" sz="1600" b="1" dirty="0">
                <a:solidFill>
                  <a:srgbClr val="FFFF00"/>
                </a:solidFill>
                <a:latin typeface="Arlekino" pitchFamily="2" charset="0"/>
              </a:rPr>
              <a:t> преграду — р. </a:t>
            </a:r>
            <a:r>
              <a:rPr lang="ru-RU" sz="1600" b="1" dirty="0" err="1">
                <a:solidFill>
                  <a:srgbClr val="FFFF00"/>
                </a:solidFill>
                <a:latin typeface="Arlekino" pitchFamily="2" charset="0"/>
              </a:rPr>
              <a:t>Аббай</a:t>
            </a:r>
            <a:r>
              <a:rPr lang="ru-RU" sz="1600" b="1" dirty="0">
                <a:solidFill>
                  <a:srgbClr val="FFFF00"/>
                </a:solidFill>
                <a:latin typeface="Arlekino" pitchFamily="2" charset="0"/>
              </a:rPr>
              <a:t> в самом южном участке </a:t>
            </a:r>
            <a:r>
              <a:rPr lang="ru-RU" sz="1600" b="1" dirty="0" err="1">
                <a:solidFill>
                  <a:srgbClr val="FFFF00"/>
                </a:solidFill>
                <a:latin typeface="Arlekino" pitchFamily="2" charset="0"/>
              </a:rPr>
              <a:t>ее</a:t>
            </a:r>
            <a:r>
              <a:rPr lang="ru-RU" sz="1600" b="1" dirty="0">
                <a:solidFill>
                  <a:srgbClr val="FFFF00"/>
                </a:solidFill>
                <a:latin typeface="Arlekino" pitchFamily="2" charset="0"/>
              </a:rPr>
              <a:t> излучины и выходил в страну </a:t>
            </a:r>
            <a:r>
              <a:rPr lang="ru-RU" sz="1600" b="1" dirty="0" err="1">
                <a:solidFill>
                  <a:srgbClr val="FFFF00"/>
                </a:solidFill>
                <a:latin typeface="Arlekino" pitchFamily="2" charset="0"/>
              </a:rPr>
              <a:t>Сасу</a:t>
            </a:r>
            <a:r>
              <a:rPr lang="ru-RU" sz="1600" b="1" dirty="0">
                <a:solidFill>
                  <a:srgbClr val="FFFF00"/>
                </a:solidFill>
                <a:latin typeface="Arlekino" pitchFamily="2" charset="0"/>
              </a:rPr>
              <a:t>. </a:t>
            </a:r>
          </a:p>
        </p:txBody>
      </p:sp>
      <p:pic>
        <p:nvPicPr>
          <p:cNvPr id="6149" name="Picture 5" descr="http://sivilink.ru/wp-content/uploads/2015/06/mansa-musa.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429000" y="0"/>
            <a:ext cx="5715000" cy="4352926"/>
          </a:xfrm>
          <a:prstGeom prst="rect">
            <a:avLst/>
          </a:prstGeom>
          <a:noFill/>
          <a:extLst>
            <a:ext uri="{909E8E84-426E-40DD-AFC4-6F175D3DCCD1}">
              <a14:hiddenFill xmlns:a14="http://schemas.microsoft.com/office/drawing/2010/main" xmlns="">
                <a:solidFill>
                  <a:srgbClr val="FFFFFF"/>
                </a:solidFill>
              </a14:hiddenFill>
            </a:ext>
          </a:extLst>
        </p:spPr>
      </p:pic>
      <p:pic>
        <p:nvPicPr>
          <p:cNvPr id="6151" name="Picture 7" descr="https://s-media-cache-ak0.pinimg.com/236x/6f/0a/7d/6f0a7d92fd8aa43fd146146dd4e232f2.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275856" y="4437112"/>
            <a:ext cx="2247900" cy="2257426"/>
          </a:xfrm>
          <a:prstGeom prst="rect">
            <a:avLst/>
          </a:prstGeom>
          <a:noFill/>
          <a:extLst>
            <a:ext uri="{909E8E84-426E-40DD-AFC4-6F175D3DCCD1}">
              <a14:hiddenFill xmlns:a14="http://schemas.microsoft.com/office/drawing/2010/main" xmlns="">
                <a:solidFill>
                  <a:srgbClr val="FFFFFF"/>
                </a:solidFill>
              </a14:hiddenFill>
            </a:ext>
          </a:extLst>
        </p:spPr>
      </p:pic>
      <p:pic>
        <p:nvPicPr>
          <p:cNvPr id="6153" name="Picture 9" descr="http://upload.wikimedia.org/wikipedia/commons/thumb/7/7a/KingEndybisEthiopia227-235CE.jpg/800px-KingEndybisEthiopia227-235CE.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724128" y="5013176"/>
            <a:ext cx="3442567" cy="18448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56443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149"/>
                                        </p:tgtEl>
                                        <p:attrNameLst>
                                          <p:attrName>style.visibility</p:attrName>
                                        </p:attrNameLst>
                                      </p:cBhvr>
                                      <p:to>
                                        <p:strVal val="visible"/>
                                      </p:to>
                                    </p:set>
                                    <p:animEffect transition="in" filter="randombar(horizontal)">
                                      <p:cBhvr>
                                        <p:cTn id="12" dur="500"/>
                                        <p:tgtEl>
                                          <p:spTgt spid="6149"/>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6151"/>
                                        </p:tgtEl>
                                        <p:attrNameLst>
                                          <p:attrName>style.visibility</p:attrName>
                                        </p:attrNameLst>
                                      </p:cBhvr>
                                      <p:to>
                                        <p:strVal val="visible"/>
                                      </p:to>
                                    </p:set>
                                    <p:anim calcmode="lin" valueType="num">
                                      <p:cBhvr>
                                        <p:cTn id="17" dur="1000" fill="hold"/>
                                        <p:tgtEl>
                                          <p:spTgt spid="6151"/>
                                        </p:tgtEl>
                                        <p:attrNameLst>
                                          <p:attrName>ppt_w</p:attrName>
                                        </p:attrNameLst>
                                      </p:cBhvr>
                                      <p:tavLst>
                                        <p:tav tm="0">
                                          <p:val>
                                            <p:fltVal val="0"/>
                                          </p:val>
                                        </p:tav>
                                        <p:tav tm="100000">
                                          <p:val>
                                            <p:strVal val="#ppt_w"/>
                                          </p:val>
                                        </p:tav>
                                      </p:tavLst>
                                    </p:anim>
                                    <p:anim calcmode="lin" valueType="num">
                                      <p:cBhvr>
                                        <p:cTn id="18" dur="1000" fill="hold"/>
                                        <p:tgtEl>
                                          <p:spTgt spid="6151"/>
                                        </p:tgtEl>
                                        <p:attrNameLst>
                                          <p:attrName>ppt_h</p:attrName>
                                        </p:attrNameLst>
                                      </p:cBhvr>
                                      <p:tavLst>
                                        <p:tav tm="0">
                                          <p:val>
                                            <p:fltVal val="0"/>
                                          </p:val>
                                        </p:tav>
                                        <p:tav tm="100000">
                                          <p:val>
                                            <p:strVal val="#ppt_h"/>
                                          </p:val>
                                        </p:tav>
                                      </p:tavLst>
                                    </p:anim>
                                    <p:anim calcmode="lin" valueType="num">
                                      <p:cBhvr>
                                        <p:cTn id="19" dur="1000" fill="hold"/>
                                        <p:tgtEl>
                                          <p:spTgt spid="6151"/>
                                        </p:tgtEl>
                                        <p:attrNameLst>
                                          <p:attrName>style.rotation</p:attrName>
                                        </p:attrNameLst>
                                      </p:cBhvr>
                                      <p:tavLst>
                                        <p:tav tm="0">
                                          <p:val>
                                            <p:fltVal val="90"/>
                                          </p:val>
                                        </p:tav>
                                        <p:tav tm="100000">
                                          <p:val>
                                            <p:fltVal val="0"/>
                                          </p:val>
                                        </p:tav>
                                      </p:tavLst>
                                    </p:anim>
                                    <p:animEffect transition="in" filter="fade">
                                      <p:cBhvr>
                                        <p:cTn id="20" dur="1000"/>
                                        <p:tgtEl>
                                          <p:spTgt spid="6151"/>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6153"/>
                                        </p:tgtEl>
                                        <p:attrNameLst>
                                          <p:attrName>style.visibility</p:attrName>
                                        </p:attrNameLst>
                                      </p:cBhvr>
                                      <p:to>
                                        <p:strVal val="visible"/>
                                      </p:to>
                                    </p:set>
                                    <p:animEffect transition="in" filter="wheel(1)">
                                      <p:cBhvr>
                                        <p:cTn id="25" dur="2000"/>
                                        <p:tgtEl>
                                          <p:spTgt spid="6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Картинки по запросу Аксум"/>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risovach.ru/upload/2014/12/mem/kotyaka-ulibaka_68383414_orig_.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39069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p:tgtEl>
                                          <p:spTgt spid="7170"/>
                                        </p:tgtEl>
                                        <p:attrNameLst>
                                          <p:attrName>ppt_y</p:attrName>
                                        </p:attrNameLst>
                                      </p:cBhvr>
                                      <p:tavLst>
                                        <p:tav tm="0">
                                          <p:val>
                                            <p:strVal val="#ppt_y+#ppt_h*1.125000"/>
                                          </p:val>
                                        </p:tav>
                                        <p:tav tm="100000">
                                          <p:val>
                                            <p:strVal val="#ppt_y"/>
                                          </p:val>
                                        </p:tav>
                                      </p:tavLst>
                                    </p:anim>
                                    <p:animEffect transition="in" filter="wipe(up)">
                                      <p:cBhvr>
                                        <p:cTn id="8"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ru.convdocs.org/pars_docs/refs/66/65001/65001_html_3a670027.gif"/>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611560" y="116632"/>
            <a:ext cx="8064896" cy="6832640"/>
          </a:xfrm>
          <a:prstGeom prst="rect">
            <a:avLst/>
          </a:prstGeom>
        </p:spPr>
        <p:txBody>
          <a:bodyPr wrap="square">
            <a:spAutoFit/>
          </a:bodyPr>
          <a:lstStyle/>
          <a:p>
            <a:pPr algn="ctr"/>
            <a:r>
              <a:rPr lang="ru-RU" sz="2000" b="1" i="1" dirty="0">
                <a:solidFill>
                  <a:srgbClr val="FFC000"/>
                </a:solidFill>
                <a:latin typeface="Book Antiqua" pitchFamily="18" charset="0"/>
              </a:rPr>
              <a:t>«История географических открытий»</a:t>
            </a:r>
            <a:r>
              <a:rPr lang="ru-RU" sz="2000" dirty="0">
                <a:solidFill>
                  <a:srgbClr val="FFC000"/>
                </a:solidFill>
                <a:latin typeface="Book Antiqua" pitchFamily="18" charset="0"/>
              </a:rPr>
              <a:t> </a:t>
            </a:r>
            <a:r>
              <a:rPr lang="ru-RU" sz="2000" dirty="0">
                <a:solidFill>
                  <a:srgbClr val="002060"/>
                </a:solidFill>
                <a:latin typeface="Book Antiqua" pitchFamily="18" charset="0"/>
              </a:rPr>
              <a:t>- наука, целью которой является изучение  процесс развития представлений о поверхности Земли на протяжении истори­ческого отрезка времени</a:t>
            </a:r>
            <a:r>
              <a:rPr lang="ru-RU" sz="2000" dirty="0" smtClean="0">
                <a:solidFill>
                  <a:srgbClr val="002060"/>
                </a:solidFill>
                <a:latin typeface="Book Antiqua" pitchFamily="18" charset="0"/>
              </a:rPr>
              <a:t>.</a:t>
            </a:r>
          </a:p>
          <a:p>
            <a:pPr algn="ctr"/>
            <a:endParaRPr lang="ru-RU" sz="2000" dirty="0" smtClean="0">
              <a:solidFill>
                <a:srgbClr val="002060"/>
              </a:solidFill>
              <a:latin typeface="Book Antiqua" pitchFamily="18" charset="0"/>
            </a:endParaRPr>
          </a:p>
          <a:p>
            <a:pPr algn="ctr"/>
            <a:r>
              <a:rPr lang="ru-RU" sz="2000" i="1" dirty="0">
                <a:solidFill>
                  <a:srgbClr val="FFC000"/>
                </a:solidFill>
                <a:latin typeface="Book Antiqua" pitchFamily="18" charset="0"/>
              </a:rPr>
              <a:t>Задачами</a:t>
            </a:r>
            <a:r>
              <a:rPr lang="ru-RU" sz="2000" dirty="0">
                <a:solidFill>
                  <a:srgbClr val="FFC000"/>
                </a:solidFill>
                <a:latin typeface="Book Antiqua" pitchFamily="18" charset="0"/>
              </a:rPr>
              <a:t> </a:t>
            </a:r>
            <a:r>
              <a:rPr lang="ru-RU" sz="2000" dirty="0" smtClean="0">
                <a:solidFill>
                  <a:srgbClr val="FFC000"/>
                </a:solidFill>
                <a:latin typeface="Book Antiqua" pitchFamily="18" charset="0"/>
              </a:rPr>
              <a:t>являются</a:t>
            </a:r>
            <a:r>
              <a:rPr lang="ru-RU" sz="2000" dirty="0">
                <a:solidFill>
                  <a:srgbClr val="FFC000"/>
                </a:solidFill>
                <a:latin typeface="Book Antiqua" pitchFamily="18" charset="0"/>
              </a:rPr>
              <a:t>:</a:t>
            </a:r>
          </a:p>
          <a:p>
            <a:pPr marL="285750" indent="-285750" algn="ctr">
              <a:buFontTx/>
              <a:buChar char="-"/>
            </a:pPr>
            <a:r>
              <a:rPr lang="ru-RU" sz="2000" dirty="0" smtClean="0">
                <a:solidFill>
                  <a:srgbClr val="002060"/>
                </a:solidFill>
                <a:latin typeface="Book Antiqua" pitchFamily="18" charset="0"/>
              </a:rPr>
              <a:t>определение </a:t>
            </a:r>
            <a:r>
              <a:rPr lang="ru-RU" sz="2000" dirty="0">
                <a:solidFill>
                  <a:srgbClr val="002060"/>
                </a:solidFill>
                <a:latin typeface="Book Antiqua" pitchFamily="18" charset="0"/>
              </a:rPr>
              <a:t>основных этапов в истории географических откры­тий</a:t>
            </a:r>
            <a:r>
              <a:rPr lang="ru-RU" sz="2000" dirty="0" smtClean="0">
                <a:solidFill>
                  <a:srgbClr val="002060"/>
                </a:solidFill>
                <a:latin typeface="Book Antiqua" pitchFamily="18" charset="0"/>
              </a:rPr>
              <a:t>;</a:t>
            </a:r>
          </a:p>
          <a:p>
            <a:pPr algn="ctr"/>
            <a:endParaRPr lang="ru-RU" sz="2000" dirty="0">
              <a:solidFill>
                <a:srgbClr val="002060"/>
              </a:solidFill>
              <a:latin typeface="Book Antiqua" pitchFamily="18" charset="0"/>
            </a:endParaRPr>
          </a:p>
          <a:p>
            <a:pPr marL="285750" indent="-285750" algn="ctr">
              <a:buFontTx/>
              <a:buChar char="-"/>
            </a:pPr>
            <a:r>
              <a:rPr lang="ru-RU" sz="2000" dirty="0" smtClean="0">
                <a:solidFill>
                  <a:srgbClr val="002060"/>
                </a:solidFill>
                <a:latin typeface="Book Antiqua" pitchFamily="18" charset="0"/>
              </a:rPr>
              <a:t>анализ </a:t>
            </a:r>
            <a:r>
              <a:rPr lang="ru-RU" sz="2000" dirty="0">
                <a:solidFill>
                  <a:srgbClr val="002060"/>
                </a:solidFill>
                <a:latin typeface="Book Antiqua" pitchFamily="18" charset="0"/>
              </a:rPr>
              <a:t>географических открытий </a:t>
            </a:r>
            <a:r>
              <a:rPr lang="ru-RU" sz="2000" dirty="0" smtClean="0">
                <a:solidFill>
                  <a:srgbClr val="002060"/>
                </a:solidFill>
                <a:latin typeface="Book Antiqua" pitchFamily="18" charset="0"/>
              </a:rPr>
              <a:t>путешественников соответствующей эпохи;</a:t>
            </a:r>
          </a:p>
          <a:p>
            <a:pPr algn="ctr"/>
            <a:endParaRPr lang="ru-RU" sz="2000" dirty="0" smtClean="0">
              <a:solidFill>
                <a:srgbClr val="002060"/>
              </a:solidFill>
              <a:latin typeface="Book Antiqua" pitchFamily="18" charset="0"/>
            </a:endParaRPr>
          </a:p>
          <a:p>
            <a:pPr marL="285750" indent="-285750" algn="ctr">
              <a:buFontTx/>
              <a:buChar char="-"/>
            </a:pPr>
            <a:r>
              <a:rPr lang="ru-RU" sz="2000" dirty="0" smtClean="0">
                <a:solidFill>
                  <a:srgbClr val="002060"/>
                </a:solidFill>
                <a:latin typeface="Book Antiqua" pitchFamily="18" charset="0"/>
              </a:rPr>
              <a:t> </a:t>
            </a:r>
            <a:r>
              <a:rPr lang="ru-RU" sz="2000" dirty="0">
                <a:solidFill>
                  <a:srgbClr val="002060"/>
                </a:solidFill>
                <a:latin typeface="Book Antiqua" pitchFamily="18" charset="0"/>
              </a:rPr>
              <a:t>выявление вклада путешественников </a:t>
            </a:r>
            <a:r>
              <a:rPr lang="ru-RU" sz="2000" dirty="0" smtClean="0">
                <a:solidFill>
                  <a:srgbClr val="002060"/>
                </a:solidFill>
                <a:latin typeface="Book Antiqua" pitchFamily="18" charset="0"/>
              </a:rPr>
              <a:t>в </a:t>
            </a:r>
            <a:r>
              <a:rPr lang="ru-RU" sz="2000" dirty="0">
                <a:solidFill>
                  <a:srgbClr val="002060"/>
                </a:solidFill>
                <a:latin typeface="Book Antiqua" pitchFamily="18" charset="0"/>
              </a:rPr>
              <a:t>развитие </a:t>
            </a:r>
            <a:r>
              <a:rPr lang="ru-RU" sz="2000" dirty="0" smtClean="0">
                <a:solidFill>
                  <a:srgbClr val="002060"/>
                </a:solidFill>
                <a:latin typeface="Book Antiqua" pitchFamily="18" charset="0"/>
              </a:rPr>
              <a:t>географической науки, а именно ее физической составляющей;</a:t>
            </a:r>
          </a:p>
          <a:p>
            <a:pPr algn="ctr"/>
            <a:endParaRPr lang="ru-RU" sz="2000" dirty="0" smtClean="0">
              <a:solidFill>
                <a:srgbClr val="002060"/>
              </a:solidFill>
              <a:latin typeface="Book Antiqua" pitchFamily="18" charset="0"/>
            </a:endParaRPr>
          </a:p>
          <a:p>
            <a:pPr marL="285750" indent="-285750" algn="ctr">
              <a:buFontTx/>
              <a:buChar char="-"/>
            </a:pPr>
            <a:r>
              <a:rPr lang="ru-RU" sz="2000" dirty="0" smtClean="0">
                <a:solidFill>
                  <a:srgbClr val="002060"/>
                </a:solidFill>
                <a:latin typeface="Book Antiqua" pitchFamily="18" charset="0"/>
              </a:rPr>
              <a:t>уяснение </a:t>
            </a:r>
            <a:r>
              <a:rPr lang="ru-RU" sz="2000" dirty="0">
                <a:solidFill>
                  <a:srgbClr val="002060"/>
                </a:solidFill>
                <a:latin typeface="Book Antiqua" pitchFamily="18" charset="0"/>
              </a:rPr>
              <a:t>роли современных исследователей и путешественников в развитии географической науки</a:t>
            </a:r>
            <a:r>
              <a:rPr lang="ru-RU" sz="2000" dirty="0" smtClean="0">
                <a:solidFill>
                  <a:srgbClr val="002060"/>
                </a:solidFill>
                <a:latin typeface="Book Antiqua" pitchFamily="18" charset="0"/>
              </a:rPr>
              <a:t>;</a:t>
            </a:r>
          </a:p>
          <a:p>
            <a:pPr algn="ctr"/>
            <a:endParaRPr lang="ru-RU" sz="2000" dirty="0">
              <a:solidFill>
                <a:srgbClr val="002060"/>
              </a:solidFill>
              <a:latin typeface="Book Antiqua" pitchFamily="18" charset="0"/>
            </a:endParaRPr>
          </a:p>
          <a:p>
            <a:pPr algn="ctr"/>
            <a:r>
              <a:rPr lang="ru-RU" sz="2000" dirty="0">
                <a:solidFill>
                  <a:srgbClr val="002060"/>
                </a:solidFill>
                <a:latin typeface="Book Antiqua" pitchFamily="18" charset="0"/>
              </a:rPr>
              <a:t>- выявление практической значимости истории географических от­крытий.</a:t>
            </a:r>
          </a:p>
          <a:p>
            <a:pPr algn="ctr"/>
            <a:endParaRPr lang="ru-RU" sz="2000" dirty="0">
              <a:latin typeface="Book Antiqua" pitchFamily="18" charset="0"/>
            </a:endParaRPr>
          </a:p>
        </p:txBody>
      </p:sp>
    </p:spTree>
    <p:extLst>
      <p:ext uri="{BB962C8B-B14F-4D97-AF65-F5344CB8AC3E}">
        <p14:creationId xmlns:p14="http://schemas.microsoft.com/office/powerpoint/2010/main" xmlns="" val="1460413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additive="base">
                                        <p:cTn id="12"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42" fill="hold"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barn(outHorizontal)">
                                      <p:cBhvr>
                                        <p:cTn id="18" dur="5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Effect transition="in" filter="barn(outVertical)">
                                      <p:cBhvr>
                                        <p:cTn id="23" dur="500"/>
                                        <p:tgtEl>
                                          <p:spTgt spid="2">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barn(inVertical)">
                                      <p:cBhvr>
                                        <p:cTn id="28" dur="500"/>
                                        <p:tgtEl>
                                          <p:spTgt spid="2">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nodeType="clickEffect">
                                  <p:stCondLst>
                                    <p:cond delay="0"/>
                                  </p:stCondLst>
                                  <p:childTnLst>
                                    <p:set>
                                      <p:cBhvr>
                                        <p:cTn id="32" dur="1" fill="hold">
                                          <p:stCondLst>
                                            <p:cond delay="0"/>
                                          </p:stCondLst>
                                        </p:cTn>
                                        <p:tgtEl>
                                          <p:spTgt spid="2">
                                            <p:txEl>
                                              <p:pRg st="9" end="9"/>
                                            </p:txEl>
                                          </p:spTgt>
                                        </p:tgtEl>
                                        <p:attrNameLst>
                                          <p:attrName>style.visibility</p:attrName>
                                        </p:attrNameLst>
                                      </p:cBhvr>
                                      <p:to>
                                        <p:strVal val="visible"/>
                                      </p:to>
                                    </p:set>
                                    <p:animEffect transition="in" filter="barn(outVertical)">
                                      <p:cBhvr>
                                        <p:cTn id="33" dur="500"/>
                                        <p:tgtEl>
                                          <p:spTgt spid="2">
                                            <p:txEl>
                                              <p:pRg st="9" end="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42" fill="hold" nodeType="clickEffect">
                                  <p:stCondLst>
                                    <p:cond delay="0"/>
                                  </p:stCondLst>
                                  <p:childTnLst>
                                    <p:set>
                                      <p:cBhvr>
                                        <p:cTn id="37" dur="1" fill="hold">
                                          <p:stCondLst>
                                            <p:cond delay="0"/>
                                          </p:stCondLst>
                                        </p:cTn>
                                        <p:tgtEl>
                                          <p:spTgt spid="2">
                                            <p:txEl>
                                              <p:pRg st="11" end="11"/>
                                            </p:txEl>
                                          </p:spTgt>
                                        </p:tgtEl>
                                        <p:attrNameLst>
                                          <p:attrName>style.visibility</p:attrName>
                                        </p:attrNameLst>
                                      </p:cBhvr>
                                      <p:to>
                                        <p:strVal val="visible"/>
                                      </p:to>
                                    </p:set>
                                    <p:animEffect transition="in" filter="barn(outHorizontal)">
                                      <p:cBhvr>
                                        <p:cTn id="38"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Заголовок 1"/>
          <p:cNvSpPr>
            <a:spLocks noGrp="1"/>
          </p:cNvSpPr>
          <p:nvPr>
            <p:ph type="ctrTitle"/>
          </p:nvPr>
        </p:nvSpPr>
        <p:spPr>
          <a:xfrm>
            <a:off x="2195736" y="1988840"/>
            <a:ext cx="4896544" cy="3168352"/>
          </a:xfrm>
        </p:spPr>
        <p:txBody>
          <a:bodyPr>
            <a:noAutofit/>
          </a:bodyPr>
          <a:lstStyle/>
          <a:p>
            <a:r>
              <a:rPr lang="ru-RU" sz="3400" b="1" i="1" cap="small" dirty="0">
                <a:solidFill>
                  <a:srgbClr val="660033"/>
                </a:solidFill>
                <a:latin typeface="Book Antiqua" pitchFamily="18" charset="0"/>
              </a:rPr>
              <a:t>Народы — </a:t>
            </a:r>
            <a:r>
              <a:rPr lang="ru-RU" sz="3400" b="1" i="1" cap="small" dirty="0" smtClean="0">
                <a:solidFill>
                  <a:srgbClr val="660033"/>
                </a:solidFill>
                <a:latin typeface="Book Antiqua" pitchFamily="18" charset="0"/>
              </a:rPr>
              <a:t/>
            </a:r>
            <a:br>
              <a:rPr lang="ru-RU" sz="3400" b="1" i="1" cap="small" dirty="0" smtClean="0">
                <a:solidFill>
                  <a:srgbClr val="660033"/>
                </a:solidFill>
                <a:latin typeface="Book Antiqua" pitchFamily="18" charset="0"/>
              </a:rPr>
            </a:br>
            <a:r>
              <a:rPr lang="ru-RU" sz="3400" b="1" i="1" cap="small" dirty="0" smtClean="0">
                <a:solidFill>
                  <a:srgbClr val="660033"/>
                </a:solidFill>
                <a:latin typeface="Book Antiqua" pitchFamily="18" charset="0"/>
              </a:rPr>
              <a:t>создатели </a:t>
            </a:r>
            <a:br>
              <a:rPr lang="ru-RU" sz="3400" b="1" i="1" cap="small" dirty="0" smtClean="0">
                <a:solidFill>
                  <a:srgbClr val="660033"/>
                </a:solidFill>
                <a:latin typeface="Book Antiqua" pitchFamily="18" charset="0"/>
              </a:rPr>
            </a:br>
            <a:r>
              <a:rPr lang="ru-RU" sz="3400" b="1" i="1" cap="small" dirty="0" smtClean="0">
                <a:solidFill>
                  <a:srgbClr val="660033"/>
                </a:solidFill>
                <a:latin typeface="Book Antiqua" pitchFamily="18" charset="0"/>
              </a:rPr>
              <a:t>древнейших </a:t>
            </a:r>
            <a:r>
              <a:rPr lang="ru-RU" sz="3400" b="1" i="1" cap="small" dirty="0">
                <a:solidFill>
                  <a:srgbClr val="660033"/>
                </a:solidFill>
                <a:latin typeface="Book Antiqua" pitchFamily="18" charset="0"/>
              </a:rPr>
              <a:t>цивилизаций Ближнего </a:t>
            </a:r>
            <a:r>
              <a:rPr lang="ru-RU" sz="3400" b="1" i="1" cap="small" dirty="0" smtClean="0">
                <a:solidFill>
                  <a:srgbClr val="660033"/>
                </a:solidFill>
                <a:latin typeface="Book Antiqua" pitchFamily="18" charset="0"/>
              </a:rPr>
              <a:t/>
            </a:r>
            <a:br>
              <a:rPr lang="ru-RU" sz="3400" b="1" i="1" cap="small" dirty="0" smtClean="0">
                <a:solidFill>
                  <a:srgbClr val="660033"/>
                </a:solidFill>
                <a:latin typeface="Book Antiqua" pitchFamily="18" charset="0"/>
              </a:rPr>
            </a:br>
            <a:r>
              <a:rPr lang="ru-RU" sz="3400" b="1" i="1" cap="small" dirty="0" smtClean="0">
                <a:solidFill>
                  <a:srgbClr val="660033"/>
                </a:solidFill>
                <a:latin typeface="Book Antiqua" pitchFamily="18" charset="0"/>
              </a:rPr>
              <a:t>Востока</a:t>
            </a:r>
            <a:r>
              <a:rPr lang="ru-RU" sz="3400" b="1" i="1" cap="small" dirty="0">
                <a:solidFill>
                  <a:srgbClr val="660033"/>
                </a:solidFill>
                <a:latin typeface="Book Antiqua" pitchFamily="18" charset="0"/>
              </a:rPr>
              <a:t/>
            </a:r>
            <a:br>
              <a:rPr lang="ru-RU" sz="3400" b="1" i="1" cap="small" dirty="0">
                <a:solidFill>
                  <a:srgbClr val="660033"/>
                </a:solidFill>
                <a:latin typeface="Book Antiqua" pitchFamily="18" charset="0"/>
              </a:rPr>
            </a:br>
            <a:endParaRPr lang="ru-RU" sz="3400" b="1" i="1" dirty="0">
              <a:solidFill>
                <a:srgbClr val="660033"/>
              </a:solidFill>
              <a:latin typeface="Book Antiqua" pitchFamily="18" charset="0"/>
            </a:endParaRPr>
          </a:p>
        </p:txBody>
      </p:sp>
      <p:sp>
        <p:nvSpPr>
          <p:cNvPr id="4" name="AutoShape 2" descr="http://www.atriyum.com/images/artriyum/Osmanl%C4%B1%20ve%20islam%20k%C3%BClt%C3%BCr%C3%BC/Osmanl%C4%B1%20ve%20islam%20Desenleri%20(49).jp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xmlns="" val="255115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Picture 9"/>
          <p:cNvPicPr>
            <a:picLocks noChangeAspect="1" noChangeArrowheads="1"/>
          </p:cNvPicPr>
          <p:nvPr/>
        </p:nvPicPr>
        <p:blipFill rotWithShape="1">
          <a:blip r:embed="rId2">
            <a:extLst>
              <a:ext uri="{28A0092B-C50C-407E-A947-70E740481C1C}">
                <a14:useLocalDpi xmlns:a14="http://schemas.microsoft.com/office/drawing/2010/main" xmlns="" val="0"/>
              </a:ext>
            </a:extLst>
          </a:blip>
          <a:srcRect b="15413"/>
          <a:stretch/>
        </p:blipFill>
        <p:spPr bwMode="auto">
          <a:xfrm>
            <a:off x="0" y="14012"/>
            <a:ext cx="9143999" cy="6843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5004047" y="176540"/>
            <a:ext cx="4139951" cy="1143000"/>
          </a:xfrm>
        </p:spPr>
        <p:txBody>
          <a:bodyPr>
            <a:normAutofit fontScale="90000"/>
          </a:bodyPr>
          <a:lstStyle/>
          <a:p>
            <a:r>
              <a:rPr lang="ru-RU" b="1" i="1" dirty="0" smtClean="0">
                <a:solidFill>
                  <a:srgbClr val="660033"/>
                </a:solidFill>
                <a:latin typeface="Book Antiqua" pitchFamily="18" charset="0"/>
              </a:rPr>
              <a:t>Древний Египет</a:t>
            </a:r>
            <a:endParaRPr lang="ru-RU" b="1" i="1" dirty="0">
              <a:solidFill>
                <a:srgbClr val="660033"/>
              </a:solidFill>
              <a:latin typeface="Book Antiqua" pitchFamily="18" charset="0"/>
            </a:endParaRPr>
          </a:p>
        </p:txBody>
      </p:sp>
      <p:sp>
        <p:nvSpPr>
          <p:cNvPr id="3" name="AutoShape 4" descr="http://f2.live4fun.ru/pictures/img_35148087_582_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6" descr="http://f2.live4fun.ru/pictures/img_35148087_582_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8" descr="Картинка: весёлые картинки"/>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xmlns="" val="3561229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banana.by/uploads/posts/2009-05/1241514148_brunocb-pharaon-tuxtankhamon-5634.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732240" y="4414664"/>
            <a:ext cx="2443336" cy="244333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179512" y="195019"/>
            <a:ext cx="6573262" cy="6186309"/>
          </a:xfrm>
          <a:prstGeom prst="rect">
            <a:avLst/>
          </a:prstGeom>
        </p:spPr>
        <p:txBody>
          <a:bodyPr wrap="square">
            <a:spAutoFit/>
          </a:bodyPr>
          <a:lstStyle/>
          <a:p>
            <a:pPr algn="ctr"/>
            <a:r>
              <a:rPr lang="ru-RU" dirty="0">
                <a:solidFill>
                  <a:srgbClr val="0000FF"/>
                </a:solidFill>
                <a:latin typeface="Book Antiqua" pitchFamily="18" charset="0"/>
              </a:rPr>
              <a:t>В глубокой древности египтяне освоили узкую полосу плодородной земли, ограниченную долиной и дельтой «дышащей реки» Хани (Нила). К ней примыкал </a:t>
            </a:r>
            <a:r>
              <a:rPr lang="ru-RU" dirty="0" err="1">
                <a:solidFill>
                  <a:srgbClr val="0000FF"/>
                </a:solidFill>
                <a:latin typeface="Book Antiqua" pitchFamily="18" charset="0"/>
              </a:rPr>
              <a:t>Фаюмский</a:t>
            </a:r>
            <a:r>
              <a:rPr lang="ru-RU" dirty="0">
                <a:solidFill>
                  <a:srgbClr val="0000FF"/>
                </a:solidFill>
                <a:latin typeface="Book Antiqua" pitchFamily="18" charset="0"/>
              </a:rPr>
              <a:t> оазис с </a:t>
            </a:r>
            <a:r>
              <a:rPr lang="ru-RU" dirty="0" err="1">
                <a:solidFill>
                  <a:srgbClr val="0000FF"/>
                </a:solidFill>
                <a:latin typeface="Book Antiqua" pitchFamily="18" charset="0"/>
              </a:rPr>
              <a:t>Меридовым</a:t>
            </a:r>
            <a:r>
              <a:rPr lang="ru-RU" dirty="0">
                <a:solidFill>
                  <a:srgbClr val="0000FF"/>
                </a:solidFill>
                <a:latin typeface="Book Antiqua" pitchFamily="18" charset="0"/>
              </a:rPr>
              <a:t> озером, его современный остаток — </a:t>
            </a:r>
            <a:r>
              <a:rPr lang="ru-RU" dirty="0" err="1">
                <a:solidFill>
                  <a:srgbClr val="0000FF"/>
                </a:solidFill>
                <a:latin typeface="Book Antiqua" pitchFamily="18" charset="0"/>
              </a:rPr>
              <a:t>Биркет-Карун</a:t>
            </a:r>
            <a:r>
              <a:rPr lang="ru-RU" dirty="0">
                <a:solidFill>
                  <a:srgbClr val="0000FF"/>
                </a:solidFill>
                <a:latin typeface="Book Antiqua" pitchFamily="18" charset="0"/>
              </a:rPr>
              <a:t>. </a:t>
            </a:r>
            <a:endParaRPr lang="ru-RU" dirty="0" smtClean="0">
              <a:solidFill>
                <a:srgbClr val="0000FF"/>
              </a:solidFill>
              <a:latin typeface="Book Antiqua" pitchFamily="18" charset="0"/>
            </a:endParaRPr>
          </a:p>
          <a:p>
            <a:pPr algn="ctr"/>
            <a:endParaRPr lang="ru-RU" dirty="0">
              <a:solidFill>
                <a:srgbClr val="0000FF"/>
              </a:solidFill>
              <a:latin typeface="Book Antiqua" pitchFamily="18" charset="0"/>
            </a:endParaRPr>
          </a:p>
          <a:p>
            <a:pPr algn="ctr"/>
            <a:r>
              <a:rPr lang="ru-RU" dirty="0" smtClean="0">
                <a:solidFill>
                  <a:srgbClr val="0000FF"/>
                </a:solidFill>
                <a:latin typeface="Book Antiqua" pitchFamily="18" charset="0"/>
              </a:rPr>
              <a:t>Свою </a:t>
            </a:r>
            <a:r>
              <a:rPr lang="ru-RU" dirty="0">
                <a:solidFill>
                  <a:srgbClr val="0000FF"/>
                </a:solidFill>
                <a:latin typeface="Book Antiqua" pitchFamily="18" charset="0"/>
              </a:rPr>
              <a:t>страну египтяне называли Та </a:t>
            </a:r>
            <a:r>
              <a:rPr lang="ru-RU" dirty="0" err="1">
                <a:solidFill>
                  <a:srgbClr val="0000FF"/>
                </a:solidFill>
                <a:latin typeface="Book Antiqua" pitchFamily="18" charset="0"/>
              </a:rPr>
              <a:t>Кемет</a:t>
            </a:r>
            <a:r>
              <a:rPr lang="ru-RU" dirty="0">
                <a:solidFill>
                  <a:srgbClr val="0000FF"/>
                </a:solidFill>
                <a:latin typeface="Book Antiqua" pitchFamily="18" charset="0"/>
              </a:rPr>
              <a:t> («Черная земля») и правильно считали ее даром Нила. Эта земледельческая полоса, огражденная с трех сторон красными землями (пустынями) — Нубийской, Ливийской и Аравийской, — доступна только с севера, со стороны Средиземного моря</a:t>
            </a:r>
            <a:r>
              <a:rPr lang="ru-RU" dirty="0" smtClean="0">
                <a:solidFill>
                  <a:srgbClr val="0000FF"/>
                </a:solidFill>
                <a:latin typeface="Book Antiqua" pitchFamily="18" charset="0"/>
              </a:rPr>
              <a:t>.</a:t>
            </a:r>
          </a:p>
          <a:p>
            <a:pPr algn="ctr"/>
            <a:endParaRPr lang="ru-RU" dirty="0" smtClean="0">
              <a:solidFill>
                <a:srgbClr val="0000FF"/>
              </a:solidFill>
              <a:latin typeface="Book Antiqua" pitchFamily="18" charset="0"/>
            </a:endParaRPr>
          </a:p>
          <a:p>
            <a:pPr algn="ctr"/>
            <a:r>
              <a:rPr lang="ru-RU" dirty="0">
                <a:solidFill>
                  <a:srgbClr val="0000FF"/>
                </a:solidFill>
                <a:latin typeface="Book Antiqua" pitchFamily="18" charset="0"/>
              </a:rPr>
              <a:t>После объединения страны под властью фараона </a:t>
            </a:r>
            <a:r>
              <a:rPr lang="ru-RU" i="1" dirty="0" err="1">
                <a:solidFill>
                  <a:srgbClr val="C00000"/>
                </a:solidFill>
                <a:latin typeface="Book Antiqua" pitchFamily="18" charset="0"/>
              </a:rPr>
              <a:t>Менеса</a:t>
            </a:r>
            <a:r>
              <a:rPr lang="ru-RU" i="1" dirty="0">
                <a:solidFill>
                  <a:srgbClr val="C00000"/>
                </a:solidFill>
                <a:latin typeface="Book Antiqua" pitchFamily="18" charset="0"/>
              </a:rPr>
              <a:t> (</a:t>
            </a:r>
            <a:r>
              <a:rPr lang="ru-RU" i="1" dirty="0" err="1">
                <a:solidFill>
                  <a:srgbClr val="C00000"/>
                </a:solidFill>
                <a:latin typeface="Book Antiqua" pitchFamily="18" charset="0"/>
              </a:rPr>
              <a:t>Аха</a:t>
            </a:r>
            <a:r>
              <a:rPr lang="ru-RU" i="1" dirty="0">
                <a:solidFill>
                  <a:srgbClr val="C00000"/>
                </a:solidFill>
                <a:latin typeface="Book Antiqua" pitchFamily="18" charset="0"/>
              </a:rPr>
              <a:t>)</a:t>
            </a:r>
            <a:r>
              <a:rPr lang="ru-RU" i="1" dirty="0">
                <a:solidFill>
                  <a:srgbClr val="0000FF"/>
                </a:solidFill>
                <a:latin typeface="Book Antiqua" pitchFamily="18" charset="0"/>
              </a:rPr>
              <a:t> </a:t>
            </a:r>
            <a:r>
              <a:rPr lang="ru-RU" dirty="0">
                <a:solidFill>
                  <a:srgbClr val="0000FF"/>
                </a:solidFill>
                <a:latin typeface="Book Antiqua" pitchFamily="18" charset="0"/>
              </a:rPr>
              <a:t>около XXX в. до н. э. Египет начал проводить захватническую политику. Восточное направление его экспансии стало одним из важнейших. </a:t>
            </a:r>
            <a:endParaRPr lang="ru-RU" dirty="0" smtClean="0">
              <a:solidFill>
                <a:srgbClr val="0000FF"/>
              </a:solidFill>
              <a:latin typeface="Book Antiqua" pitchFamily="18" charset="0"/>
            </a:endParaRPr>
          </a:p>
          <a:p>
            <a:pPr algn="ctr"/>
            <a:endParaRPr lang="ru-RU" dirty="0">
              <a:solidFill>
                <a:srgbClr val="0000FF"/>
              </a:solidFill>
              <a:latin typeface="Book Antiqua" pitchFamily="18" charset="0"/>
            </a:endParaRPr>
          </a:p>
          <a:p>
            <a:pPr algn="ctr"/>
            <a:r>
              <a:rPr lang="ru-RU" dirty="0" smtClean="0">
                <a:solidFill>
                  <a:srgbClr val="0000FF"/>
                </a:solidFill>
                <a:latin typeface="Book Antiqua" pitchFamily="18" charset="0"/>
              </a:rPr>
              <a:t>В </a:t>
            </a:r>
            <a:r>
              <a:rPr lang="ru-RU" dirty="0">
                <a:solidFill>
                  <a:srgbClr val="0000FF"/>
                </a:solidFill>
                <a:latin typeface="Book Antiqua" pitchFamily="18" charset="0"/>
              </a:rPr>
              <a:t>XXIX в. до и. э. фараон </a:t>
            </a:r>
            <a:r>
              <a:rPr lang="ru-RU" i="1" dirty="0" err="1">
                <a:solidFill>
                  <a:srgbClr val="C00000"/>
                </a:solidFill>
                <a:latin typeface="Book Antiqua" pitchFamily="18" charset="0"/>
              </a:rPr>
              <a:t>Ден</a:t>
            </a:r>
            <a:r>
              <a:rPr lang="ru-RU" i="1" dirty="0">
                <a:solidFill>
                  <a:srgbClr val="C00000"/>
                </a:solidFill>
                <a:latin typeface="Book Antiqua" pitchFamily="18" charset="0"/>
              </a:rPr>
              <a:t> (</a:t>
            </a:r>
            <a:r>
              <a:rPr lang="ru-RU" i="1" dirty="0" err="1">
                <a:solidFill>
                  <a:srgbClr val="C00000"/>
                </a:solidFill>
                <a:latin typeface="Book Antiqua" pitchFamily="18" charset="0"/>
              </a:rPr>
              <a:t>Удиму</a:t>
            </a:r>
            <a:r>
              <a:rPr lang="ru-RU" i="1" dirty="0">
                <a:solidFill>
                  <a:srgbClr val="C00000"/>
                </a:solidFill>
                <a:latin typeface="Book Antiqua" pitchFamily="18" charset="0"/>
              </a:rPr>
              <a:t>)</a:t>
            </a:r>
            <a:r>
              <a:rPr lang="ru-RU" dirty="0">
                <a:solidFill>
                  <a:srgbClr val="0000FF"/>
                </a:solidFill>
                <a:latin typeface="Book Antiqua" pitchFamily="18" charset="0"/>
              </a:rPr>
              <a:t> впервые вторгся на Синайский п-ов и разбил войска кочевых племен сечет и </a:t>
            </a:r>
            <a:r>
              <a:rPr lang="ru-RU" dirty="0" err="1">
                <a:solidFill>
                  <a:srgbClr val="0000FF"/>
                </a:solidFill>
                <a:latin typeface="Book Antiqua" pitchFamily="18" charset="0"/>
              </a:rPr>
              <a:t>менчу</a:t>
            </a:r>
            <a:r>
              <a:rPr lang="ru-RU" dirty="0">
                <a:solidFill>
                  <a:srgbClr val="0000FF"/>
                </a:solidFill>
                <a:latin typeface="Book Antiqua" pitchFamily="18" charset="0"/>
              </a:rPr>
              <a:t>-сечет, увековечив свою победу на табличке из слоновой кости: «Первый случай поражения Востока». </a:t>
            </a:r>
          </a:p>
        </p:txBody>
      </p:sp>
    </p:spTree>
    <p:extLst>
      <p:ext uri="{BB962C8B-B14F-4D97-AF65-F5344CB8AC3E}">
        <p14:creationId xmlns:p14="http://schemas.microsoft.com/office/powerpoint/2010/main" xmlns="" val="4199989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circle(in)">
                                      <p:cBhvr>
                                        <p:cTn id="17" dur="2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circle(out)">
                                      <p:cBhvr>
                                        <p:cTn id="2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7" name="Picture 5" descr="http://1s-kaliningrad.ru/Pharaoh/img/small_far.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3304"/>
            <a:ext cx="9144000" cy="686130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a:spLocks noChangeArrowheads="1"/>
          </p:cNvSpPr>
          <p:nvPr/>
        </p:nvSpPr>
        <p:spPr bwMode="auto">
          <a:xfrm>
            <a:off x="683568" y="548680"/>
            <a:ext cx="7992888" cy="59400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eaLnBrk="1" fontAlgn="base" latinLnBrk="0" hangingPunct="1">
              <a:lnSpc>
                <a:spcPct val="100000"/>
              </a:lnSpc>
              <a:spcBef>
                <a:spcPct val="0"/>
              </a:spcBef>
              <a:spcAft>
                <a:spcPct val="0"/>
              </a:spcAft>
              <a:tabLst/>
            </a:pPr>
            <a:r>
              <a:rPr kumimoji="0" lang="ru-RU" sz="2000" b="0" i="0" u="none" strike="noStrike" cap="none" normalizeH="0" baseline="0" dirty="0" smtClean="0">
                <a:ln>
                  <a:noFill/>
                </a:ln>
                <a:solidFill>
                  <a:srgbClr val="0000FF"/>
                </a:solidFill>
                <a:effectLst/>
                <a:latin typeface="Book Antiqua" pitchFamily="18" charset="0"/>
                <a:cs typeface="Arial" pitchFamily="34" charset="0"/>
              </a:rPr>
              <a:t>На Суэцком перешейке, условной географической границе Африки и Азии, египтяне открыли Великую черноту — систему горько-соленых озер (</a:t>
            </a:r>
            <a:r>
              <a:rPr kumimoji="0" lang="ru-RU" sz="2000" b="0" i="0" u="none" strike="noStrike" cap="none" normalizeH="0" baseline="0" dirty="0" err="1" smtClean="0">
                <a:ln>
                  <a:noFill/>
                </a:ln>
                <a:solidFill>
                  <a:srgbClr val="0000FF"/>
                </a:solidFill>
                <a:effectLst/>
                <a:latin typeface="Book Antiqua" pitchFamily="18" charset="0"/>
                <a:cs typeface="Arial" pitchFamily="34" charset="0"/>
              </a:rPr>
              <a:t>Тимсах</a:t>
            </a:r>
            <a:r>
              <a:rPr kumimoji="0" lang="ru-RU" sz="2000" b="0" i="0" u="none" strike="noStrike" cap="none" normalizeH="0" baseline="0" dirty="0" smtClean="0">
                <a:ln>
                  <a:noFill/>
                </a:ln>
                <a:solidFill>
                  <a:srgbClr val="0000FF"/>
                </a:solidFill>
                <a:effectLst/>
                <a:latin typeface="Book Antiqua" pitchFamily="18" charset="0"/>
                <a:cs typeface="Arial" pitchFamily="34" charset="0"/>
              </a:rPr>
              <a:t>, Большое и Малое Горько</a:t>
            </a:r>
            <a:r>
              <a:rPr kumimoji="0" lang="ru-RU" sz="2000" i="0" u="none" strike="noStrike" cap="none" normalizeH="0" baseline="0" dirty="0" smtClean="0">
                <a:ln>
                  <a:noFill/>
                </a:ln>
                <a:solidFill>
                  <a:srgbClr val="0000FF"/>
                </a:solidFill>
                <a:effectLst/>
                <a:latin typeface="Book Antiqua" pitchFamily="18" charset="0"/>
                <a:cs typeface="Arial" pitchFamily="34" charset="0"/>
              </a:rPr>
              <a:t>е)  </a:t>
            </a:r>
            <a:r>
              <a:rPr lang="ru-RU" sz="2000" i="1" dirty="0">
                <a:solidFill>
                  <a:srgbClr val="0000FF"/>
                </a:solidFill>
                <a:latin typeface="Book Antiqua" pitchFamily="18" charset="0"/>
                <a:cs typeface="Arial" pitchFamily="34" charset="0"/>
              </a:rPr>
              <a:t> </a:t>
            </a:r>
            <a:r>
              <a:rPr lang="ru-RU" sz="2000" b="1" i="1" dirty="0" smtClean="0">
                <a:solidFill>
                  <a:srgbClr val="660066"/>
                </a:solidFill>
                <a:latin typeface="Book Antiqua" pitchFamily="18" charset="0"/>
                <a:cs typeface="Arial" pitchFamily="34" charset="0"/>
              </a:rPr>
              <a:t>(</a:t>
            </a:r>
            <a:r>
              <a:rPr kumimoji="0" lang="ru-RU" sz="2000" b="1" i="1" u="none" strike="noStrike" cap="none" normalizeH="0" baseline="0" dirty="0" smtClean="0">
                <a:ln>
                  <a:noFill/>
                </a:ln>
                <a:solidFill>
                  <a:srgbClr val="660066"/>
                </a:solidFill>
                <a:effectLst/>
                <a:latin typeface="Book Antiqua" pitchFamily="18" charset="0"/>
                <a:cs typeface="Arial" pitchFamily="34" charset="0"/>
              </a:rPr>
              <a:t>По ним впоследствии прошла южная часть Суэцкого канала)</a:t>
            </a:r>
            <a:r>
              <a:rPr kumimoji="0" lang="ru-RU" sz="2000" b="0" i="1" u="none" strike="noStrike" cap="none" normalizeH="0" baseline="0" dirty="0" smtClean="0">
                <a:ln>
                  <a:noFill/>
                </a:ln>
                <a:solidFill>
                  <a:srgbClr val="0000FF"/>
                </a:solidFill>
                <a:effectLst/>
                <a:latin typeface="Book Antiqua" pitchFamily="18" charset="0"/>
                <a:cs typeface="Arial" pitchFamily="34" charset="0"/>
              </a:rPr>
              <a:t>.</a:t>
            </a:r>
            <a:r>
              <a:rPr kumimoji="0" lang="ru-RU" sz="2000" b="0" i="0" u="none" strike="noStrike" cap="none" normalizeH="0" baseline="0" dirty="0" smtClean="0">
                <a:ln>
                  <a:noFill/>
                </a:ln>
                <a:solidFill>
                  <a:srgbClr val="0000FF"/>
                </a:solidFill>
                <a:effectLst/>
                <a:latin typeface="Book Antiqua" pitchFamily="18" charset="0"/>
                <a:cs typeface="Arial" pitchFamily="34" charset="0"/>
              </a:rPr>
              <a:t> и вышли к вершине Суэцкого залива. (Здесь к середине XXVI в. до н. э. фараон </a:t>
            </a:r>
            <a:r>
              <a:rPr kumimoji="0" lang="ru-RU" sz="2000" b="0" i="1" u="none" strike="noStrike" cap="none" normalizeH="0" baseline="0" dirty="0" err="1" smtClean="0">
                <a:ln>
                  <a:noFill/>
                </a:ln>
                <a:solidFill>
                  <a:srgbClr val="660033"/>
                </a:solidFill>
                <a:effectLst/>
                <a:latin typeface="Book Antiqua" pitchFamily="18" charset="0"/>
                <a:cs typeface="Arial" pitchFamily="34" charset="0"/>
              </a:rPr>
              <a:t>Сахура</a:t>
            </a:r>
            <a:r>
              <a:rPr kumimoji="0" lang="ru-RU" sz="2000" b="0" i="0" u="none" strike="noStrike" cap="none" normalizeH="0" baseline="0" dirty="0" smtClean="0">
                <a:ln>
                  <a:noFill/>
                </a:ln>
                <a:solidFill>
                  <a:srgbClr val="0000FF"/>
                </a:solidFill>
                <a:effectLst/>
                <a:latin typeface="Book Antiqua" pitchFamily="18" charset="0"/>
                <a:cs typeface="Arial" pitchFamily="34" charset="0"/>
              </a:rPr>
              <a:t> построил судостроительную верфь.) </a:t>
            </a:r>
          </a:p>
          <a:p>
            <a:pPr marL="0" marR="0" lvl="0" indent="0" algn="ctr" eaLnBrk="1" fontAlgn="base" latinLnBrk="0" hangingPunct="1">
              <a:lnSpc>
                <a:spcPct val="100000"/>
              </a:lnSpc>
              <a:spcBef>
                <a:spcPct val="0"/>
              </a:spcBef>
              <a:spcAft>
                <a:spcPct val="0"/>
              </a:spcAft>
              <a:tabLst/>
            </a:pPr>
            <a:endParaRPr lang="ru-RU" sz="2000" dirty="0">
              <a:solidFill>
                <a:srgbClr val="000000"/>
              </a:solidFill>
              <a:latin typeface="Book Antiqua" pitchFamily="18" charset="0"/>
              <a:cs typeface="Arial" pitchFamily="34" charset="0"/>
            </a:endParaRPr>
          </a:p>
          <a:p>
            <a:pPr marL="0" marR="0" lvl="0" indent="0" algn="ctr" eaLnBrk="1" fontAlgn="base" latinLnBrk="0" hangingPunct="1">
              <a:lnSpc>
                <a:spcPct val="100000"/>
              </a:lnSpc>
              <a:spcBef>
                <a:spcPct val="0"/>
              </a:spcBef>
              <a:spcAft>
                <a:spcPct val="0"/>
              </a:spcAft>
              <a:tabLst/>
            </a:pPr>
            <a:r>
              <a:rPr kumimoji="0" lang="ru-RU" sz="2000" b="0" i="0" u="none" strike="noStrike" cap="none" normalizeH="0" baseline="0" dirty="0" smtClean="0">
                <a:ln>
                  <a:noFill/>
                </a:ln>
                <a:solidFill>
                  <a:srgbClr val="0000FF"/>
                </a:solidFill>
                <a:effectLst/>
                <a:latin typeface="Book Antiqua" pitchFamily="18" charset="0"/>
                <a:cs typeface="Arial" pitchFamily="34" charset="0"/>
              </a:rPr>
              <a:t>В начале XXVIII в. до н. э. крупная военная экспедиция под командованием </a:t>
            </a:r>
            <a:r>
              <a:rPr kumimoji="0" lang="ru-RU" sz="2000" b="0" i="1" u="none" strike="noStrike" cap="none" normalizeH="0" baseline="0" dirty="0" err="1" smtClean="0">
                <a:ln>
                  <a:noFill/>
                </a:ln>
                <a:solidFill>
                  <a:srgbClr val="660033"/>
                </a:solidFill>
                <a:effectLst/>
                <a:latin typeface="Book Antiqua" pitchFamily="18" charset="0"/>
                <a:cs typeface="Arial" pitchFamily="34" charset="0"/>
              </a:rPr>
              <a:t>Нетанха</a:t>
            </a:r>
            <a:r>
              <a:rPr kumimoji="0" lang="ru-RU" sz="2000" b="0" i="0" u="none" strike="noStrike" cap="none" normalizeH="0" baseline="0" dirty="0" smtClean="0">
                <a:ln>
                  <a:noFill/>
                </a:ln>
                <a:solidFill>
                  <a:srgbClr val="660033"/>
                </a:solidFill>
                <a:effectLst/>
                <a:latin typeface="Book Antiqua" pitchFamily="18" charset="0"/>
                <a:cs typeface="Arial" pitchFamily="34" charset="0"/>
              </a:rPr>
              <a:t>, </a:t>
            </a:r>
            <a:r>
              <a:rPr kumimoji="0" lang="ru-RU" sz="2000" b="0" i="0" u="none" strike="noStrike" cap="none" normalizeH="0" baseline="0" dirty="0" smtClean="0">
                <a:ln>
                  <a:noFill/>
                </a:ln>
                <a:solidFill>
                  <a:srgbClr val="0000FF"/>
                </a:solidFill>
                <a:effectLst/>
                <a:latin typeface="Book Antiqua" pitchFamily="18" charset="0"/>
                <a:cs typeface="Arial" pitchFamily="34" charset="0"/>
              </a:rPr>
              <a:t>направленная фараоном </a:t>
            </a:r>
            <a:r>
              <a:rPr kumimoji="0" lang="ru-RU" sz="2000" b="0" i="0" u="none" strike="noStrike" cap="none" normalizeH="0" baseline="0" dirty="0" err="1" smtClean="0">
                <a:ln>
                  <a:noFill/>
                </a:ln>
                <a:solidFill>
                  <a:srgbClr val="0000FF"/>
                </a:solidFill>
                <a:effectLst/>
                <a:latin typeface="Book Antiqua" pitchFamily="18" charset="0"/>
                <a:cs typeface="Arial" pitchFamily="34" charset="0"/>
              </a:rPr>
              <a:t>Джосером</a:t>
            </a:r>
            <a:r>
              <a:rPr kumimoji="0" lang="ru-RU" sz="2000" b="0" i="0" u="none" strike="noStrike" cap="none" normalizeH="0" baseline="0" dirty="0" smtClean="0">
                <a:ln>
                  <a:noFill/>
                </a:ln>
                <a:solidFill>
                  <a:srgbClr val="0000FF"/>
                </a:solidFill>
                <a:effectLst/>
                <a:latin typeface="Book Antiqua" pitchFamily="18" charset="0"/>
                <a:cs typeface="Arial" pitchFamily="34" charset="0"/>
              </a:rPr>
              <a:t>, присоединила к Египту весь </a:t>
            </a:r>
            <a:r>
              <a:rPr kumimoji="0" lang="ru-RU" sz="2000" b="0" i="0" u="none" strike="noStrike" cap="none" normalizeH="0" baseline="0" dirty="0" err="1" smtClean="0">
                <a:ln>
                  <a:noFill/>
                </a:ln>
                <a:solidFill>
                  <a:srgbClr val="0000FF"/>
                </a:solidFill>
                <a:effectLst/>
                <a:latin typeface="Book Antiqua" pitchFamily="18" charset="0"/>
                <a:cs typeface="Arial" pitchFamily="34" charset="0"/>
              </a:rPr>
              <a:t>Синай</a:t>
            </a:r>
            <a:r>
              <a:rPr kumimoji="0" lang="ru-RU" sz="2000" b="0" i="0" u="none" strike="noStrike" cap="none" normalizeH="0" baseline="0" dirty="0" smtClean="0">
                <a:ln>
                  <a:noFill/>
                </a:ln>
                <a:solidFill>
                  <a:srgbClr val="0000FF"/>
                </a:solidFill>
                <a:effectLst/>
                <a:latin typeface="Book Antiqua" pitchFamily="18" charset="0"/>
                <a:cs typeface="Arial" pitchFamily="34" charset="0"/>
              </a:rPr>
              <a:t>. В этой пустынной области завоеватели обнаружили густую сеть временных потоков (вади) и стали разрабатывать строительный камень, более прочный, чем нубийский песчаник, а также месторождения меди, малахита и бирюзы. Стремясь пробиться на северо-восток, египтяне несколько веков вели упорную борьбу с народами Палестины и Сирии. Сведений об этих столкновениях, порой настоящих войнах, почти не сохранилось. Одной из главных целей походов был выход к горному Ливану, где росло дерево </a:t>
            </a:r>
            <a:r>
              <a:rPr kumimoji="0" lang="ru-RU" sz="2000" b="0" i="0" u="none" strike="noStrike" cap="none" normalizeH="0" baseline="0" dirty="0" err="1" smtClean="0">
                <a:ln>
                  <a:noFill/>
                </a:ln>
                <a:solidFill>
                  <a:srgbClr val="0000FF"/>
                </a:solidFill>
                <a:effectLst/>
                <a:latin typeface="Book Antiqua" pitchFamily="18" charset="0"/>
                <a:cs typeface="Arial" pitchFamily="34" charset="0"/>
              </a:rPr>
              <a:t>аш</a:t>
            </a:r>
            <a:r>
              <a:rPr kumimoji="0" lang="ru-RU" sz="2000" b="0" i="0" u="none" strike="noStrike" cap="none" normalizeH="0" baseline="0" dirty="0" smtClean="0">
                <a:ln>
                  <a:noFill/>
                </a:ln>
                <a:solidFill>
                  <a:srgbClr val="0000FF"/>
                </a:solidFill>
                <a:effectLst/>
                <a:latin typeface="Book Antiqua" pitchFamily="18" charset="0"/>
                <a:cs typeface="Arial" pitchFamily="34" charset="0"/>
              </a:rPr>
              <a:t> — кедр, необходимый для строительства больших судов. </a:t>
            </a:r>
            <a:endParaRPr kumimoji="0" lang="ru-RU" sz="2000" b="0" i="1" u="none" strike="noStrike" cap="none" normalizeH="0" baseline="0" dirty="0" smtClean="0">
              <a:ln>
                <a:noFill/>
              </a:ln>
              <a:solidFill>
                <a:srgbClr val="0000FF"/>
              </a:solidFill>
              <a:effectLst/>
              <a:latin typeface="Book Antiqua" pitchFamily="18" charset="0"/>
              <a:cs typeface="Arial" pitchFamily="34" charset="0"/>
            </a:endParaRPr>
          </a:p>
        </p:txBody>
      </p:sp>
      <p:pic>
        <p:nvPicPr>
          <p:cNvPr id="8194" name="Picture 2" descr="footnot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2142788" y="-504825"/>
            <a:ext cx="152400" cy="152400"/>
          </a:xfrm>
          <a:prstGeom prst="rect">
            <a:avLst/>
          </a:prstGeom>
          <a:noFill/>
          <a:extLst>
            <a:ext uri="{909E8E84-426E-40DD-AFC4-6F175D3DCCD1}">
              <a14:hiddenFill xmlns:a14="http://schemas.microsoft.com/office/drawing/2010/main" xmlns="">
                <a:solidFill>
                  <a:srgbClr val="FFFFFF"/>
                </a:solidFill>
              </a14:hiddenFill>
            </a:ext>
          </a:extLst>
        </p:spPr>
      </p:pic>
      <p:pic>
        <p:nvPicPr>
          <p:cNvPr id="8195" name="Picture 3" descr="footnote"/>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2198350" y="-504825"/>
            <a:ext cx="152400" cy="152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28962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additive="base">
                                        <p:cTn id="12"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395</TotalTime>
  <Words>2525</Words>
  <Application>Microsoft Office PowerPoint</Application>
  <PresentationFormat>Экран (4:3)</PresentationFormat>
  <Paragraphs>134</Paragraphs>
  <Slides>43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43</vt:i4>
      </vt:variant>
    </vt:vector>
  </HeadingPairs>
  <TitlesOfParts>
    <vt:vector size="44" baseType="lpstr">
      <vt:lpstr>Тема Office</vt:lpstr>
      <vt:lpstr>Географические  открытия народов  Древнего мира</vt:lpstr>
      <vt:lpstr>Основные этапы в истории географических открытий</vt:lpstr>
      <vt:lpstr>Слайд 3</vt:lpstr>
      <vt:lpstr>Слайд 4</vt:lpstr>
      <vt:lpstr>Слайд 5</vt:lpstr>
      <vt:lpstr>Народы —  создатели  древнейших цивилизаций Ближнего  Востока </vt:lpstr>
      <vt:lpstr>Древний Египет</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Эбла — археологическая сенсация XX века </vt:lpstr>
      <vt:lpstr>Слайд 30</vt:lpstr>
      <vt:lpstr>Слайд 31</vt:lpstr>
      <vt:lpstr>Слайд 32</vt:lpstr>
      <vt:lpstr>Слайд 33</vt:lpstr>
      <vt:lpstr>Слайд 34</vt:lpstr>
      <vt:lpstr>Слайд 35</vt:lpstr>
      <vt:lpstr>Южные арабы</vt:lpstr>
      <vt:lpstr>Слайд 37</vt:lpstr>
      <vt:lpstr>Слайд 38</vt:lpstr>
      <vt:lpstr>Слайд 39</vt:lpstr>
      <vt:lpstr>Слайд 40</vt:lpstr>
      <vt:lpstr>Слайд 41</vt:lpstr>
      <vt:lpstr>Слайд 42</vt:lpstr>
      <vt:lpstr>Слайд 43</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Географические открытия народов Древнего мира</dc:title>
  <dc:creator>ййй</dc:creator>
  <cp:lastModifiedBy>Marina</cp:lastModifiedBy>
  <cp:revision>50</cp:revision>
  <dcterms:created xsi:type="dcterms:W3CDTF">2015-02-17T13:01:35Z</dcterms:created>
  <dcterms:modified xsi:type="dcterms:W3CDTF">2016-09-15T16:10:17Z</dcterms:modified>
</cp:coreProperties>
</file>