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69165-974A-4FDD-B30E-8654BCCFE23D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7804A-5B5F-46FF-AB3C-A8610125B8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400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5B43B-C68C-4526-AB27-276D558F63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1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422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54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00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70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81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3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076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8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4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326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087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F9718-FF12-4452-B424-A6AD9EF39DFC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97C04-A69F-443B-98C8-02E925416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0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5937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Плавания </a:t>
            </a:r>
            <a:r>
              <a:rPr lang="ru-RU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Эрнана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Кортеса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76872"/>
            <a:ext cx="3016068" cy="410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307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5"/>
            <a:ext cx="4464496" cy="4032447"/>
          </a:xfrm>
          <a:solidFill>
            <a:schemeClr val="bg1">
              <a:alpha val="42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 1536 г. он предпринял экспедицию в Калифорнию, рассчитывая приумножить владения испанской короны, а также найти проход из Атлантического океана в Тихий (которого он так и не нашёл в Гондурасе). Этот поход, несмотря на большие затраты, так не принёс ему богатства и власти.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137" y="3501008"/>
            <a:ext cx="4219228" cy="287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862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490"/>
            <a:ext cx="9144000" cy="688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332656"/>
            <a:ext cx="4330824" cy="4536504"/>
          </a:xfrm>
          <a:solidFill>
            <a:schemeClr val="bg1">
              <a:alpha val="63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В 1541 г. по приказу короля Кортес присоединился к походу генуэзского адмирала </a:t>
            </a:r>
            <a:r>
              <a:rPr lang="ru-RU" dirty="0" err="1"/>
              <a:t>Андреа</a:t>
            </a:r>
            <a:r>
              <a:rPr lang="ru-RU" dirty="0"/>
              <a:t> </a:t>
            </a:r>
            <a:r>
              <a:rPr lang="ru-RU" dirty="0" err="1"/>
              <a:t>Дориа</a:t>
            </a:r>
            <a:r>
              <a:rPr lang="ru-RU" dirty="0"/>
              <a:t> для покорения Алжира. Кортес попытался захватить алжирского пашу </a:t>
            </a:r>
            <a:r>
              <a:rPr lang="ru-RU" dirty="0" err="1"/>
              <a:t>Хайретдина</a:t>
            </a:r>
            <a:r>
              <a:rPr lang="ru-RU" dirty="0"/>
              <a:t> Барбароссу, но сильный шторм едва не погубил весь испанский отряд. Поход оказался крайне неудачным в военном отношении, и оставил Кортесу много долгов, ибо он снаряжал экспедицию на собственные средства.</a:t>
            </a:r>
          </a:p>
        </p:txBody>
      </p:sp>
    </p:spTree>
    <p:extLst>
      <p:ext uri="{BB962C8B-B14F-4D97-AF65-F5344CB8AC3E}">
        <p14:creationId xmlns:p14="http://schemas.microsoft.com/office/powerpoint/2010/main" val="3273050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200" y="116632"/>
            <a:ext cx="3682752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35576"/>
            <a:ext cx="3810319" cy="481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32656"/>
            <a:ext cx="4572000" cy="3139321"/>
          </a:xfrm>
          <a:prstGeom prst="rect">
            <a:avLst/>
          </a:prstGeom>
          <a:solidFill>
            <a:schemeClr val="bg1">
              <a:alpha val="46000"/>
            </a:schemeClr>
          </a:solidFill>
          <a:effectLst>
            <a:softEdge rad="12700"/>
          </a:effectLst>
        </p:spPr>
        <p:txBody>
          <a:bodyPr>
            <a:spAutoFit/>
          </a:bodyPr>
          <a:lstStyle/>
          <a:p>
            <a:r>
              <a:rPr lang="vi-VN" b="1" dirty="0" smtClean="0"/>
              <a:t>Фернандо Кортес </a:t>
            </a:r>
            <a:r>
              <a:rPr lang="vi-VN" b="1" dirty="0"/>
              <a:t>де </a:t>
            </a:r>
            <a:r>
              <a:rPr lang="vi-VN" b="1" dirty="0" smtClean="0"/>
              <a:t>Монрй </a:t>
            </a:r>
            <a:r>
              <a:rPr lang="vi-VN" b="1" dirty="0"/>
              <a:t>и Писа́рро Альтамира́но</a:t>
            </a:r>
            <a:r>
              <a:rPr lang="vi-VN" dirty="0"/>
              <a:t> (</a:t>
            </a:r>
            <a:r>
              <a:rPr lang="vi-VN" dirty="0" smtClean="0"/>
              <a:t>исп.</a:t>
            </a:r>
            <a:r>
              <a:rPr lang="ru-RU" dirty="0" smtClean="0"/>
              <a:t> </a:t>
            </a:r>
            <a:r>
              <a:rPr lang="en-US" i="1" dirty="0" smtClean="0"/>
              <a:t>Fernando </a:t>
            </a:r>
            <a:r>
              <a:rPr lang="en-US" i="1" dirty="0"/>
              <a:t>Cortés de </a:t>
            </a:r>
            <a:r>
              <a:rPr lang="en-US" i="1" dirty="0" err="1"/>
              <a:t>Monroy</a:t>
            </a:r>
            <a:r>
              <a:rPr lang="en-US" i="1" dirty="0"/>
              <a:t> y Pizarro </a:t>
            </a:r>
            <a:r>
              <a:rPr lang="en-US" i="1" dirty="0" err="1"/>
              <a:t>Altamirano</a:t>
            </a:r>
            <a:r>
              <a:rPr lang="en-US" dirty="0"/>
              <a:t>), </a:t>
            </a:r>
            <a:r>
              <a:rPr lang="vi-VN" dirty="0"/>
              <a:t>более </a:t>
            </a:r>
            <a:r>
              <a:rPr lang="vi-VN" dirty="0" smtClean="0"/>
              <a:t>известный</a:t>
            </a:r>
            <a:r>
              <a:rPr lang="ru-RU" dirty="0" smtClean="0"/>
              <a:t> </a:t>
            </a:r>
            <a:r>
              <a:rPr lang="vi-VN" dirty="0" smtClean="0"/>
              <a:t>как</a:t>
            </a:r>
            <a:r>
              <a:rPr lang="vi-VN" dirty="0"/>
              <a:t> </a:t>
            </a:r>
            <a:r>
              <a:rPr lang="vi-VN" b="1" dirty="0" smtClean="0"/>
              <a:t>Фернандо</a:t>
            </a:r>
            <a:r>
              <a:rPr lang="vi-VN" dirty="0"/>
              <a:t>, </a:t>
            </a:r>
            <a:r>
              <a:rPr lang="vi-VN" b="1" dirty="0" smtClean="0"/>
              <a:t>Эрнандо</a:t>
            </a:r>
            <a:r>
              <a:rPr lang="vi-VN" dirty="0"/>
              <a:t>, </a:t>
            </a:r>
            <a:r>
              <a:rPr lang="vi-VN" b="1" dirty="0"/>
              <a:t>Ферна́н</a:t>
            </a:r>
            <a:r>
              <a:rPr lang="vi-VN" dirty="0"/>
              <a:t> или </a:t>
            </a:r>
            <a:r>
              <a:rPr lang="vi-VN" b="1" dirty="0" smtClean="0"/>
              <a:t>Эрнан </a:t>
            </a:r>
            <a:r>
              <a:rPr lang="vi-VN" b="1" dirty="0"/>
              <a:t>Корте́с</a:t>
            </a:r>
            <a:r>
              <a:rPr lang="vi-VN" dirty="0"/>
              <a:t> (</a:t>
            </a:r>
            <a:r>
              <a:rPr lang="vi-VN" dirty="0" smtClean="0"/>
              <a:t>исп.</a:t>
            </a:r>
            <a:r>
              <a:rPr lang="vi-VN" dirty="0"/>
              <a:t> </a:t>
            </a:r>
            <a:r>
              <a:rPr lang="en-US" i="1" dirty="0" err="1"/>
              <a:t>Hernán</a:t>
            </a:r>
            <a:r>
              <a:rPr lang="en-US" i="1" dirty="0"/>
              <a:t> Cortés</a:t>
            </a:r>
            <a:r>
              <a:rPr lang="en-US" dirty="0"/>
              <a:t>, 1485—1547) —</a:t>
            </a:r>
            <a:r>
              <a:rPr lang="vi-VN" dirty="0"/>
              <a:t>испанский конкистадор, завоевавший Мексику и уничтоживший государственность ацтеков. Благодаря ему в Европе с 1520-х годов стали использовать ваниль и </a:t>
            </a:r>
            <a:r>
              <a:rPr lang="vi-VN" dirty="0" smtClean="0"/>
              <a:t>шоколад.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75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936" y="476672"/>
            <a:ext cx="4572000" cy="1200329"/>
          </a:xfrm>
          <a:prstGeom prst="rect">
            <a:avLst/>
          </a:prstGeom>
          <a:solidFill>
            <a:schemeClr val="bg1">
              <a:alpha val="37000"/>
            </a:schemeClr>
          </a:solidFill>
        </p:spPr>
        <p:txBody>
          <a:bodyPr>
            <a:spAutoFit/>
          </a:bodyPr>
          <a:lstStyle/>
          <a:p>
            <a:r>
              <a:rPr lang="ru-RU" dirty="0"/>
              <a:t>После двух лет учебы в </a:t>
            </a:r>
            <a:r>
              <a:rPr lang="ru-RU" dirty="0" err="1"/>
              <a:t>Саламанкском</a:t>
            </a:r>
            <a:r>
              <a:rPr lang="ru-RU" dirty="0"/>
              <a:t> университете Кортес в 1504 прибыл на </a:t>
            </a:r>
            <a:r>
              <a:rPr lang="ru-RU" dirty="0" smtClean="0"/>
              <a:t>остров Гаити</a:t>
            </a:r>
            <a:r>
              <a:rPr lang="ru-RU" dirty="0"/>
              <a:t>, где обзавелся поместьем. В 1511-1512 годах он сражался на Кубе.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3367"/>
            <a:ext cx="2304256" cy="37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576064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112" y="1916832"/>
            <a:ext cx="4561641" cy="301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173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5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382013"/>
            <a:ext cx="4572000" cy="3416320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>
            <a:spAutoFit/>
          </a:bodyPr>
          <a:lstStyle/>
          <a:p>
            <a:r>
              <a:rPr lang="ru-RU" dirty="0" smtClean="0"/>
              <a:t>10 февраля 1519 года девять кораблей флотилии Кортеса отправились к берегам Мексики. На острове </a:t>
            </a:r>
            <a:r>
              <a:rPr lang="ru-RU" dirty="0" err="1" smtClean="0"/>
              <a:t>Косумель</a:t>
            </a:r>
            <a:r>
              <a:rPr lang="ru-RU" dirty="0" smtClean="0"/>
              <a:t>, расположенном близ полуострова Юкатан, восточной окраине Мексики, люди Кортеса разграбили деревни и осквернили святилища аборигенов.</a:t>
            </a:r>
            <a:r>
              <a:rPr lang="ru-RU" dirty="0"/>
              <a:t> Далее экспедиция пошла вдоль побережья, 14 марта было достигнуто устье реки </a:t>
            </a:r>
            <a:r>
              <a:rPr lang="ru-RU" dirty="0" err="1"/>
              <a:t>Табаско</a:t>
            </a:r>
            <a:r>
              <a:rPr lang="ru-RU" dirty="0"/>
              <a:t>, которую испанцы называли </a:t>
            </a:r>
            <a:r>
              <a:rPr lang="ru-RU" dirty="0" err="1"/>
              <a:t>Грихальвой</a:t>
            </a:r>
            <a:r>
              <a:rPr lang="ru-RU" dirty="0"/>
              <a:t>. Конкистадоры напали на индейское поселение, но золота не нашли.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80104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882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3816424" cy="2520280"/>
          </a:xfrm>
          <a:solidFill>
            <a:schemeClr val="bg1">
              <a:alpha val="56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Высадившись в июле 1519 года на восточном побережье Мексики, испанцы основали там город </a:t>
            </a:r>
            <a:r>
              <a:rPr lang="ru-RU" dirty="0" err="1" smtClean="0"/>
              <a:t>Веракрус</a:t>
            </a:r>
            <a:r>
              <a:rPr lang="ru-RU" dirty="0" smtClean="0"/>
              <a:t> и стали продвигаться вглубь мексиканской территории.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39" y="2348880"/>
            <a:ext cx="8136904" cy="373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540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69239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5409" y="394262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Карта похода 1519-1521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267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4525963"/>
          </a:xfrm>
          <a:solidFill>
            <a:schemeClr val="bg1">
              <a:alpha val="57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мае 1521 г. началась осада </a:t>
            </a:r>
            <a:r>
              <a:rPr lang="ru-RU" dirty="0" err="1"/>
              <a:t>Теночтитлана</a:t>
            </a:r>
            <a:r>
              <a:rPr lang="ru-RU" dirty="0"/>
              <a:t>, отрезанного от поставок продовольствия и источников пресной воды. Неоценимую роль сыграла помощь индейских союзников из </a:t>
            </a:r>
            <a:r>
              <a:rPr lang="ru-RU" dirty="0" err="1"/>
              <a:t>Тлашкалы</a:t>
            </a:r>
            <a:r>
              <a:rPr lang="ru-RU" dirty="0"/>
              <a:t>, </a:t>
            </a:r>
            <a:r>
              <a:rPr lang="ru-RU" dirty="0" err="1"/>
              <a:t>Тескоко</a:t>
            </a:r>
            <a:r>
              <a:rPr lang="ru-RU" dirty="0"/>
              <a:t>, </a:t>
            </a:r>
            <a:r>
              <a:rPr lang="ru-RU" dirty="0" err="1"/>
              <a:t>Уэшоцинко</a:t>
            </a:r>
            <a:r>
              <a:rPr lang="ru-RU" dirty="0"/>
              <a:t>, </a:t>
            </a:r>
            <a:r>
              <a:rPr lang="ru-RU" dirty="0" err="1"/>
              <a:t>Чолулы</a:t>
            </a:r>
            <a:r>
              <a:rPr lang="ru-RU" dirty="0"/>
              <a:t> и других мест: сам Кортес указывает в «Третьем письме-сообщении», что их численность достигала 150 тысяч: «Нас было около девятисот испанцев, а их более ста пятидесяти тысяч человек». Одновременно были подчинены союзные ацтекам города-государства долины Мехико. В этот период Кортес раскрыл заговор </a:t>
            </a:r>
            <a:r>
              <a:rPr lang="ru-RU" dirty="0" err="1"/>
              <a:t>Вильяфаны</a:t>
            </a:r>
            <a:r>
              <a:rPr lang="ru-RU" dirty="0"/>
              <a:t>, который был вынужден повеситься. В августе 1521 г. начался штурм города. 13 августа, после захвата последнего </a:t>
            </a:r>
            <a:r>
              <a:rPr lang="ru-RU" dirty="0" err="1"/>
              <a:t>тлатоани</a:t>
            </a:r>
            <a:r>
              <a:rPr lang="ru-RU" dirty="0"/>
              <a:t> — </a:t>
            </a:r>
            <a:r>
              <a:rPr lang="ru-RU" dirty="0" err="1"/>
              <a:t>Куаутемока</a:t>
            </a:r>
            <a:r>
              <a:rPr lang="ru-RU" dirty="0"/>
              <a:t>, ацтекское государство пало. До 1524 г. Кортес единолично управлял Мексикой.</a:t>
            </a:r>
          </a:p>
        </p:txBody>
      </p:sp>
    </p:spTree>
    <p:extLst>
      <p:ext uri="{BB962C8B-B14F-4D97-AF65-F5344CB8AC3E}">
        <p14:creationId xmlns:p14="http://schemas.microsoft.com/office/powerpoint/2010/main" val="17573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3866191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49343"/>
            <a:ext cx="4867257" cy="322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728" y="188640"/>
            <a:ext cx="4122688" cy="317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015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588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42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60649"/>
            <a:ext cx="4176464" cy="4801314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В 1523 г. король отправил Хуана де </a:t>
            </a:r>
            <a:r>
              <a:rPr lang="ru-RU" dirty="0" err="1"/>
              <a:t>Гарая</a:t>
            </a:r>
            <a:r>
              <a:rPr lang="ru-RU" dirty="0"/>
              <a:t> на завоевание Северной Мексики, не поставив об этом Кортеса в известность. Кортес заставил </a:t>
            </a:r>
            <a:r>
              <a:rPr lang="ru-RU" dirty="0" err="1"/>
              <a:t>Гарая</a:t>
            </a:r>
            <a:r>
              <a:rPr lang="ru-RU" dirty="0"/>
              <a:t> отказаться от завоеваний (во время переговоров с Кортесом в Мехико в декабре 1523 г. </a:t>
            </a:r>
            <a:r>
              <a:rPr lang="ru-RU" dirty="0" err="1"/>
              <a:t>Гарай</a:t>
            </a:r>
            <a:r>
              <a:rPr lang="ru-RU" dirty="0"/>
              <a:t> умер, будто бы от пневмонии, хотя в этом убийстве обвиняли Кортеса), тем не менее, Кортес решился оставить Мехико, отправившись в экспедицию для наказания </a:t>
            </a:r>
            <a:r>
              <a:rPr lang="ru-RU" dirty="0" err="1"/>
              <a:t>Кристобаля</a:t>
            </a:r>
            <a:r>
              <a:rPr lang="ru-RU" dirty="0"/>
              <a:t> де </a:t>
            </a:r>
            <a:r>
              <a:rPr lang="ru-RU" dirty="0" err="1"/>
              <a:t>Олида</a:t>
            </a:r>
            <a:r>
              <a:rPr lang="ru-RU" dirty="0"/>
              <a:t>, который был отправлен ранее Кортесом для завоевания Гондураса, но, сговорившись с кубинским губернатором Веласкесом, вышел из подчинения Кортесу (1524—1526)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649"/>
            <a:ext cx="4209799" cy="420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0581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Экран (4:3)</PresentationFormat>
  <Paragraphs>12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Плавания Эрнана Кортеса</vt:lpstr>
      <vt:lpstr>Биография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Плавания Эрнана Кортеса</dc:title>
  <dc:creator>ййй</dc:creator>
  <cp:lastModifiedBy>ййй</cp:lastModifiedBy>
  <cp:revision>1</cp:revision>
  <dcterms:created xsi:type="dcterms:W3CDTF">2014-12-14T08:39:57Z</dcterms:created>
  <dcterms:modified xsi:type="dcterms:W3CDTF">2014-12-14T08:40:26Z</dcterms:modified>
</cp:coreProperties>
</file>