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3702" y="332656"/>
            <a:ext cx="8353121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i="1" cap="none" spc="5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Арабские географы – </a:t>
            </a:r>
          </a:p>
          <a:p>
            <a:pPr algn="ctr"/>
            <a:r>
              <a:rPr lang="ru-RU" sz="6000" b="1" i="1" spc="5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Бируни, Ибн </a:t>
            </a:r>
            <a:r>
              <a:rPr lang="ru-RU" sz="6000" b="1" i="1" spc="50" dirty="0" err="1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Баттута</a:t>
            </a:r>
            <a:r>
              <a:rPr lang="ru-RU" sz="6000" b="1" i="1" spc="5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6000" b="1" i="1" cap="none" spc="50" dirty="0" err="1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Идриси</a:t>
            </a:r>
            <a:r>
              <a:rPr lang="ru-RU" sz="6000" b="1" i="1" cap="none" spc="5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i="1" cap="none" spc="50" dirty="0" err="1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Якуби</a:t>
            </a:r>
            <a:r>
              <a:rPr lang="ru-RU" sz="6000" b="1" i="1" cap="none" spc="5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6000" b="1" i="1" spc="5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Ибн </a:t>
            </a:r>
            <a:r>
              <a:rPr lang="ru-RU" sz="6000" b="1" i="1" spc="50" dirty="0" err="1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Фадлан</a:t>
            </a:r>
            <a:r>
              <a:rPr lang="ru-RU" sz="6000" b="1" i="1" spc="5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spc="50" dirty="0" err="1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Истархи</a:t>
            </a:r>
            <a:r>
              <a:rPr lang="ru-RU" sz="6000" b="1" i="1" spc="50" dirty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i="1" spc="50" dirty="0" smtClean="0">
              <a:ln w="11430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i="1" spc="5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 их представление</a:t>
            </a:r>
          </a:p>
          <a:p>
            <a:pPr algn="ctr"/>
            <a:r>
              <a:rPr lang="ru-RU" sz="6000" b="1" i="1" spc="50" dirty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000" b="1" i="1" spc="5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 обитаемом мире </a:t>
            </a:r>
          </a:p>
        </p:txBody>
      </p:sp>
    </p:spTree>
    <p:extLst>
      <p:ext uri="{BB962C8B-B14F-4D97-AF65-F5344CB8AC3E}">
        <p14:creationId xmlns:p14="http://schemas.microsoft.com/office/powerpoint/2010/main" xmlns="" val="2453328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1540" y="1412776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Географические </a:t>
            </a:r>
            <a:r>
              <a:rPr lang="ru-RU" sz="2800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доисламских арабов отражены в </a:t>
            </a:r>
            <a:r>
              <a:rPr lang="ru-RU" sz="2800" b="1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древней поэзии и Коране</a:t>
            </a:r>
            <a:r>
              <a:rPr lang="ru-RU" sz="2800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Появление на рубеже </a:t>
            </a:r>
            <a:r>
              <a:rPr lang="ru-RU" sz="2800" b="1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VIII – IX вв</a:t>
            </a:r>
            <a:r>
              <a:rPr lang="ru-RU" sz="2800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переводов и обработок астрономо-географических трудов античных авторов, особенно Птолемея, положило начало арабской научной географии, применявшей расчётные правила и таблицы сферической астрономии.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364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87025"/>
            <a:ext cx="49685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/>
                <a:ea typeface="Calibri"/>
              </a:rPr>
              <a:t>Абу </a:t>
            </a:r>
            <a:r>
              <a:rPr lang="ru-RU" sz="2400" b="1" dirty="0" err="1" smtClean="0">
                <a:latin typeface="Times New Roman"/>
                <a:ea typeface="Calibri"/>
              </a:rPr>
              <a:t>Рейхан</a:t>
            </a:r>
            <a:r>
              <a:rPr lang="ru-RU" sz="2400" b="1" smtClean="0">
                <a:latin typeface="Times New Roman"/>
                <a:ea typeface="Calibri"/>
              </a:rPr>
              <a:t> Мухаммед </a:t>
            </a:r>
            <a:r>
              <a:rPr lang="ru-RU" sz="2400" b="1" dirty="0">
                <a:latin typeface="Times New Roman"/>
                <a:ea typeface="Calibri"/>
              </a:rPr>
              <a:t>ибн </a:t>
            </a:r>
            <a:r>
              <a:rPr lang="ru-RU" sz="2400" b="1" smtClean="0">
                <a:latin typeface="Times New Roman"/>
                <a:ea typeface="Calibri"/>
              </a:rPr>
              <a:t>Ахмед аль-Бируни </a:t>
            </a:r>
            <a:r>
              <a:rPr lang="ru-RU" sz="2400" b="1" dirty="0" smtClean="0">
                <a:latin typeface="Times New Roman"/>
                <a:ea typeface="Calibri"/>
              </a:rPr>
              <a:t>– </a:t>
            </a:r>
            <a:r>
              <a:rPr lang="ru-RU" sz="2400" dirty="0">
                <a:latin typeface="Times New Roman"/>
                <a:ea typeface="Calibri"/>
              </a:rPr>
              <a:t>средневековый </a:t>
            </a:r>
            <a:r>
              <a:rPr lang="ru-RU" sz="2400" dirty="0" smtClean="0">
                <a:latin typeface="Times New Roman"/>
                <a:ea typeface="Calibri"/>
              </a:rPr>
              <a:t>персидский ученый-энциклопедист </a:t>
            </a:r>
            <a:r>
              <a:rPr lang="ru-RU" sz="2400" dirty="0">
                <a:latin typeface="Times New Roman"/>
                <a:ea typeface="Calibri"/>
              </a:rPr>
              <a:t>и мыслитель, автор многочисленных капитальных трудов по истории, географии, филологии, астрономии, математике, механике, геодезии, минералогии, фармакологии, геологии и др. Бируни владел почти всеми науками своего времени. Перечень работ, составленный его учениками, составил 60 страниц мелким </a:t>
            </a:r>
            <a:r>
              <a:rPr lang="ru-RU" sz="2400" dirty="0" smtClean="0">
                <a:latin typeface="Times New Roman"/>
                <a:ea typeface="Calibri"/>
              </a:rPr>
              <a:t>шрифтом. </a:t>
            </a:r>
            <a:r>
              <a:rPr lang="ru-RU" sz="2400" dirty="0">
                <a:latin typeface="Times New Roman"/>
                <a:ea typeface="Calibri"/>
              </a:rPr>
              <a:t>Писал на арабском языке</a:t>
            </a:r>
            <a:endParaRPr lang="ru-RU" sz="2400" b="1" dirty="0" smtClean="0">
              <a:latin typeface="Times New Roman"/>
              <a:ea typeface="Calibri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764704"/>
            <a:ext cx="318721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2649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548680"/>
            <a:ext cx="5364088" cy="546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Calibri"/>
              </a:rPr>
              <a:t>Мухаммад </a:t>
            </a:r>
            <a:r>
              <a:rPr lang="ru-RU" sz="2400" b="1" dirty="0">
                <a:latin typeface="Times New Roman"/>
                <a:ea typeface="Calibri"/>
              </a:rPr>
              <a:t>ибн </a:t>
            </a:r>
            <a:r>
              <a:rPr lang="ru-RU" sz="2400" b="1" dirty="0" smtClean="0">
                <a:latin typeface="Times New Roman"/>
                <a:ea typeface="Calibri"/>
              </a:rPr>
              <a:t>Абдуллах </a:t>
            </a:r>
            <a:r>
              <a:rPr lang="ru-RU" sz="2400" b="1" dirty="0">
                <a:latin typeface="Times New Roman"/>
                <a:ea typeface="Calibri"/>
              </a:rPr>
              <a:t>ибн </a:t>
            </a:r>
            <a:r>
              <a:rPr lang="ru-RU" sz="2400" b="1" dirty="0" smtClean="0">
                <a:latin typeface="Times New Roman"/>
                <a:ea typeface="Calibri"/>
              </a:rPr>
              <a:t>Мухаммад </a:t>
            </a:r>
            <a:r>
              <a:rPr lang="ru-RU" sz="2400" b="1" dirty="0" err="1" smtClean="0">
                <a:latin typeface="Times New Roman"/>
                <a:ea typeface="Calibri"/>
              </a:rPr>
              <a:t>ат-Танджи</a:t>
            </a:r>
            <a:r>
              <a:rPr lang="ru-RU" sz="2400" b="1" dirty="0" smtClean="0">
                <a:latin typeface="Times New Roman"/>
                <a:ea typeface="Calibri"/>
              </a:rPr>
              <a:t>, </a:t>
            </a:r>
            <a:r>
              <a:rPr lang="ru-RU" sz="2400" b="1" dirty="0">
                <a:latin typeface="Times New Roman"/>
                <a:ea typeface="Calibri"/>
              </a:rPr>
              <a:t>более известен как </a:t>
            </a:r>
            <a:r>
              <a:rPr lang="ru-RU" sz="2400" b="1" dirty="0" smtClean="0">
                <a:latin typeface="Times New Roman"/>
                <a:ea typeface="Calibri"/>
              </a:rPr>
              <a:t>Ибн </a:t>
            </a:r>
            <a:r>
              <a:rPr lang="ru-RU" sz="2400" b="1" dirty="0" err="1" smtClean="0">
                <a:latin typeface="Times New Roman"/>
                <a:ea typeface="Calibri"/>
              </a:rPr>
              <a:t>Баттута</a:t>
            </a:r>
            <a:r>
              <a:rPr lang="ru-RU" sz="2400" b="1" dirty="0" smtClean="0">
                <a:latin typeface="Times New Roman"/>
                <a:ea typeface="Calibri"/>
              </a:rPr>
              <a:t> –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знаменитый арабский путешественник и странствующий купец, объехавший все страны исламского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мира – от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Булгара до Момбасы, от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Тимбукту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до Китая. Во время девятимесячного пребывания на Мальдивах женился на дочери местного султана. Автор книги «Подарок созерцающим о диковинках городов и чудесах странствий»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r>
              <a:rPr lang="ru-RU" b="1" dirty="0" smtClean="0">
                <a:latin typeface="Times New Roman"/>
                <a:ea typeface="Calibri"/>
              </a:rPr>
              <a:t> 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666622"/>
            <a:ext cx="3048000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5514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76672"/>
            <a:ext cx="48965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/>
                <a:ea typeface="Calibri"/>
              </a:rPr>
              <a:t>Абу Абдуллах Мухаммад ибн Мухаммад аль-</a:t>
            </a:r>
            <a:r>
              <a:rPr lang="ru-RU" sz="2800" b="1" dirty="0" err="1">
                <a:latin typeface="Times New Roman"/>
                <a:ea typeface="Calibri"/>
              </a:rPr>
              <a:t>Хаммуди</a:t>
            </a:r>
            <a:r>
              <a:rPr lang="ru-RU" sz="2800" b="1" dirty="0">
                <a:latin typeface="Times New Roman"/>
                <a:ea typeface="Calibri"/>
              </a:rPr>
              <a:t> </a:t>
            </a:r>
            <a:r>
              <a:rPr lang="ru-RU" sz="2800" b="1" dirty="0" smtClean="0">
                <a:latin typeface="Times New Roman"/>
                <a:ea typeface="Calibri"/>
              </a:rPr>
              <a:t>аль</a:t>
            </a:r>
            <a:r>
              <a:rPr lang="ru-RU" sz="2800" dirty="0" smtClean="0">
                <a:latin typeface="Times New Roman"/>
                <a:ea typeface="Calibri"/>
              </a:rPr>
              <a:t>-</a:t>
            </a:r>
            <a:r>
              <a:rPr lang="ru-RU" sz="2800" b="1" dirty="0" err="1" smtClean="0">
                <a:latin typeface="Times New Roman"/>
                <a:ea typeface="Calibri"/>
              </a:rPr>
              <a:t>Хасани</a:t>
            </a:r>
            <a:r>
              <a:rPr lang="ru-RU" sz="2800" b="1" dirty="0" smtClean="0">
                <a:latin typeface="Times New Roman"/>
                <a:ea typeface="Calibri"/>
              </a:rPr>
              <a:t> – </a:t>
            </a:r>
            <a:r>
              <a:rPr lang="ru-RU" sz="2800" dirty="0">
                <a:latin typeface="Times New Roman"/>
                <a:ea typeface="Calibri"/>
              </a:rPr>
              <a:t>знаменитый арабский географ, автор географического сочинения, составленного по инициативе короля Сицилии </a:t>
            </a:r>
            <a:r>
              <a:rPr lang="ru-RU" sz="2800" dirty="0" err="1">
                <a:latin typeface="Times New Roman"/>
                <a:ea typeface="Calibri"/>
              </a:rPr>
              <a:t>Рожера</a:t>
            </a:r>
            <a:r>
              <a:rPr lang="ru-RU" sz="2800" dirty="0">
                <a:latin typeface="Times New Roman"/>
                <a:ea typeface="Calibri"/>
              </a:rPr>
              <a:t> II в </a:t>
            </a:r>
            <a:r>
              <a:rPr lang="ru-RU" sz="2800" b="1" dirty="0">
                <a:latin typeface="Times New Roman"/>
                <a:ea typeface="Calibri"/>
              </a:rPr>
              <a:t>1154 году</a:t>
            </a:r>
            <a:r>
              <a:rPr lang="ru-RU" sz="2800" dirty="0">
                <a:latin typeface="Times New Roman"/>
                <a:ea typeface="Calibri"/>
              </a:rPr>
              <a:t>. Известен как </a:t>
            </a:r>
            <a:r>
              <a:rPr lang="ru-RU" sz="2800" dirty="0" smtClean="0">
                <a:latin typeface="Times New Roman"/>
                <a:ea typeface="Calibri"/>
              </a:rPr>
              <a:t>       </a:t>
            </a:r>
            <a:r>
              <a:rPr lang="ru-RU" sz="2800" dirty="0" err="1" smtClean="0">
                <a:latin typeface="Times New Roman"/>
                <a:ea typeface="Calibri"/>
              </a:rPr>
              <a:t>аш</a:t>
            </a:r>
            <a:r>
              <a:rPr lang="ru-RU" sz="2800" dirty="0" smtClean="0">
                <a:latin typeface="Times New Roman"/>
                <a:ea typeface="Calibri"/>
              </a:rPr>
              <a:t>-Шариф </a:t>
            </a:r>
            <a:r>
              <a:rPr lang="ru-RU" sz="2800" dirty="0">
                <a:latin typeface="Times New Roman"/>
                <a:ea typeface="Calibri"/>
              </a:rPr>
              <a:t>аль-</a:t>
            </a:r>
            <a:r>
              <a:rPr lang="ru-RU" sz="2800" dirty="0" err="1">
                <a:latin typeface="Times New Roman"/>
                <a:ea typeface="Calibri"/>
              </a:rPr>
              <a:t>Идриси</a:t>
            </a:r>
            <a:r>
              <a:rPr lang="ru-RU" sz="2800" dirty="0">
                <a:latin typeface="Times New Roman"/>
                <a:ea typeface="Calibri"/>
              </a:rPr>
              <a:t> или просто аль-</a:t>
            </a:r>
            <a:r>
              <a:rPr lang="ru-RU" sz="2800" dirty="0" err="1">
                <a:latin typeface="Times New Roman"/>
                <a:ea typeface="Calibri"/>
              </a:rPr>
              <a:t>Идриси</a:t>
            </a:r>
            <a:endParaRPr lang="ru-RU" sz="2800" b="1" dirty="0" smtClean="0">
              <a:latin typeface="Times New Roman"/>
              <a:ea typeface="Calibri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36712"/>
            <a:ext cx="3300741" cy="3991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2986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764704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 err="1">
                <a:latin typeface="Times New Roman"/>
                <a:ea typeface="Calibri"/>
                <a:cs typeface="Times New Roman"/>
              </a:rPr>
              <a:t>Абуль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-Аббас Ахмад ибн </a:t>
            </a:r>
            <a:r>
              <a:rPr lang="ru-RU" sz="2800" b="1" dirty="0" err="1">
                <a:latin typeface="Times New Roman"/>
                <a:ea typeface="Calibri"/>
                <a:cs typeface="Times New Roman"/>
              </a:rPr>
              <a:t>Исхак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 аль-</a:t>
            </a:r>
            <a:r>
              <a:rPr lang="ru-RU" sz="2800" b="1" dirty="0" err="1">
                <a:latin typeface="Times New Roman"/>
                <a:ea typeface="Calibri"/>
                <a:cs typeface="Times New Roman"/>
              </a:rPr>
              <a:t>Аббаси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, известный как аль-</a:t>
            </a:r>
            <a:r>
              <a:rPr lang="ru-RU" sz="2800" b="1" dirty="0" err="1">
                <a:latin typeface="Times New Roman"/>
                <a:ea typeface="Calibri"/>
                <a:cs typeface="Times New Roman"/>
              </a:rPr>
              <a:t>Якуби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 –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арабский историк, географ и путешественник. Один из первых представителей прагматического направления в арабской исторической литературе.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753" y="980728"/>
            <a:ext cx="2857135" cy="415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2011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691306"/>
            <a:ext cx="53285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Ибн </a:t>
            </a:r>
            <a:r>
              <a:rPr lang="ru-RU" sz="2400" b="1" dirty="0" err="1">
                <a:latin typeface="Times New Roman"/>
                <a:ea typeface="Calibri"/>
                <a:cs typeface="Times New Roman"/>
              </a:rPr>
              <a:t>Фадлан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– арабский путешественник и писатель 1-й половины X века. Один из немногих арабских путешественников, лично побывавших в Восточной Европе. В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921 – 922 годах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в качестве секретаря посольства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аббасидского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халифа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     ал-</a:t>
            </a:r>
            <a:r>
              <a:rPr lang="ru-RU" sz="2400" dirty="0" err="1" smtClean="0">
                <a:latin typeface="Times New Roman"/>
                <a:ea typeface="Calibri"/>
                <a:cs typeface="Times New Roman"/>
              </a:rPr>
              <a:t>Муктадира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посетил Волжскую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Булгарию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. В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своем отчете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«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Рисале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», написанном в виде путевых заметок, оставил уникальные описания быта и политических отношений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огузов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, башкир, булгар,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русов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и хазар.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91306"/>
            <a:ext cx="3099475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5619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5486" y="4075331"/>
            <a:ext cx="70535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Спасибо</a:t>
            </a:r>
            <a:r>
              <a:rPr lang="ru-RU" sz="6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6600" b="1" cap="none" spc="0" dirty="0" smtClean="0">
                <a:ln w="17780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за</a:t>
            </a:r>
            <a:r>
              <a:rPr lang="ru-RU" sz="6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6600" b="1" cap="none" spc="0" dirty="0" smtClean="0">
                <a:ln w="17780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внимание!</a:t>
            </a:r>
            <a:endParaRPr lang="ru-RU" sz="6600" b="1" cap="none" spc="0" dirty="0">
              <a:ln w="17780" cmpd="sng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4585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59</TotalTime>
  <Words>282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Marina</cp:lastModifiedBy>
  <cp:revision>9</cp:revision>
  <dcterms:modified xsi:type="dcterms:W3CDTF">2016-10-13T14:00:15Z</dcterms:modified>
</cp:coreProperties>
</file>