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3" r:id="rId4"/>
    <p:sldId id="274" r:id="rId5"/>
    <p:sldId id="262" r:id="rId6"/>
    <p:sldId id="263" r:id="rId7"/>
    <p:sldId id="278" r:id="rId8"/>
    <p:sldId id="269" r:id="rId9"/>
    <p:sldId id="270" r:id="rId10"/>
    <p:sldId id="280" r:id="rId11"/>
    <p:sldId id="271" r:id="rId12"/>
    <p:sldId id="275" r:id="rId13"/>
    <p:sldId id="281" r:id="rId14"/>
    <p:sldId id="286" r:id="rId15"/>
    <p:sldId id="272" r:id="rId16"/>
    <p:sldId id="273" r:id="rId17"/>
    <p:sldId id="259" r:id="rId18"/>
    <p:sldId id="264" r:id="rId19"/>
    <p:sldId id="276" r:id="rId20"/>
    <p:sldId id="284" r:id="rId21"/>
    <p:sldId id="285" r:id="rId2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0101"/>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1" d="100"/>
          <a:sy n="71" d="100"/>
        </p:scale>
        <p:origin x="-714"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12/16/2013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2060"/>
            </a:gs>
            <a:gs pos="50000">
              <a:schemeClr val="accent1">
                <a:tint val="44500"/>
                <a:satMod val="160000"/>
              </a:schemeClr>
            </a:gs>
            <a:gs pos="100000">
              <a:srgbClr val="FFFFCC"/>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12/16/2013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5.gif"/></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5.gif"/></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gif"/><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gif"/><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4.gif"/><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map004.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1219200" y="228600"/>
            <a:ext cx="6553200" cy="1446550"/>
          </a:xfrm>
          <a:prstGeom prst="rect">
            <a:avLst/>
          </a:prstGeom>
          <a:solidFill>
            <a:schemeClr val="accent1">
              <a:lumMod val="20000"/>
              <a:lumOff val="80000"/>
              <a:alpha val="80000"/>
            </a:schemeClr>
          </a:solidFill>
        </p:spPr>
        <p:txBody>
          <a:bodyPr wrap="square" rtlCol="0">
            <a:spAutoFit/>
          </a:bodyPr>
          <a:lstStyle/>
          <a:p>
            <a:pPr algn="ctr"/>
            <a:r>
              <a:rPr lang="ru-RU" sz="4400" b="1" dirty="0" smtClean="0">
                <a:solidFill>
                  <a:srgbClr val="002060"/>
                </a:solidFill>
                <a:latin typeface="Arial" pitchFamily="34" charset="0"/>
                <a:cs typeface="Arial" pitchFamily="34" charset="0"/>
              </a:rPr>
              <a:t>Бороться и искать,</a:t>
            </a:r>
          </a:p>
          <a:p>
            <a:pPr algn="ctr"/>
            <a:r>
              <a:rPr lang="ru-RU" sz="4400" b="1" dirty="0" smtClean="0">
                <a:solidFill>
                  <a:srgbClr val="002060"/>
                </a:solidFill>
                <a:latin typeface="Arial" pitchFamily="34" charset="0"/>
                <a:cs typeface="Arial" pitchFamily="34" charset="0"/>
              </a:rPr>
              <a:t>Найти и не сдаваться.</a:t>
            </a:r>
            <a:endParaRPr lang="ru-RU" sz="4400" b="1" dirty="0">
              <a:solidFill>
                <a:srgbClr val="002060"/>
              </a:solidFill>
              <a:latin typeface="Arial" pitchFamily="34" charset="0"/>
              <a:cs typeface="Arial" pitchFamily="34" charset="0"/>
            </a:endParaRPr>
          </a:p>
        </p:txBody>
      </p:sp>
      <p:sp>
        <p:nvSpPr>
          <p:cNvPr id="4" name="TextBox 3"/>
          <p:cNvSpPr txBox="1"/>
          <p:nvPr/>
        </p:nvSpPr>
        <p:spPr>
          <a:xfrm>
            <a:off x="5638800" y="1600200"/>
            <a:ext cx="3200400" cy="461665"/>
          </a:xfrm>
          <a:prstGeom prst="rect">
            <a:avLst/>
          </a:prstGeom>
          <a:solidFill>
            <a:schemeClr val="accent1">
              <a:lumMod val="20000"/>
              <a:lumOff val="80000"/>
              <a:alpha val="75000"/>
            </a:schemeClr>
          </a:solidFill>
        </p:spPr>
        <p:txBody>
          <a:bodyPr wrap="square" rtlCol="0">
            <a:spAutoFit/>
          </a:bodyPr>
          <a:lstStyle/>
          <a:p>
            <a:pPr algn="ctr"/>
            <a:r>
              <a:rPr lang="ru-RU" sz="2400" b="1" dirty="0" smtClean="0">
                <a:solidFill>
                  <a:srgbClr val="002060"/>
                </a:solidFill>
                <a:latin typeface="Arial" pitchFamily="34" charset="0"/>
                <a:cs typeface="Arial" pitchFamily="34" charset="0"/>
              </a:rPr>
              <a:t>Альфред Теннисон</a:t>
            </a:r>
            <a:endParaRPr lang="ru-RU" sz="2400" b="1" dirty="0">
              <a:solidFill>
                <a:srgbClr val="00206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ppt_w</p:attrName>
                                        </p:attrNameLst>
                                      </p:cBhvr>
                                      <p:tavLst>
                                        <p:tav tm="0">
                                          <p:val>
                                            <p:fltVal val="0"/>
                                          </p:val>
                                        </p:tav>
                                        <p:tav tm="100000">
                                          <p:val>
                                            <p:strVal val="#ppt_w"/>
                                          </p:val>
                                        </p:tav>
                                      </p:tavLst>
                                    </p:anim>
                                    <p:anim calcmode="lin" valueType="num">
                                      <p:cBhvr>
                                        <p:cTn id="8" dur="3000" fill="hold"/>
                                        <p:tgtEl>
                                          <p:spTgt spid="3"/>
                                        </p:tgtEl>
                                        <p:attrNameLst>
                                          <p:attrName>ppt_h</p:attrName>
                                        </p:attrNameLst>
                                      </p:cBhvr>
                                      <p:tavLst>
                                        <p:tav tm="0">
                                          <p:val>
                                            <p:fltVal val="0"/>
                                          </p:val>
                                        </p:tav>
                                        <p:tav tm="100000">
                                          <p:val>
                                            <p:strVal val="#ppt_h"/>
                                          </p:val>
                                        </p:tav>
                                      </p:tavLst>
                                    </p:anim>
                                    <p:animEffect transition="in" filter="fade">
                                      <p:cBhvr>
                                        <p:cTn id="9" dur="3000"/>
                                        <p:tgtEl>
                                          <p:spTgt spid="3"/>
                                        </p:tgtEl>
                                      </p:cBhvr>
                                    </p:animEffect>
                                  </p:childTnLst>
                                </p:cTn>
                              </p:par>
                            </p:childTnLst>
                          </p:cTn>
                        </p:par>
                        <p:par>
                          <p:cTn id="10" fill="hold">
                            <p:stCondLst>
                              <p:cond delay="3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err="1" smtClean="0">
                <a:ln>
                  <a:noFill/>
                </a:ln>
                <a:solidFill>
                  <a:schemeClr val="bg1"/>
                </a:solidFill>
                <a:effectLst/>
                <a:uLnTx/>
                <a:uFillTx/>
                <a:latin typeface="+mj-lt"/>
                <a:ea typeface="+mj-ea"/>
                <a:cs typeface="+mj-cs"/>
              </a:rPr>
              <a:t>Фрамхейм</a:t>
            </a:r>
            <a:r>
              <a:rPr kumimoji="0" lang="ru-RU" sz="4000" b="1" i="0" u="none" strike="noStrike" kern="1200" cap="none" spc="0" normalizeH="0" baseline="0" noProof="0" dirty="0" smtClean="0">
                <a:ln>
                  <a:noFill/>
                </a:ln>
                <a:solidFill>
                  <a:schemeClr val="bg1"/>
                </a:solidFill>
                <a:effectLst/>
                <a:uLnTx/>
                <a:uFillTx/>
                <a:latin typeface="+mj-lt"/>
                <a:ea typeface="+mj-ea"/>
                <a:cs typeface="+mj-cs"/>
              </a:rPr>
              <a:t> – база </a:t>
            </a:r>
            <a:r>
              <a:rPr lang="ru-RU" sz="4000" b="1" dirty="0" smtClean="0">
                <a:solidFill>
                  <a:schemeClr val="bg1"/>
                </a:solidFill>
                <a:latin typeface="+mj-lt"/>
                <a:ea typeface="+mj-ea"/>
                <a:cs typeface="+mj-cs"/>
              </a:rPr>
              <a:t>Р</a:t>
            </a:r>
            <a:r>
              <a:rPr kumimoji="0" lang="ru-RU" sz="4000" b="1" i="0" u="none" strike="noStrike" kern="1200" cap="none" spc="0" normalizeH="0" baseline="0" noProof="0" dirty="0" err="1" smtClean="0">
                <a:ln>
                  <a:noFill/>
                </a:ln>
                <a:solidFill>
                  <a:schemeClr val="bg1"/>
                </a:solidFill>
                <a:effectLst/>
                <a:uLnTx/>
                <a:uFillTx/>
                <a:latin typeface="+mj-lt"/>
                <a:ea typeface="+mj-ea"/>
                <a:cs typeface="+mj-cs"/>
              </a:rPr>
              <a:t>уаля</a:t>
            </a:r>
            <a:r>
              <a:rPr kumimoji="0" lang="ru-RU" sz="4000" b="1" i="0" u="none" strike="noStrike" kern="1200" cap="none" spc="0" normalizeH="0" baseline="0" noProof="0" dirty="0" smtClean="0">
                <a:ln>
                  <a:noFill/>
                </a:ln>
                <a:solidFill>
                  <a:schemeClr val="bg1"/>
                </a:solidFill>
                <a:effectLst/>
                <a:uLnTx/>
                <a:uFillTx/>
                <a:latin typeface="+mj-lt"/>
                <a:ea typeface="+mj-ea"/>
                <a:cs typeface="+mj-cs"/>
              </a:rPr>
              <a:t> </a:t>
            </a:r>
            <a:r>
              <a:rPr lang="ru-RU" sz="4000" b="1" dirty="0" err="1" smtClean="0">
                <a:solidFill>
                  <a:schemeClr val="bg1"/>
                </a:solidFill>
                <a:latin typeface="+mj-lt"/>
                <a:ea typeface="+mj-ea"/>
                <a:cs typeface="+mj-cs"/>
              </a:rPr>
              <a:t>А</a:t>
            </a:r>
            <a:r>
              <a:rPr kumimoji="0" lang="ru-RU" sz="4000" b="1" i="0" u="none" strike="noStrike" kern="1200" cap="none" spc="0" normalizeH="0" baseline="0" noProof="0" dirty="0" err="1" smtClean="0">
                <a:ln>
                  <a:noFill/>
                </a:ln>
                <a:solidFill>
                  <a:schemeClr val="bg1"/>
                </a:solidFill>
                <a:effectLst/>
                <a:uLnTx/>
                <a:uFillTx/>
                <a:latin typeface="+mj-lt"/>
                <a:ea typeface="+mj-ea"/>
                <a:cs typeface="+mj-cs"/>
              </a:rPr>
              <a:t>мундсена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Picture 2"/>
          <p:cNvPicPr>
            <a:picLocks noChangeAspect="1" noChangeArrowheads="1"/>
          </p:cNvPicPr>
          <p:nvPr/>
        </p:nvPicPr>
        <p:blipFill>
          <a:blip r:embed="rId2" cstate="print"/>
          <a:stretch>
            <a:fillRect/>
          </a:stretch>
        </p:blipFill>
        <p:spPr bwMode="auto">
          <a:xfrm>
            <a:off x="152400" y="1066800"/>
            <a:ext cx="5401019" cy="3207042"/>
          </a:xfrm>
          <a:prstGeom prst="rect">
            <a:avLst/>
          </a:prstGeom>
          <a:noFill/>
          <a:ln w="9525">
            <a:noFill/>
            <a:miter lim="800000"/>
            <a:headEnd/>
            <a:tailEnd/>
          </a:ln>
        </p:spPr>
      </p:pic>
      <p:pic>
        <p:nvPicPr>
          <p:cNvPr id="9" name="Рисунок 8" descr="amundsen_lg.jpg"/>
          <p:cNvPicPr>
            <a:picLocks noChangeAspect="1"/>
          </p:cNvPicPr>
          <p:nvPr/>
        </p:nvPicPr>
        <p:blipFill>
          <a:blip r:embed="rId3" cstate="print"/>
          <a:stretch>
            <a:fillRect/>
          </a:stretch>
        </p:blipFill>
        <p:spPr>
          <a:xfrm>
            <a:off x="2362200" y="3657600"/>
            <a:ext cx="4314207" cy="3100836"/>
          </a:xfrm>
          <a:prstGeom prst="rect">
            <a:avLst/>
          </a:prstGeom>
        </p:spPr>
      </p:pic>
      <p:pic>
        <p:nvPicPr>
          <p:cNvPr id="10" name="Рисунок 9" descr="Norway_flag.gif"/>
          <p:cNvPicPr>
            <a:picLocks noChangeAspect="1"/>
          </p:cNvPicPr>
          <p:nvPr/>
        </p:nvPicPr>
        <p:blipFill>
          <a:blip r:embed="rId4" cstate="print"/>
          <a:stretch>
            <a:fillRect/>
          </a:stretch>
        </p:blipFill>
        <p:spPr>
          <a:xfrm>
            <a:off x="228600" y="5660781"/>
            <a:ext cx="2057400" cy="989134"/>
          </a:xfrm>
          <a:prstGeom prst="rect">
            <a:avLst/>
          </a:prstGeom>
        </p:spPr>
      </p:pic>
      <p:pic>
        <p:nvPicPr>
          <p:cNvPr id="7" name="Рисунок 6" descr="amundsen_lg.jpg"/>
          <p:cNvPicPr>
            <a:picLocks noChangeAspect="1"/>
          </p:cNvPicPr>
          <p:nvPr/>
        </p:nvPicPr>
        <p:blipFill>
          <a:blip r:embed="rId5" cstate="print"/>
          <a:stretch>
            <a:fillRect/>
          </a:stretch>
        </p:blipFill>
        <p:spPr>
          <a:xfrm>
            <a:off x="6096000" y="1524000"/>
            <a:ext cx="2938109" cy="31008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Команда </a:t>
            </a:r>
            <a:r>
              <a:rPr kumimoji="0" lang="ru-RU" sz="4000" b="1" i="0" u="none" strike="noStrike" kern="1200" cap="none" spc="0" normalizeH="0" baseline="0" noProof="0" dirty="0" err="1" smtClean="0">
                <a:ln>
                  <a:noFill/>
                </a:ln>
                <a:solidFill>
                  <a:schemeClr val="bg1"/>
                </a:solidFill>
                <a:effectLst/>
                <a:uLnTx/>
                <a:uFillTx/>
                <a:latin typeface="+mj-lt"/>
                <a:ea typeface="+mj-ea"/>
                <a:cs typeface="+mj-cs"/>
              </a:rPr>
              <a:t>Руаля</a:t>
            </a:r>
            <a:r>
              <a:rPr kumimoji="0" lang="ru-RU" sz="4000" b="1" i="0" u="none" strike="noStrike" kern="1200" cap="none" spc="0" normalizeH="0" baseline="0" noProof="0" dirty="0" smtClean="0">
                <a:ln>
                  <a:noFill/>
                </a:ln>
                <a:solidFill>
                  <a:schemeClr val="bg1"/>
                </a:solidFill>
                <a:effectLst/>
                <a:uLnTx/>
                <a:uFillTx/>
                <a:latin typeface="+mj-lt"/>
                <a:ea typeface="+mj-ea"/>
                <a:cs typeface="+mj-cs"/>
              </a:rPr>
              <a:t> Амундсена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10" name="Рисунок 9" descr="Norway_flag.gif"/>
          <p:cNvPicPr>
            <a:picLocks noChangeAspect="1"/>
          </p:cNvPicPr>
          <p:nvPr/>
        </p:nvPicPr>
        <p:blipFill>
          <a:blip r:embed="rId2" cstate="print"/>
          <a:stretch>
            <a:fillRect/>
          </a:stretch>
        </p:blipFill>
        <p:spPr>
          <a:xfrm>
            <a:off x="228600" y="5660781"/>
            <a:ext cx="2057400" cy="989134"/>
          </a:xfrm>
          <a:prstGeom prst="rect">
            <a:avLst/>
          </a:prstGeom>
        </p:spPr>
      </p:pic>
      <p:pic>
        <p:nvPicPr>
          <p:cNvPr id="6" name="Рисунок 5" descr="fram_crew_lgАМ.jpg"/>
          <p:cNvPicPr>
            <a:picLocks noChangeAspect="1"/>
          </p:cNvPicPr>
          <p:nvPr/>
        </p:nvPicPr>
        <p:blipFill>
          <a:blip r:embed="rId3" cstate="print"/>
          <a:stretch>
            <a:fillRect/>
          </a:stretch>
        </p:blipFill>
        <p:spPr>
          <a:xfrm>
            <a:off x="152400" y="1143000"/>
            <a:ext cx="7086600" cy="4368800"/>
          </a:xfrm>
          <a:prstGeom prst="rect">
            <a:avLst/>
          </a:prstGeom>
        </p:spPr>
      </p:pic>
      <p:pic>
        <p:nvPicPr>
          <p:cNvPr id="7" name="Рисунок 6" descr="roald-amundsen-1872-1928.jpg"/>
          <p:cNvPicPr>
            <a:picLocks noChangeAspect="1"/>
          </p:cNvPicPr>
          <p:nvPr/>
        </p:nvPicPr>
        <p:blipFill>
          <a:blip r:embed="rId4" cstate="print"/>
          <a:stretch>
            <a:fillRect/>
          </a:stretch>
        </p:blipFill>
        <p:spPr>
          <a:xfrm>
            <a:off x="5791200" y="2438400"/>
            <a:ext cx="3219450" cy="4286250"/>
          </a:xfrm>
          <a:prstGeom prst="rect">
            <a:avLst/>
          </a:prstGeom>
        </p:spPr>
      </p:pic>
      <p:sp>
        <p:nvSpPr>
          <p:cNvPr id="8" name="TextBox 7"/>
          <p:cNvSpPr txBox="1"/>
          <p:nvPr/>
        </p:nvSpPr>
        <p:spPr>
          <a:xfrm>
            <a:off x="3200400" y="6248400"/>
            <a:ext cx="2895600" cy="461665"/>
          </a:xfrm>
          <a:prstGeom prst="rect">
            <a:avLst/>
          </a:prstGeom>
          <a:noFill/>
        </p:spPr>
        <p:txBody>
          <a:bodyPr wrap="square" rtlCol="0">
            <a:spAutoFit/>
          </a:bodyPr>
          <a:lstStyle/>
          <a:p>
            <a:pPr algn="ctr"/>
            <a:r>
              <a:rPr lang="ru-RU" sz="2400" b="1" dirty="0" smtClean="0">
                <a:solidFill>
                  <a:srgbClr val="002060"/>
                </a:solidFill>
              </a:rPr>
              <a:t>Руаль Амундсен</a:t>
            </a:r>
            <a:endParaRPr lang="ru-RU" sz="2400" b="1" dirty="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52400" y="152400"/>
            <a:ext cx="7239000" cy="838200"/>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Достижение Южного полюса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5" name="Рисунок 4" descr="amund_pole_lgюж полюс АМ.jpg"/>
          <p:cNvPicPr>
            <a:picLocks noChangeAspect="1"/>
          </p:cNvPicPr>
          <p:nvPr/>
        </p:nvPicPr>
        <p:blipFill>
          <a:blip r:embed="rId2" cstate="print"/>
          <a:stretch>
            <a:fillRect/>
          </a:stretch>
        </p:blipFill>
        <p:spPr>
          <a:xfrm>
            <a:off x="152400" y="1066801"/>
            <a:ext cx="3567046" cy="5410200"/>
          </a:xfrm>
          <a:prstGeom prst="rect">
            <a:avLst/>
          </a:prstGeom>
        </p:spPr>
      </p:pic>
      <p:pic>
        <p:nvPicPr>
          <p:cNvPr id="7" name="Рисунок 6" descr="Amundsen-russian-map2.jpg"/>
          <p:cNvPicPr>
            <a:picLocks noChangeAspect="1"/>
          </p:cNvPicPr>
          <p:nvPr/>
        </p:nvPicPr>
        <p:blipFill>
          <a:blip r:embed="rId3" cstate="print"/>
          <a:stretch>
            <a:fillRect/>
          </a:stretch>
        </p:blipFill>
        <p:spPr>
          <a:xfrm>
            <a:off x="3810000" y="1066800"/>
            <a:ext cx="5175504" cy="5459392"/>
          </a:xfrm>
          <a:prstGeom prst="rect">
            <a:avLst/>
          </a:prstGeom>
        </p:spPr>
      </p:pic>
      <p:pic>
        <p:nvPicPr>
          <p:cNvPr id="9" name="Рисунок 8" descr="Norway_flag.gif"/>
          <p:cNvPicPr>
            <a:picLocks noChangeAspect="1"/>
          </p:cNvPicPr>
          <p:nvPr/>
        </p:nvPicPr>
        <p:blipFill>
          <a:blip r:embed="rId4" cstate="print"/>
          <a:stretch>
            <a:fillRect/>
          </a:stretch>
        </p:blipFill>
        <p:spPr>
          <a:xfrm>
            <a:off x="7315200" y="152400"/>
            <a:ext cx="1676400" cy="838199"/>
          </a:xfrm>
          <a:prstGeom prst="rect">
            <a:avLst/>
          </a:prstGeom>
          <a:ln w="9525">
            <a:solidFill>
              <a:srgbClr val="FF0000"/>
            </a:solidFill>
          </a:ln>
        </p:spPr>
      </p:pic>
      <p:pic>
        <p:nvPicPr>
          <p:cNvPr id="8" name="Picture 2"/>
          <p:cNvPicPr>
            <a:picLocks noChangeAspect="1" noChangeArrowheads="1"/>
          </p:cNvPicPr>
          <p:nvPr/>
        </p:nvPicPr>
        <p:blipFill>
          <a:blip r:embed="rId5" cstate="print"/>
          <a:srcRect t="9391" b="10784"/>
          <a:stretch>
            <a:fillRect/>
          </a:stretch>
        </p:blipFill>
        <p:spPr bwMode="auto">
          <a:xfrm>
            <a:off x="3810000" y="990600"/>
            <a:ext cx="5181600" cy="2590800"/>
          </a:xfrm>
          <a:prstGeom prst="rect">
            <a:avLst/>
          </a:prstGeom>
          <a:noFill/>
          <a:ln w="9525">
            <a:noFill/>
            <a:miter lim="800000"/>
            <a:headEnd/>
            <a:tailEnd/>
          </a:ln>
        </p:spPr>
      </p:pic>
      <p:pic>
        <p:nvPicPr>
          <p:cNvPr id="1026" name="Picture 2"/>
          <p:cNvPicPr>
            <a:picLocks noChangeAspect="1" noChangeArrowheads="1"/>
          </p:cNvPicPr>
          <p:nvPr/>
        </p:nvPicPr>
        <p:blipFill>
          <a:blip r:embed="rId6" cstate="print"/>
          <a:srcRect/>
          <a:stretch>
            <a:fillRect/>
          </a:stretch>
        </p:blipFill>
        <p:spPr bwMode="auto">
          <a:xfrm>
            <a:off x="3809999" y="3581400"/>
            <a:ext cx="5225143" cy="2971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par>
                          <p:cTn id="12" fill="hold">
                            <p:stCondLst>
                              <p:cond delay="4000"/>
                            </p:stCondLst>
                            <p:childTnLst>
                              <p:par>
                                <p:cTn id="13" presetID="10" presetClass="entr" presetSubtype="0" fill="hold" nodeType="afterEffect">
                                  <p:stCondLst>
                                    <p:cond delay="2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52400" y="152400"/>
            <a:ext cx="7239000" cy="838200"/>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Достижение Южного полюса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5" name="Рисунок 4" descr="amund_pole_lgюж полюс АМ.jpg"/>
          <p:cNvPicPr>
            <a:picLocks noChangeAspect="1"/>
          </p:cNvPicPr>
          <p:nvPr/>
        </p:nvPicPr>
        <p:blipFill>
          <a:blip r:embed="rId2" cstate="print">
            <a:duotone>
              <a:prstClr val="black"/>
              <a:srgbClr val="D9C3A5">
                <a:tint val="50000"/>
                <a:satMod val="180000"/>
              </a:srgbClr>
            </a:duotone>
          </a:blip>
          <a:stretch>
            <a:fillRect/>
          </a:stretch>
        </p:blipFill>
        <p:spPr>
          <a:xfrm>
            <a:off x="228600" y="1066800"/>
            <a:ext cx="3581400" cy="2971800"/>
          </a:xfrm>
          <a:prstGeom prst="rect">
            <a:avLst/>
          </a:prstGeom>
        </p:spPr>
      </p:pic>
      <p:pic>
        <p:nvPicPr>
          <p:cNvPr id="9" name="Рисунок 8" descr="Norway_flag.gif"/>
          <p:cNvPicPr>
            <a:picLocks noChangeAspect="1"/>
          </p:cNvPicPr>
          <p:nvPr/>
        </p:nvPicPr>
        <p:blipFill>
          <a:blip r:embed="rId3" cstate="print"/>
          <a:stretch>
            <a:fillRect/>
          </a:stretch>
        </p:blipFill>
        <p:spPr>
          <a:xfrm>
            <a:off x="7315200" y="152400"/>
            <a:ext cx="1676400" cy="838199"/>
          </a:xfrm>
          <a:prstGeom prst="rect">
            <a:avLst/>
          </a:prstGeom>
          <a:ln w="9525">
            <a:solidFill>
              <a:srgbClr val="FF0000"/>
            </a:solidFill>
          </a:ln>
        </p:spPr>
      </p:pic>
      <p:pic>
        <p:nvPicPr>
          <p:cNvPr id="8" name="Рисунок 7" descr="at_the_pole_lgАМ.jpg"/>
          <p:cNvPicPr>
            <a:picLocks noChangeAspect="1"/>
          </p:cNvPicPr>
          <p:nvPr/>
        </p:nvPicPr>
        <p:blipFill>
          <a:blip r:embed="rId4" cstate="print"/>
          <a:stretch>
            <a:fillRect/>
          </a:stretch>
        </p:blipFill>
        <p:spPr>
          <a:xfrm>
            <a:off x="3886200" y="1066800"/>
            <a:ext cx="5029200" cy="2971800"/>
          </a:xfrm>
          <a:prstGeom prst="rect">
            <a:avLst/>
          </a:prstGeom>
          <a:ln w="15875">
            <a:solidFill>
              <a:schemeClr val="tx1"/>
            </a:solidFill>
          </a:ln>
        </p:spPr>
      </p:pic>
      <p:sp>
        <p:nvSpPr>
          <p:cNvPr id="12" name="Прямоугольник 11"/>
          <p:cNvSpPr/>
          <p:nvPr/>
        </p:nvSpPr>
        <p:spPr>
          <a:xfrm>
            <a:off x="228600" y="4114800"/>
            <a:ext cx="3581400" cy="1631216"/>
          </a:xfrm>
          <a:prstGeom prst="rect">
            <a:avLst/>
          </a:prstGeom>
          <a:ln w="25400">
            <a:solidFill>
              <a:srgbClr val="002060"/>
            </a:solidFill>
          </a:ln>
        </p:spPr>
        <p:txBody>
          <a:bodyPr wrap="square">
            <a:spAutoFit/>
          </a:bodyPr>
          <a:lstStyle/>
          <a:p>
            <a:pPr algn="ctr"/>
            <a:r>
              <a:rPr lang="ru-RU" sz="2000" b="1" dirty="0" smtClean="0">
                <a:solidFill>
                  <a:srgbClr val="002060"/>
                </a:solidFill>
              </a:rPr>
              <a:t>Один из флагов , сделанный из тёмно-коричневого полотна, установленный </a:t>
            </a:r>
          </a:p>
          <a:p>
            <a:pPr algn="ctr"/>
            <a:r>
              <a:rPr lang="ru-RU" sz="2000" b="1" dirty="0" smtClean="0">
                <a:solidFill>
                  <a:srgbClr val="002060"/>
                </a:solidFill>
              </a:rPr>
              <a:t>в знак достижения </a:t>
            </a:r>
          </a:p>
          <a:p>
            <a:pPr algn="ctr"/>
            <a:r>
              <a:rPr lang="ru-RU" sz="2000" b="1" dirty="0" smtClean="0">
                <a:solidFill>
                  <a:srgbClr val="002060"/>
                </a:solidFill>
              </a:rPr>
              <a:t>Южного полюса</a:t>
            </a:r>
            <a:endParaRPr lang="ru-RU" sz="2000" b="1" dirty="0">
              <a:solidFill>
                <a:srgbClr val="002060"/>
              </a:solidFill>
            </a:endParaRPr>
          </a:p>
        </p:txBody>
      </p:sp>
      <p:sp>
        <p:nvSpPr>
          <p:cNvPr id="13" name="Прямоугольник 12"/>
          <p:cNvSpPr/>
          <p:nvPr/>
        </p:nvSpPr>
        <p:spPr>
          <a:xfrm>
            <a:off x="3886200" y="4114800"/>
            <a:ext cx="5029200" cy="1631216"/>
          </a:xfrm>
          <a:prstGeom prst="rect">
            <a:avLst/>
          </a:prstGeom>
          <a:ln w="25400">
            <a:solidFill>
              <a:srgbClr val="002060"/>
            </a:solidFill>
          </a:ln>
        </p:spPr>
        <p:txBody>
          <a:bodyPr wrap="square">
            <a:spAutoFit/>
          </a:bodyPr>
          <a:lstStyle/>
          <a:p>
            <a:pPr algn="ctr"/>
            <a:r>
              <a:rPr lang="ru-RU" sz="2000" b="1" dirty="0" smtClean="0">
                <a:solidFill>
                  <a:srgbClr val="002060"/>
                </a:solidFill>
              </a:rPr>
              <a:t>Палатка, установленная на Южном полюсе 17 декабря 1911 года. Над палаткой развевается норвежский флаг и вымпел корабля, на котором норвежцы прибыли </a:t>
            </a:r>
          </a:p>
          <a:p>
            <a:pPr algn="ctr"/>
            <a:r>
              <a:rPr lang="ru-RU" sz="2000" b="1" dirty="0" smtClean="0">
                <a:solidFill>
                  <a:srgbClr val="002060"/>
                </a:solidFill>
              </a:rPr>
              <a:t>в Антарктиду – «</a:t>
            </a:r>
            <a:r>
              <a:rPr lang="ru-RU" sz="2000" b="1" dirty="0" err="1" smtClean="0">
                <a:solidFill>
                  <a:srgbClr val="002060"/>
                </a:solidFill>
              </a:rPr>
              <a:t>Фрам</a:t>
            </a:r>
            <a:r>
              <a:rPr lang="ru-RU" sz="2000" b="1" dirty="0" smtClean="0">
                <a:solidFill>
                  <a:srgbClr val="002060"/>
                </a:solidFill>
              </a:rPr>
              <a:t>».</a:t>
            </a:r>
            <a:endParaRPr lang="ru-RU" sz="20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Norway_flag.gif"/>
          <p:cNvPicPr>
            <a:picLocks noChangeAspect="1"/>
          </p:cNvPicPr>
          <p:nvPr/>
        </p:nvPicPr>
        <p:blipFill>
          <a:blip r:embed="rId2" cstate="print"/>
          <a:stretch>
            <a:fillRect/>
          </a:stretch>
        </p:blipFill>
        <p:spPr>
          <a:xfrm>
            <a:off x="7391400" y="152400"/>
            <a:ext cx="1752600" cy="838199"/>
          </a:xfrm>
          <a:prstGeom prst="rect">
            <a:avLst/>
          </a:prstGeom>
          <a:ln w="9525">
            <a:solidFill>
              <a:srgbClr val="FF0000"/>
            </a:solidFill>
          </a:ln>
        </p:spPr>
      </p:pic>
      <p:sp>
        <p:nvSpPr>
          <p:cNvPr id="5" name="Заголовок 1"/>
          <p:cNvSpPr txBox="1">
            <a:spLocks/>
          </p:cNvSpPr>
          <p:nvPr/>
        </p:nvSpPr>
        <p:spPr>
          <a:xfrm>
            <a:off x="152400" y="152400"/>
            <a:ext cx="7239000" cy="838200"/>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000" b="1" dirty="0" smtClean="0">
                <a:solidFill>
                  <a:schemeClr val="bg1"/>
                </a:solidFill>
                <a:latin typeface="+mj-lt"/>
                <a:ea typeface="+mj-ea"/>
                <a:cs typeface="+mj-cs"/>
              </a:rPr>
              <a:t>Письмо Амундсена Скотту</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Прямоугольник 5"/>
          <p:cNvSpPr/>
          <p:nvPr/>
        </p:nvSpPr>
        <p:spPr>
          <a:xfrm>
            <a:off x="762000" y="1371600"/>
            <a:ext cx="7696200" cy="5078313"/>
          </a:xfrm>
          <a:prstGeom prst="rect">
            <a:avLst/>
          </a:prstGeom>
        </p:spPr>
        <p:txBody>
          <a:bodyPr wrap="square">
            <a:spAutoFit/>
          </a:bodyPr>
          <a:lstStyle/>
          <a:p>
            <a:r>
              <a:rPr lang="en-US" sz="3600" b="1" dirty="0" smtClean="0">
                <a:solidFill>
                  <a:srgbClr val="850101"/>
                </a:solidFill>
                <a:latin typeface="Andalus" pitchFamily="18" charset="-78"/>
                <a:cs typeface="Andalus" pitchFamily="18" charset="-78"/>
              </a:rPr>
              <a:t>Dear Captain Scott,</a:t>
            </a:r>
          </a:p>
          <a:p>
            <a:r>
              <a:rPr lang="en-US" sz="3600" b="1" dirty="0" smtClean="0">
                <a:solidFill>
                  <a:srgbClr val="850101"/>
                </a:solidFill>
                <a:latin typeface="Andalus" pitchFamily="18" charset="-78"/>
                <a:cs typeface="Andalus" pitchFamily="18" charset="-78"/>
              </a:rPr>
              <a:t> As you probably are the first to reach this area after us, I will ask you kindly to forward this letter to King Haakon VII. If you can use any of the articles left in the tent please do not hesitate to do so. With kind regards I wish you a safe return.</a:t>
            </a:r>
          </a:p>
          <a:p>
            <a:r>
              <a:rPr lang="en-US" sz="3600" b="1" dirty="0" smtClean="0">
                <a:solidFill>
                  <a:srgbClr val="850101"/>
                </a:solidFill>
                <a:latin typeface="Andalus" pitchFamily="18" charset="-78"/>
                <a:cs typeface="Andalus" pitchFamily="18" charset="-78"/>
              </a:rPr>
              <a:t> Yours truly, </a:t>
            </a:r>
            <a:r>
              <a:rPr lang="en-US" sz="3600" b="1" dirty="0" err="1" smtClean="0">
                <a:solidFill>
                  <a:srgbClr val="850101"/>
                </a:solidFill>
                <a:latin typeface="Andalus" pitchFamily="18" charset="-78"/>
                <a:cs typeface="Andalus" pitchFamily="18" charset="-78"/>
              </a:rPr>
              <a:t>Roald</a:t>
            </a:r>
            <a:r>
              <a:rPr lang="en-US" sz="3600" b="1" dirty="0" smtClean="0">
                <a:solidFill>
                  <a:srgbClr val="850101"/>
                </a:solidFill>
                <a:latin typeface="Andalus" pitchFamily="18" charset="-78"/>
                <a:cs typeface="Andalus" pitchFamily="18" charset="-78"/>
              </a:rPr>
              <a:t> Amundsen.</a:t>
            </a:r>
            <a:endParaRPr lang="ru-RU" sz="3600" b="1" dirty="0">
              <a:solidFill>
                <a:srgbClr val="850101"/>
              </a:solidFill>
              <a:cs typeface="Andalus"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par>
                          <p:cTn id="10" fill="hold">
                            <p:stCondLst>
                              <p:cond delay="72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13"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6">
                                            <p:txEl>
                                              <p:pRg st="1" end="1"/>
                                            </p:txEl>
                                          </p:spTgt>
                                        </p:tgtEl>
                                        <p:attrNameLst>
                                          <p:attrName>fill.type</p:attrName>
                                        </p:attrNameLst>
                                      </p:cBhvr>
                                      <p:to>
                                        <p:strVal val="solid"/>
                                      </p:to>
                                    </p:set>
                                  </p:childTnLst>
                                </p:cTn>
                              </p:par>
                            </p:childTnLst>
                          </p:cTn>
                        </p:par>
                        <p:par>
                          <p:cTn id="16" fill="hold">
                            <p:stCondLst>
                              <p:cond delay="87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19"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6">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019800" y="4800600"/>
            <a:ext cx="2895600" cy="461665"/>
          </a:xfrm>
          <a:prstGeom prst="rect">
            <a:avLst/>
          </a:prstGeom>
          <a:noFill/>
        </p:spPr>
        <p:txBody>
          <a:bodyPr wrap="square" rtlCol="0">
            <a:spAutoFit/>
          </a:bodyPr>
          <a:lstStyle/>
          <a:p>
            <a:pPr algn="ctr"/>
            <a:r>
              <a:rPr lang="ru-RU" sz="2400" b="1" dirty="0" smtClean="0">
                <a:solidFill>
                  <a:srgbClr val="002060"/>
                </a:solidFill>
              </a:rPr>
              <a:t>Роберт Скотт</a:t>
            </a:r>
            <a:endParaRPr lang="ru-RU" sz="2400" b="1" dirty="0">
              <a:solidFill>
                <a:srgbClr val="002060"/>
              </a:solidFill>
            </a:endParaRPr>
          </a:p>
        </p:txBody>
      </p:sp>
      <p:pic>
        <p:nvPicPr>
          <p:cNvPr id="7" name="Рисунок 6" descr="0b4efa8f5d200bae_large.jpg"/>
          <p:cNvPicPr>
            <a:picLocks noChangeAspect="1"/>
          </p:cNvPicPr>
          <p:nvPr/>
        </p:nvPicPr>
        <p:blipFill>
          <a:blip r:embed="rId2" cstate="print"/>
          <a:stretch>
            <a:fillRect/>
          </a:stretch>
        </p:blipFill>
        <p:spPr>
          <a:xfrm>
            <a:off x="6324600" y="1066800"/>
            <a:ext cx="2443758" cy="3810000"/>
          </a:xfrm>
          <a:prstGeom prst="rect">
            <a:avLst/>
          </a:prstGeom>
        </p:spPr>
      </p:pic>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Английская экспедиция</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Рисунок 7" descr="flag_Velikobritanii.gif"/>
          <p:cNvPicPr>
            <a:picLocks noChangeAspect="1"/>
          </p:cNvPicPr>
          <p:nvPr/>
        </p:nvPicPr>
        <p:blipFill>
          <a:blip r:embed="rId3" cstate="print"/>
          <a:stretch>
            <a:fillRect/>
          </a:stretch>
        </p:blipFill>
        <p:spPr>
          <a:xfrm>
            <a:off x="228600" y="5638800"/>
            <a:ext cx="2057400" cy="989134"/>
          </a:xfrm>
          <a:prstGeom prst="rect">
            <a:avLst/>
          </a:prstGeom>
        </p:spPr>
      </p:pic>
      <p:pic>
        <p:nvPicPr>
          <p:cNvPr id="9" name="Содержимое 3" descr="Терра нова.jpg"/>
          <p:cNvPicPr>
            <a:picLocks noGrp="1" noChangeAspect="1"/>
          </p:cNvPicPr>
          <p:nvPr>
            <p:ph idx="1"/>
          </p:nvPr>
        </p:nvPicPr>
        <p:blipFill>
          <a:blip r:embed="rId4" cstate="print"/>
          <a:stretch>
            <a:fillRect/>
          </a:stretch>
        </p:blipFill>
        <p:spPr>
          <a:xfrm>
            <a:off x="381000" y="1066800"/>
            <a:ext cx="5442857" cy="3810000"/>
          </a:xfrm>
        </p:spPr>
      </p:pic>
      <p:sp>
        <p:nvSpPr>
          <p:cNvPr id="11" name="TextBox 10"/>
          <p:cNvSpPr txBox="1"/>
          <p:nvPr/>
        </p:nvSpPr>
        <p:spPr>
          <a:xfrm>
            <a:off x="3200400" y="1066800"/>
            <a:ext cx="2590800" cy="523220"/>
          </a:xfrm>
          <a:prstGeom prst="rect">
            <a:avLst/>
          </a:prstGeom>
          <a:noFill/>
        </p:spPr>
        <p:txBody>
          <a:bodyPr wrap="square" rtlCol="0">
            <a:spAutoFit/>
          </a:bodyPr>
          <a:lstStyle/>
          <a:p>
            <a:pPr algn="r"/>
            <a:r>
              <a:rPr lang="ru-RU" sz="2800" b="1" dirty="0" err="1" smtClean="0"/>
              <a:t>Терра-нова</a:t>
            </a:r>
            <a:endParaRPr lang="ru-RU" sz="2800" b="1" dirty="0"/>
          </a:p>
        </p:txBody>
      </p:sp>
      <p:pic>
        <p:nvPicPr>
          <p:cNvPr id="12" name="Рисунок 11" descr="скотт1.jpg"/>
          <p:cNvPicPr>
            <a:picLocks noChangeAspect="1"/>
          </p:cNvPicPr>
          <p:nvPr/>
        </p:nvPicPr>
        <p:blipFill>
          <a:blip r:embed="rId5" cstate="print"/>
          <a:stretch>
            <a:fillRect/>
          </a:stretch>
        </p:blipFill>
        <p:spPr>
          <a:xfrm>
            <a:off x="2362200" y="3048000"/>
            <a:ext cx="5438775" cy="359617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childTnLst>
                          </p:cTn>
                        </p:par>
                        <p:par>
                          <p:cTn id="22" fill="hold">
                            <p:stCondLst>
                              <p:cond delay="4500"/>
                            </p:stCondLst>
                            <p:childTnLst>
                              <p:par>
                                <p:cTn id="23" presetID="10" presetClass="entr" presetSubtype="0" fill="hold" nodeType="afterEffect">
                                  <p:stCondLst>
                                    <p:cond delay="20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animBg="1"/>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Английская экспедиция</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Рисунок 7" descr="flag_Velikobritanii.gif"/>
          <p:cNvPicPr>
            <a:picLocks noChangeAspect="1"/>
          </p:cNvPicPr>
          <p:nvPr/>
        </p:nvPicPr>
        <p:blipFill>
          <a:blip r:embed="rId2" cstate="print"/>
          <a:stretch>
            <a:fillRect/>
          </a:stretch>
        </p:blipFill>
        <p:spPr>
          <a:xfrm>
            <a:off x="228600" y="5638800"/>
            <a:ext cx="2057400" cy="989134"/>
          </a:xfrm>
          <a:prstGeom prst="rect">
            <a:avLst/>
          </a:prstGeom>
        </p:spPr>
      </p:pic>
      <p:pic>
        <p:nvPicPr>
          <p:cNvPr id="16" name="Содержимое 15" descr="Хижина построена из дерева и утеплена сухими водорослями.bmp"/>
          <p:cNvPicPr>
            <a:picLocks noGrp="1" noChangeAspect="1"/>
          </p:cNvPicPr>
          <p:nvPr>
            <p:ph idx="1"/>
          </p:nvPr>
        </p:nvPicPr>
        <p:blipFill>
          <a:blip r:embed="rId3" cstate="print"/>
          <a:stretch>
            <a:fillRect/>
          </a:stretch>
        </p:blipFill>
        <p:spPr>
          <a:xfrm>
            <a:off x="152400" y="1066800"/>
            <a:ext cx="4165600" cy="3124200"/>
          </a:xfrm>
        </p:spPr>
      </p:pic>
      <p:sp>
        <p:nvSpPr>
          <p:cNvPr id="7" name="Прямоугольник 6"/>
          <p:cNvSpPr/>
          <p:nvPr/>
        </p:nvSpPr>
        <p:spPr>
          <a:xfrm>
            <a:off x="152400" y="1066800"/>
            <a:ext cx="4191000" cy="646331"/>
          </a:xfrm>
          <a:prstGeom prst="rect">
            <a:avLst/>
          </a:prstGeom>
        </p:spPr>
        <p:txBody>
          <a:bodyPr wrap="square">
            <a:spAutoFit/>
          </a:bodyPr>
          <a:lstStyle/>
          <a:p>
            <a:pPr algn="ctr"/>
            <a:r>
              <a:rPr lang="ru-RU" b="1" dirty="0" smtClean="0">
                <a:latin typeface="Arial" pitchFamily="34" charset="0"/>
                <a:cs typeface="Arial" pitchFamily="34" charset="0"/>
              </a:rPr>
              <a:t>Хижина построена из дерева </a:t>
            </a:r>
          </a:p>
          <a:p>
            <a:pPr algn="ctr"/>
            <a:r>
              <a:rPr lang="ru-RU" b="1" dirty="0" smtClean="0">
                <a:latin typeface="Arial" pitchFamily="34" charset="0"/>
                <a:cs typeface="Arial" pitchFamily="34" charset="0"/>
              </a:rPr>
              <a:t>и утеплена сухими водорослями</a:t>
            </a:r>
            <a:endParaRPr lang="ru-RU" b="1" dirty="0">
              <a:latin typeface="Arial" pitchFamily="34" charset="0"/>
              <a:cs typeface="Arial" pitchFamily="34" charset="0"/>
            </a:endParaRPr>
          </a:p>
        </p:txBody>
      </p:sp>
      <p:pic>
        <p:nvPicPr>
          <p:cNvPr id="9" name="Рисунок 8" descr="1236712500_fig012.jpg"/>
          <p:cNvPicPr>
            <a:picLocks noChangeAspect="1"/>
          </p:cNvPicPr>
          <p:nvPr/>
        </p:nvPicPr>
        <p:blipFill>
          <a:blip r:embed="rId4" cstate="print"/>
          <a:stretch>
            <a:fillRect/>
          </a:stretch>
        </p:blipFill>
        <p:spPr>
          <a:xfrm>
            <a:off x="4419600" y="990600"/>
            <a:ext cx="4511593" cy="2839103"/>
          </a:xfrm>
          <a:prstGeom prst="rect">
            <a:avLst/>
          </a:prstGeom>
        </p:spPr>
      </p:pic>
      <p:pic>
        <p:nvPicPr>
          <p:cNvPr id="17" name="Рисунок 16" descr="скотт.jpg"/>
          <p:cNvPicPr>
            <a:picLocks noChangeAspect="1"/>
          </p:cNvPicPr>
          <p:nvPr/>
        </p:nvPicPr>
        <p:blipFill>
          <a:blip r:embed="rId5" cstate="print"/>
          <a:stretch>
            <a:fillRect/>
          </a:stretch>
        </p:blipFill>
        <p:spPr>
          <a:xfrm>
            <a:off x="3124200" y="2819400"/>
            <a:ext cx="5819775" cy="3848100"/>
          </a:xfrm>
          <a:prstGeom prst="rect">
            <a:avLst/>
          </a:prstGeom>
        </p:spPr>
      </p:pic>
      <p:sp>
        <p:nvSpPr>
          <p:cNvPr id="6" name="TextBox 5"/>
          <p:cNvSpPr txBox="1"/>
          <p:nvPr/>
        </p:nvSpPr>
        <p:spPr>
          <a:xfrm>
            <a:off x="4572000" y="6172200"/>
            <a:ext cx="2895600" cy="461665"/>
          </a:xfrm>
          <a:prstGeom prst="rect">
            <a:avLst/>
          </a:prstGeom>
          <a:noFill/>
        </p:spPr>
        <p:txBody>
          <a:bodyPr wrap="square" rtlCol="0">
            <a:spAutoFit/>
          </a:bodyPr>
          <a:lstStyle/>
          <a:p>
            <a:pPr algn="ctr"/>
            <a:r>
              <a:rPr lang="ru-RU" sz="2400" b="1" dirty="0" smtClean="0">
                <a:solidFill>
                  <a:schemeClr val="bg1"/>
                </a:solidFill>
              </a:rPr>
              <a:t>Роберт Скотт</a:t>
            </a:r>
            <a:endParaRPr lang="ru-RU"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par>
                          <p:cTn id="15" fill="hold">
                            <p:stCondLst>
                              <p:cond delay="400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20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0_1c361_99e28c53_XL.jpg"/>
          <p:cNvPicPr>
            <a:picLocks noGrp="1" noChangeAspect="1"/>
          </p:cNvPicPr>
          <p:nvPr>
            <p:ph idx="1"/>
          </p:nvPr>
        </p:nvPicPr>
        <p:blipFill>
          <a:blip r:embed="rId2" cstate="print"/>
          <a:stretch>
            <a:fillRect/>
          </a:stretch>
        </p:blipFill>
        <p:spPr>
          <a:xfrm>
            <a:off x="152400" y="1066800"/>
            <a:ext cx="5562600" cy="3184589"/>
          </a:xfrm>
        </p:spPr>
      </p:pic>
      <p:pic>
        <p:nvPicPr>
          <p:cNvPr id="11" name="Рисунок 10" descr="0_1c362_8822a05_XL.jpg"/>
          <p:cNvPicPr>
            <a:picLocks noChangeAspect="1"/>
          </p:cNvPicPr>
          <p:nvPr/>
        </p:nvPicPr>
        <p:blipFill>
          <a:blip r:embed="rId3" cstate="print"/>
          <a:stretch>
            <a:fillRect/>
          </a:stretch>
        </p:blipFill>
        <p:spPr>
          <a:xfrm>
            <a:off x="4038600" y="3657600"/>
            <a:ext cx="4906238" cy="3048000"/>
          </a:xfrm>
          <a:prstGeom prst="rect">
            <a:avLst/>
          </a:prstGeom>
        </p:spPr>
      </p:pic>
      <p:sp>
        <p:nvSpPr>
          <p:cNvPr id="7" name="Заголовок 1"/>
          <p:cNvSpPr txBox="1">
            <a:spLocks/>
          </p:cNvSpPr>
          <p:nvPr/>
        </p:nvSpPr>
        <p:spPr>
          <a:xfrm>
            <a:off x="152400" y="152400"/>
            <a:ext cx="7162800" cy="838200"/>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smtClean="0">
                <a:ln>
                  <a:noFill/>
                </a:ln>
                <a:solidFill>
                  <a:schemeClr val="bg1"/>
                </a:solidFill>
                <a:effectLst/>
                <a:uLnTx/>
                <a:uFillTx/>
                <a:latin typeface="+mj-lt"/>
                <a:ea typeface="+mj-ea"/>
                <a:cs typeface="+mj-cs"/>
              </a:rPr>
              <a:t>Достижение Южного полюса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10" name="Рисунок 9" descr="flag_Velikobritanii.gif"/>
          <p:cNvPicPr>
            <a:picLocks noChangeAspect="1"/>
          </p:cNvPicPr>
          <p:nvPr/>
        </p:nvPicPr>
        <p:blipFill>
          <a:blip r:embed="rId4" cstate="print"/>
          <a:stretch>
            <a:fillRect/>
          </a:stretch>
        </p:blipFill>
        <p:spPr>
          <a:xfrm>
            <a:off x="7239000" y="152400"/>
            <a:ext cx="1752600" cy="842596"/>
          </a:xfrm>
          <a:prstGeom prst="rect">
            <a:avLst/>
          </a:prstGeom>
          <a:ln w="15875">
            <a:solidFill>
              <a:srgbClr val="FF0000"/>
            </a:solidFill>
          </a:ln>
        </p:spPr>
      </p:pic>
      <p:sp>
        <p:nvSpPr>
          <p:cNvPr id="12" name="TextBox 11"/>
          <p:cNvSpPr txBox="1"/>
          <p:nvPr/>
        </p:nvSpPr>
        <p:spPr>
          <a:xfrm>
            <a:off x="5638800" y="1066800"/>
            <a:ext cx="3200400" cy="1015663"/>
          </a:xfrm>
          <a:prstGeom prst="rect">
            <a:avLst/>
          </a:prstGeom>
          <a:noFill/>
        </p:spPr>
        <p:txBody>
          <a:bodyPr wrap="square" rtlCol="0">
            <a:spAutoFit/>
          </a:bodyPr>
          <a:lstStyle/>
          <a:p>
            <a:r>
              <a:rPr lang="ru-RU" sz="2000" b="1" dirty="0" smtClean="0">
                <a:latin typeface="Arial" pitchFamily="34" charset="0"/>
                <a:cs typeface="Arial" pitchFamily="34" charset="0"/>
              </a:rPr>
              <a:t>Роберт Скотт у палатки Амундсена. </a:t>
            </a:r>
          </a:p>
          <a:p>
            <a:r>
              <a:rPr lang="ru-RU" sz="2000" b="1" dirty="0" smtClean="0">
                <a:latin typeface="Arial" pitchFamily="34" charset="0"/>
                <a:cs typeface="Arial" pitchFamily="34" charset="0"/>
              </a:rPr>
              <a:t>Южный полюс.</a:t>
            </a:r>
            <a:endParaRPr lang="ru-RU" sz="2000" b="1" dirty="0">
              <a:latin typeface="Arial" pitchFamily="34" charset="0"/>
              <a:cs typeface="Arial" pitchFamily="34" charset="0"/>
            </a:endParaRPr>
          </a:p>
        </p:txBody>
      </p:sp>
      <p:sp>
        <p:nvSpPr>
          <p:cNvPr id="8" name="Прямоугольник 7"/>
          <p:cNvSpPr/>
          <p:nvPr/>
        </p:nvSpPr>
        <p:spPr>
          <a:xfrm>
            <a:off x="152400" y="4343400"/>
            <a:ext cx="3810000" cy="446276"/>
          </a:xfrm>
          <a:prstGeom prst="rect">
            <a:avLst/>
          </a:prstGeom>
          <a:ln w="25400">
            <a:solidFill>
              <a:srgbClr val="002060"/>
            </a:solidFill>
          </a:ln>
        </p:spPr>
        <p:txBody>
          <a:bodyPr wrap="square">
            <a:spAutoFit/>
          </a:bodyPr>
          <a:lstStyle/>
          <a:p>
            <a:pPr algn="ctr"/>
            <a:r>
              <a:rPr lang="ru-RU" sz="2300" b="1" dirty="0" smtClean="0">
                <a:solidFill>
                  <a:srgbClr val="002060"/>
                </a:solidFill>
              </a:rPr>
              <a:t>18 января 1912 года</a:t>
            </a:r>
            <a:endParaRPr lang="ru-RU" sz="23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письмо Скотта.jpg"/>
          <p:cNvPicPr>
            <a:picLocks noGrp="1" noChangeAspect="1"/>
          </p:cNvPicPr>
          <p:nvPr>
            <p:ph idx="1"/>
          </p:nvPr>
        </p:nvPicPr>
        <p:blipFill>
          <a:blip r:embed="rId2" cstate="print"/>
          <a:stretch>
            <a:fillRect/>
          </a:stretch>
        </p:blipFill>
        <p:spPr>
          <a:xfrm>
            <a:off x="609600" y="1066800"/>
            <a:ext cx="3352800" cy="5562601"/>
          </a:xfrm>
        </p:spPr>
      </p:pic>
      <p:pic>
        <p:nvPicPr>
          <p:cNvPr id="6" name="Рисунок 5" descr="trek.jpg"/>
          <p:cNvPicPr>
            <a:picLocks noChangeAspect="1"/>
          </p:cNvPicPr>
          <p:nvPr/>
        </p:nvPicPr>
        <p:blipFill>
          <a:blip r:embed="rId3" cstate="print"/>
          <a:stretch>
            <a:fillRect/>
          </a:stretch>
        </p:blipFill>
        <p:spPr>
          <a:xfrm>
            <a:off x="4114800" y="1066800"/>
            <a:ext cx="4267200" cy="2322349"/>
          </a:xfrm>
          <a:prstGeom prst="rect">
            <a:avLst/>
          </a:prstGeom>
        </p:spPr>
      </p:pic>
      <p:sp>
        <p:nvSpPr>
          <p:cNvPr id="8"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Гибель Роберта Скотта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9" name="Рисунок 8" descr="UB7167B5EINP.jpg"/>
          <p:cNvPicPr>
            <a:picLocks noChangeAspect="1"/>
          </p:cNvPicPr>
          <p:nvPr/>
        </p:nvPicPr>
        <p:blipFill>
          <a:blip r:embed="rId4" cstate="print"/>
          <a:stretch>
            <a:fillRect/>
          </a:stretch>
        </p:blipFill>
        <p:spPr>
          <a:xfrm>
            <a:off x="4114800" y="3429000"/>
            <a:ext cx="4267200" cy="3235791"/>
          </a:xfrm>
          <a:prstGeom prst="rect">
            <a:avLst/>
          </a:prstGeom>
        </p:spPr>
      </p:pic>
      <p:sp>
        <p:nvSpPr>
          <p:cNvPr id="7" name="Прямоугольник 6"/>
          <p:cNvSpPr/>
          <p:nvPr/>
        </p:nvSpPr>
        <p:spPr>
          <a:xfrm>
            <a:off x="381000" y="6248400"/>
            <a:ext cx="3810000" cy="446276"/>
          </a:xfrm>
          <a:prstGeom prst="rect">
            <a:avLst/>
          </a:prstGeom>
          <a:ln w="25400">
            <a:noFill/>
          </a:ln>
        </p:spPr>
        <p:txBody>
          <a:bodyPr wrap="square">
            <a:spAutoFit/>
          </a:bodyPr>
          <a:lstStyle/>
          <a:p>
            <a:pPr algn="ctr"/>
            <a:r>
              <a:rPr lang="ru-RU" sz="2300" b="1" dirty="0" smtClean="0">
                <a:solidFill>
                  <a:srgbClr val="002060"/>
                </a:solidFill>
              </a:rPr>
              <a:t>Письма Роберта Скотта</a:t>
            </a:r>
            <a:endParaRPr lang="ru-RU" sz="23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20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Гибель Роберта Скотта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10" name="Содержимое 9" descr="ob-hill-cross-350.jpg"/>
          <p:cNvPicPr>
            <a:picLocks noGrp="1" noChangeAspect="1"/>
          </p:cNvPicPr>
          <p:nvPr>
            <p:ph idx="1"/>
          </p:nvPr>
        </p:nvPicPr>
        <p:blipFill>
          <a:blip r:embed="rId2" cstate="print"/>
          <a:stretch>
            <a:fillRect/>
          </a:stretch>
        </p:blipFill>
        <p:spPr>
          <a:xfrm>
            <a:off x="381000" y="1777719"/>
            <a:ext cx="4648200" cy="3541928"/>
          </a:xfrm>
        </p:spPr>
      </p:pic>
      <p:pic>
        <p:nvPicPr>
          <p:cNvPr id="11" name="Рисунок 10" descr="SF34330.jpg"/>
          <p:cNvPicPr>
            <a:picLocks noChangeAspect="1"/>
          </p:cNvPicPr>
          <p:nvPr/>
        </p:nvPicPr>
        <p:blipFill>
          <a:blip r:embed="rId3" cstate="print"/>
          <a:stretch>
            <a:fillRect/>
          </a:stretch>
        </p:blipFill>
        <p:spPr>
          <a:xfrm>
            <a:off x="5181600" y="1066800"/>
            <a:ext cx="3581400" cy="4968416"/>
          </a:xfrm>
          <a:prstGeom prst="rect">
            <a:avLst/>
          </a:prstGeom>
        </p:spPr>
      </p:pic>
      <p:pic>
        <p:nvPicPr>
          <p:cNvPr id="5" name="Рисунок 4" descr="Снимки высохли после проявки, но их так никто и не снял.bmp"/>
          <p:cNvPicPr>
            <a:picLocks noChangeAspect="1"/>
          </p:cNvPicPr>
          <p:nvPr/>
        </p:nvPicPr>
        <p:blipFill>
          <a:blip r:embed="rId4" cstate="print"/>
          <a:stretch>
            <a:fillRect/>
          </a:stretch>
        </p:blipFill>
        <p:spPr>
          <a:xfrm>
            <a:off x="762000" y="990600"/>
            <a:ext cx="7620000" cy="5715000"/>
          </a:xfrm>
          <a:prstGeom prst="rect">
            <a:avLst/>
          </a:prstGeom>
        </p:spPr>
      </p:pic>
      <p:sp>
        <p:nvSpPr>
          <p:cNvPr id="6" name="Прямоугольник 5"/>
          <p:cNvSpPr/>
          <p:nvPr/>
        </p:nvSpPr>
        <p:spPr>
          <a:xfrm>
            <a:off x="762000" y="990600"/>
            <a:ext cx="7620000" cy="461665"/>
          </a:xfrm>
          <a:prstGeom prst="rect">
            <a:avLst/>
          </a:prstGeom>
        </p:spPr>
        <p:txBody>
          <a:bodyPr wrap="square">
            <a:spAutoFit/>
          </a:bodyPr>
          <a:lstStyle/>
          <a:p>
            <a:r>
              <a:rPr lang="ru-RU" sz="2300" b="1" dirty="0" smtClean="0">
                <a:solidFill>
                  <a:schemeClr val="bg1"/>
                </a:solidFill>
              </a:rPr>
              <a:t>Снимки высохли после проявки, но их так никто и не снял</a:t>
            </a:r>
            <a:endParaRPr lang="ru-RU" sz="2300" b="1" dirty="0">
              <a:solidFill>
                <a:schemeClr val="bg1"/>
              </a:solidFill>
            </a:endParaRPr>
          </a:p>
        </p:txBody>
      </p:sp>
      <p:sp>
        <p:nvSpPr>
          <p:cNvPr id="7" name="Прямоугольник 6"/>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descr="roald_amundsen.jpg"/>
          <p:cNvPicPr>
            <a:picLocks noChangeAspect="1"/>
          </p:cNvPicPr>
          <p:nvPr/>
        </p:nvPicPr>
        <p:blipFill>
          <a:blip r:embed="rId5" cstate="print"/>
          <a:stretch>
            <a:fillRect/>
          </a:stretch>
        </p:blipFill>
        <p:spPr>
          <a:xfrm>
            <a:off x="304800" y="457200"/>
            <a:ext cx="2896132" cy="4038600"/>
          </a:xfrm>
          <a:prstGeom prst="rect">
            <a:avLst/>
          </a:prstGeom>
        </p:spPr>
      </p:pic>
      <p:sp>
        <p:nvSpPr>
          <p:cNvPr id="12" name="TextBox 11"/>
          <p:cNvSpPr txBox="1"/>
          <p:nvPr/>
        </p:nvSpPr>
        <p:spPr>
          <a:xfrm>
            <a:off x="3429000" y="304800"/>
            <a:ext cx="5410200" cy="1569660"/>
          </a:xfrm>
          <a:prstGeom prst="rect">
            <a:avLst/>
          </a:prstGeom>
          <a:noFill/>
        </p:spPr>
        <p:txBody>
          <a:bodyPr wrap="square" rtlCol="0">
            <a:spAutoFit/>
          </a:bodyPr>
          <a:lstStyle/>
          <a:p>
            <a:r>
              <a:rPr lang="ru-RU" sz="2400" b="1" dirty="0" smtClean="0">
                <a:solidFill>
                  <a:schemeClr val="bg1"/>
                </a:solidFill>
              </a:rPr>
              <a:t>«… Я пожертвовал бы славой, решительно всем, чтобы вернуть его к жизни. Мой триумф омрачён мыслью о его трагедии. Она преследует меня!»</a:t>
            </a:r>
            <a:endParaRPr lang="ru-RU" sz="2400" b="1" dirty="0">
              <a:solidFill>
                <a:schemeClr val="bg1"/>
              </a:solidFill>
            </a:endParaRPr>
          </a:p>
        </p:txBody>
      </p:sp>
      <p:sp>
        <p:nvSpPr>
          <p:cNvPr id="13" name="TextBox 12"/>
          <p:cNvSpPr txBox="1"/>
          <p:nvPr/>
        </p:nvSpPr>
        <p:spPr>
          <a:xfrm>
            <a:off x="6477000" y="2133600"/>
            <a:ext cx="2438400" cy="461665"/>
          </a:xfrm>
          <a:prstGeom prst="rect">
            <a:avLst/>
          </a:prstGeom>
          <a:noFill/>
        </p:spPr>
        <p:txBody>
          <a:bodyPr wrap="square" rtlCol="0">
            <a:spAutoFit/>
          </a:bodyPr>
          <a:lstStyle/>
          <a:p>
            <a:pPr algn="ctr"/>
            <a:r>
              <a:rPr lang="ru-RU" sz="2400" b="1" dirty="0" smtClean="0">
                <a:solidFill>
                  <a:schemeClr val="bg1"/>
                </a:solidFill>
              </a:rPr>
              <a:t>Руаль Амундсен</a:t>
            </a:r>
            <a:endParaRPr lang="ru-RU"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par>
                          <p:cTn id="12" fill="hold">
                            <p:stCondLst>
                              <p:cond delay="4000"/>
                            </p:stCondLst>
                            <p:childTnLst>
                              <p:par>
                                <p:cTn id="13" presetID="10" presetClass="entr" presetSubtype="0" fill="hold" nodeType="afterEffect">
                                  <p:stCondLst>
                                    <p:cond delay="4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par>
                                <p:cTn id="16" presetID="10" presetClass="entr" presetSubtype="0" fill="hold" grpId="0" nodeType="withEffect">
                                  <p:stCondLst>
                                    <p:cond delay="45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par>
                          <p:cTn id="19" fill="hold">
                            <p:stCondLst>
                              <p:cond delay="10500"/>
                            </p:stCondLst>
                            <p:childTnLst>
                              <p:par>
                                <p:cTn id="20" presetID="10" presetClass="entr" presetSubtype="0" fill="hold" grpId="0" nodeType="afterEffect">
                                  <p:stCondLst>
                                    <p:cond delay="4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0"/>
                                        <p:tgtEl>
                                          <p:spTgt spid="7"/>
                                        </p:tgtEl>
                                      </p:cBhvr>
                                    </p:animEffect>
                                  </p:childTnLst>
                                </p:cTn>
                              </p:par>
                            </p:childTnLst>
                          </p:cTn>
                        </p:par>
                        <p:par>
                          <p:cTn id="23" fill="hold">
                            <p:stCondLst>
                              <p:cond delay="200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3000"/>
                                        <p:tgtEl>
                                          <p:spTgt spid="9"/>
                                        </p:tgtEl>
                                      </p:cBhvr>
                                    </p:animEffect>
                                  </p:childTnLst>
                                </p:cTn>
                              </p:par>
                            </p:childTnLst>
                          </p:cTn>
                        </p:par>
                        <p:par>
                          <p:cTn id="27" fill="hold">
                            <p:stCondLst>
                              <p:cond delay="23000"/>
                            </p:stCondLst>
                            <p:childTnLst>
                              <p:par>
                                <p:cTn id="28" presetID="40" presetClass="entr" presetSubtype="0" fill="hold" nodeType="afterEffect">
                                  <p:stCondLst>
                                    <p:cond delay="0"/>
                                  </p:stCondLst>
                                  <p:iterate type="lt">
                                    <p:tmPct val="10000"/>
                                  </p:iterate>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1000"/>
                                        <p:tgtEl>
                                          <p:spTgt spid="12">
                                            <p:txEl>
                                              <p:pRg st="0" end="0"/>
                                            </p:txEl>
                                          </p:spTgt>
                                        </p:tgtEl>
                                      </p:cBhvr>
                                    </p:animEffect>
                                    <p:anim calcmode="lin" valueType="num">
                                      <p:cBhvr>
                                        <p:cTn id="31" dur="1000" fill="hold"/>
                                        <p:tgtEl>
                                          <p:spTgt spid="12">
                                            <p:txEl>
                                              <p:pRg st="0" end="0"/>
                                            </p:txEl>
                                          </p:spTgt>
                                        </p:tgtEl>
                                        <p:attrNameLst>
                                          <p:attrName>ppt_x</p:attrName>
                                        </p:attrNameLst>
                                      </p:cBhvr>
                                      <p:tavLst>
                                        <p:tav tm="0">
                                          <p:val>
                                            <p:strVal val="#ppt_x-.1"/>
                                          </p:val>
                                        </p:tav>
                                        <p:tav tm="100000">
                                          <p:val>
                                            <p:strVal val="#ppt_x"/>
                                          </p:val>
                                        </p:tav>
                                      </p:tavLst>
                                    </p:anim>
                                    <p:anim calcmode="lin" valueType="num">
                                      <p:cBhvr>
                                        <p:cTn id="32" dur="10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353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скотт12.jpg"/>
          <p:cNvPicPr>
            <a:picLocks noChangeAspect="1"/>
          </p:cNvPicPr>
          <p:nvPr/>
        </p:nvPicPr>
        <p:blipFill>
          <a:blip r:embed="rId2" cstate="print"/>
          <a:stretch>
            <a:fillRect/>
          </a:stretch>
        </p:blipFill>
        <p:spPr>
          <a:xfrm>
            <a:off x="5410200" y="2514600"/>
            <a:ext cx="2895600" cy="4211783"/>
          </a:xfrm>
          <a:prstGeom prst="rect">
            <a:avLst/>
          </a:prstGeom>
        </p:spPr>
      </p:pic>
      <p:pic>
        <p:nvPicPr>
          <p:cNvPr id="6" name="Рисунок 5" descr="Амундсен.jpg"/>
          <p:cNvPicPr>
            <a:picLocks noChangeAspect="1"/>
          </p:cNvPicPr>
          <p:nvPr/>
        </p:nvPicPr>
        <p:blipFill>
          <a:blip r:embed="rId3" cstate="print"/>
          <a:stretch>
            <a:fillRect/>
          </a:stretch>
        </p:blipFill>
        <p:spPr>
          <a:xfrm>
            <a:off x="914400" y="2514600"/>
            <a:ext cx="2895600" cy="4211782"/>
          </a:xfrm>
          <a:prstGeom prst="rect">
            <a:avLst/>
          </a:prstGeom>
        </p:spPr>
      </p:pic>
      <p:sp>
        <p:nvSpPr>
          <p:cNvPr id="4" name="Заголовок 1"/>
          <p:cNvSpPr>
            <a:spLocks noGrp="1"/>
          </p:cNvSpPr>
          <p:nvPr>
            <p:ph type="title"/>
          </p:nvPr>
        </p:nvSpPr>
        <p:spPr>
          <a:xfrm>
            <a:off x="457200" y="152400"/>
            <a:ext cx="8229600" cy="792162"/>
          </a:xfrm>
          <a:solidFill>
            <a:srgbClr val="002060"/>
          </a:solidFill>
          <a:ln w="19050">
            <a:solidFill>
              <a:srgbClr val="FF0000"/>
            </a:solidFill>
          </a:ln>
        </p:spPr>
        <p:txBody>
          <a:bodyPr>
            <a:normAutofit/>
          </a:bodyPr>
          <a:lstStyle/>
          <a:p>
            <a:r>
              <a:rPr lang="ru-RU" sz="4000" b="1" dirty="0" smtClean="0">
                <a:solidFill>
                  <a:schemeClr val="bg1"/>
                </a:solidFill>
              </a:rPr>
              <a:t>1911 год. Южный полюс</a:t>
            </a:r>
            <a:endParaRPr lang="ru-RU" sz="4000" b="1" dirty="0">
              <a:solidFill>
                <a:schemeClr val="bg1"/>
              </a:solidFill>
            </a:endParaRPr>
          </a:p>
        </p:txBody>
      </p:sp>
      <p:pic>
        <p:nvPicPr>
          <p:cNvPr id="7" name="Рисунок 6" descr="flag_Velikobritanii.gif"/>
          <p:cNvPicPr>
            <a:picLocks noChangeAspect="1"/>
          </p:cNvPicPr>
          <p:nvPr/>
        </p:nvPicPr>
        <p:blipFill>
          <a:blip r:embed="rId4" cstate="print"/>
          <a:stretch>
            <a:fillRect/>
          </a:stretch>
        </p:blipFill>
        <p:spPr>
          <a:xfrm>
            <a:off x="5410200" y="1066800"/>
            <a:ext cx="2895600" cy="1392115"/>
          </a:xfrm>
          <a:prstGeom prst="rect">
            <a:avLst/>
          </a:prstGeom>
        </p:spPr>
      </p:pic>
      <p:pic>
        <p:nvPicPr>
          <p:cNvPr id="8" name="Рисунок 7" descr="Norway_flag.gif"/>
          <p:cNvPicPr>
            <a:picLocks noChangeAspect="1"/>
          </p:cNvPicPr>
          <p:nvPr/>
        </p:nvPicPr>
        <p:blipFill>
          <a:blip r:embed="rId5" cstate="print"/>
          <a:stretch>
            <a:fillRect/>
          </a:stretch>
        </p:blipFill>
        <p:spPr>
          <a:xfrm>
            <a:off x="914400" y="1066800"/>
            <a:ext cx="2895600" cy="1392115"/>
          </a:xfrm>
          <a:prstGeom prst="rect">
            <a:avLst/>
          </a:prstGeom>
        </p:spPr>
      </p:pic>
      <p:sp>
        <p:nvSpPr>
          <p:cNvPr id="10" name="TextBox 9"/>
          <p:cNvSpPr txBox="1"/>
          <p:nvPr/>
        </p:nvSpPr>
        <p:spPr>
          <a:xfrm>
            <a:off x="914400" y="6248400"/>
            <a:ext cx="2895600" cy="461665"/>
          </a:xfrm>
          <a:prstGeom prst="rect">
            <a:avLst/>
          </a:prstGeom>
          <a:noFill/>
        </p:spPr>
        <p:txBody>
          <a:bodyPr wrap="square" rtlCol="0">
            <a:spAutoFit/>
          </a:bodyPr>
          <a:lstStyle/>
          <a:p>
            <a:pPr algn="ctr"/>
            <a:r>
              <a:rPr lang="ru-RU" sz="2400" b="1" dirty="0" smtClean="0">
                <a:solidFill>
                  <a:schemeClr val="bg1"/>
                </a:solidFill>
              </a:rPr>
              <a:t>Руаль Амундсен</a:t>
            </a:r>
            <a:endParaRPr lang="ru-RU" sz="2400" b="1" dirty="0">
              <a:solidFill>
                <a:schemeClr val="bg1"/>
              </a:solidFill>
            </a:endParaRPr>
          </a:p>
        </p:txBody>
      </p:sp>
      <p:sp>
        <p:nvSpPr>
          <p:cNvPr id="11" name="TextBox 10"/>
          <p:cNvSpPr txBox="1"/>
          <p:nvPr/>
        </p:nvSpPr>
        <p:spPr>
          <a:xfrm>
            <a:off x="5410200" y="6248400"/>
            <a:ext cx="2895600" cy="461665"/>
          </a:xfrm>
          <a:prstGeom prst="rect">
            <a:avLst/>
          </a:prstGeom>
          <a:noFill/>
        </p:spPr>
        <p:txBody>
          <a:bodyPr wrap="square" rtlCol="0">
            <a:spAutoFit/>
          </a:bodyPr>
          <a:lstStyle/>
          <a:p>
            <a:pPr algn="ctr"/>
            <a:r>
              <a:rPr lang="ru-RU" sz="2400" b="1" dirty="0" smtClean="0">
                <a:solidFill>
                  <a:schemeClr val="bg1"/>
                </a:solidFill>
              </a:rPr>
              <a:t>Роберт Скотт</a:t>
            </a:r>
            <a:endParaRPr lang="ru-RU" sz="2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0"/>
                                        <p:tgtEl>
                                          <p:spTgt spid="10"/>
                                        </p:tgtEl>
                                      </p:cBhvr>
                                    </p:animEffect>
                                  </p:childTnLst>
                                </p:cTn>
                              </p:par>
                            </p:childTnLst>
                          </p:cTn>
                        </p:par>
                        <p:par>
                          <p:cTn id="17" fill="hold">
                            <p:stCondLst>
                              <p:cond delay="3000"/>
                            </p:stCondLst>
                            <p:childTnLst>
                              <p:par>
                                <p:cTn id="18" presetID="53"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Effect transition="in" filter="fade">
                                      <p:cBhvr>
                                        <p:cTn id="22" dur="1000"/>
                                        <p:tgtEl>
                                          <p:spTgt spid="7"/>
                                        </p:tgtEl>
                                      </p:cBhvr>
                                    </p:animEffect>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000"/>
                                        <p:tgtEl>
                                          <p:spTgt spid="11"/>
                                        </p:tgtEl>
                                      </p:cBhvr>
                                    </p:animEffect>
                                  </p:childTnLst>
                                </p:cTn>
                              </p:par>
                            </p:childTnLst>
                          </p:cTn>
                        </p:par>
                        <p:par>
                          <p:cTn id="30" fill="hold">
                            <p:stCondLst>
                              <p:cond delay="6000"/>
                            </p:stCondLst>
                            <p:childTnLst>
                              <p:par>
                                <p:cTn id="31" presetID="1" presetClass="exit" presetSubtype="0" fill="hold" nodeType="afterEffect">
                                  <p:stCondLst>
                                    <p:cond delay="0"/>
                                  </p:stCondLst>
                                  <p:childTnLst>
                                    <p:set>
                                      <p:cBhvr>
                                        <p:cTn id="32" dur="1" fill="hold">
                                          <p:stCondLst>
                                            <p:cond delay="0"/>
                                          </p:stCondLst>
                                        </p:cTn>
                                        <p:tgtEl>
                                          <p:spTgt spid="8"/>
                                        </p:tgtEl>
                                        <p:attrNameLst>
                                          <p:attrName>style.visibility</p:attrName>
                                        </p:attrNameLst>
                                      </p:cBhvr>
                                      <p:to>
                                        <p:strVal val="hidden"/>
                                      </p:to>
                                    </p:set>
                                  </p:childTnLst>
                                </p:cTn>
                              </p:par>
                              <p:par>
                                <p:cTn id="33" presetID="0" presetClass="path" presetSubtype="0" accel="50000" decel="50000" fill="hold" nodeType="withEffect">
                                  <p:stCondLst>
                                    <p:cond delay="0"/>
                                  </p:stCondLst>
                                  <p:childTnLst>
                                    <p:animMotion origin="layout" path="M -3.33333E-6 -3.65024E-6 L -3.33333E-6 -0.24011 " pathEditMode="relative" rAng="0" ptsTypes="AA">
                                      <p:cBhvr>
                                        <p:cTn id="34" dur="2000" fill="hold"/>
                                        <p:tgtEl>
                                          <p:spTgt spid="6"/>
                                        </p:tgtEl>
                                        <p:attrNameLst>
                                          <p:attrName>ppt_x</p:attrName>
                                          <p:attrName>ppt_y</p:attrName>
                                        </p:attrNameLst>
                                      </p:cBhvr>
                                      <p:rCtr x="0" y="-120"/>
                                    </p:animMotion>
                                  </p:childTnLst>
                                </p:cTn>
                              </p:par>
                              <p:par>
                                <p:cTn id="35" presetID="0" presetClass="path" presetSubtype="0" accel="50000" decel="50000" fill="hold" grpId="1" nodeType="withEffect">
                                  <p:stCondLst>
                                    <p:cond delay="0"/>
                                  </p:stCondLst>
                                  <p:childTnLst>
                                    <p:animMotion origin="layout" path="M -3.33333E-6 2.19755E-7 L -3.33333E-6 -0.22924 " pathEditMode="relative" rAng="0" ptsTypes="AA">
                                      <p:cBhvr>
                                        <p:cTn id="36" dur="2000" fill="hold"/>
                                        <p:tgtEl>
                                          <p:spTgt spid="10"/>
                                        </p:tgtEl>
                                        <p:attrNameLst>
                                          <p:attrName>ppt_x</p:attrName>
                                          <p:attrName>ppt_y</p:attrName>
                                        </p:attrNameLst>
                                      </p:cBhvr>
                                      <p:rCtr x="0" y="-115"/>
                                    </p:animMotion>
                                  </p:childTnLst>
                                </p:cTn>
                              </p:par>
                            </p:childTnLst>
                          </p:cTn>
                        </p:par>
                        <p:par>
                          <p:cTn id="37" fill="hold">
                            <p:stCondLst>
                              <p:cond delay="8000"/>
                            </p:stCondLst>
                            <p:childTnLst>
                              <p:par>
                                <p:cTn id="38" presetID="1" presetClass="exit" presetSubtype="0" fill="hold" nodeType="afterEffect">
                                  <p:stCondLst>
                                    <p:cond delay="0"/>
                                  </p:stCondLst>
                                  <p:childTnLst>
                                    <p:set>
                                      <p:cBhvr>
                                        <p:cTn id="39" dur="1" fill="hold">
                                          <p:stCondLst>
                                            <p:cond delay="0"/>
                                          </p:stCondLst>
                                        </p:cTn>
                                        <p:tgtEl>
                                          <p:spTgt spid="7"/>
                                        </p:tgtEl>
                                        <p:attrNameLst>
                                          <p:attrName>style.visibility</p:attrName>
                                        </p:attrNameLst>
                                      </p:cBhvr>
                                      <p:to>
                                        <p:strVal val="hidden"/>
                                      </p:to>
                                    </p:set>
                                  </p:childTnLst>
                                </p:cTn>
                              </p:par>
                              <p:par>
                                <p:cTn id="40" presetID="0" presetClass="path" presetSubtype="0" accel="50000" decel="50000" fill="hold" nodeType="withEffect">
                                  <p:stCondLst>
                                    <p:cond delay="0"/>
                                  </p:stCondLst>
                                  <p:childTnLst>
                                    <p:animMotion origin="layout" path="M 1.11022E-16 -1.11111E-6 L 1.11022E-16 -0.24028 " pathEditMode="relative" rAng="0" ptsTypes="AA">
                                      <p:cBhvr>
                                        <p:cTn id="41" dur="2000" fill="hold"/>
                                        <p:tgtEl>
                                          <p:spTgt spid="5"/>
                                        </p:tgtEl>
                                        <p:attrNameLst>
                                          <p:attrName>ppt_x</p:attrName>
                                          <p:attrName>ppt_y</p:attrName>
                                        </p:attrNameLst>
                                      </p:cBhvr>
                                      <p:rCtr x="0" y="-120"/>
                                    </p:animMotion>
                                  </p:childTnLst>
                                </p:cTn>
                              </p:par>
                              <p:par>
                                <p:cTn id="42" presetID="0" presetClass="path" presetSubtype="0" accel="50000" decel="50000" fill="hold" grpId="1" nodeType="withEffect">
                                  <p:stCondLst>
                                    <p:cond delay="0"/>
                                  </p:stCondLst>
                                  <p:childTnLst>
                                    <p:animMotion origin="layout" path="M 1.11022E-16 4.07407E-6 L 1.11022E-16 -0.23357 " pathEditMode="relative" rAng="0" ptsTypes="AA">
                                      <p:cBhvr>
                                        <p:cTn id="43" dur="2000" fill="hold"/>
                                        <p:tgtEl>
                                          <p:spTgt spid="11"/>
                                        </p:tgtEl>
                                        <p:attrNameLst>
                                          <p:attrName>ppt_x</p:attrName>
                                          <p:attrName>ppt_y</p:attrName>
                                        </p:attrNameLst>
                                      </p:cBhvr>
                                      <p:rCtr x="0" y="-1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cross.jpg"/>
          <p:cNvPicPr>
            <a:picLocks noGrp="1" noChangeAspect="1"/>
          </p:cNvPicPr>
          <p:nvPr>
            <p:ph idx="1"/>
          </p:nvPr>
        </p:nvPicPr>
        <p:blipFill>
          <a:blip r:embed="rId2" cstate="print"/>
          <a:stretch>
            <a:fillRect/>
          </a:stretch>
        </p:blipFill>
        <p:spPr>
          <a:xfrm>
            <a:off x="381000" y="1066800"/>
            <a:ext cx="8305800" cy="5493258"/>
          </a:xfrm>
        </p:spPr>
      </p:pic>
      <p:pic>
        <p:nvPicPr>
          <p:cNvPr id="5" name="Рисунок 4" descr="ob-hill-cross-350.jpg"/>
          <p:cNvPicPr>
            <a:picLocks noChangeAspect="1"/>
          </p:cNvPicPr>
          <p:nvPr/>
        </p:nvPicPr>
        <p:blipFill>
          <a:blip r:embed="rId3" cstate="print"/>
          <a:stretch>
            <a:fillRect/>
          </a:stretch>
        </p:blipFill>
        <p:spPr>
          <a:xfrm>
            <a:off x="381000" y="1066799"/>
            <a:ext cx="5105400" cy="5486401"/>
          </a:xfrm>
          <a:prstGeom prst="rect">
            <a:avLst/>
          </a:prstGeom>
        </p:spPr>
      </p:pic>
      <p:sp>
        <p:nvSpPr>
          <p:cNvPr id="6"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«Бороться и искать, найти и не сдаваться»</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7" name="Рисунок 6" descr="HU044598.jpg"/>
          <p:cNvPicPr>
            <a:picLocks noChangeAspect="1"/>
          </p:cNvPicPr>
          <p:nvPr/>
        </p:nvPicPr>
        <p:blipFill>
          <a:blip r:embed="rId4" cstate="print"/>
          <a:srcRect l="26020" t="7018" r="17209" b="33333"/>
          <a:stretch>
            <a:fillRect/>
          </a:stretch>
        </p:blipFill>
        <p:spPr>
          <a:xfrm>
            <a:off x="381000" y="1066800"/>
            <a:ext cx="1828800" cy="2590800"/>
          </a:xfrm>
          <a:prstGeom prst="ellipse">
            <a:avLst/>
          </a:prstGeom>
        </p:spPr>
      </p:pic>
      <p:sp>
        <p:nvSpPr>
          <p:cNvPr id="8" name="TextBox 7"/>
          <p:cNvSpPr txBox="1"/>
          <p:nvPr/>
        </p:nvSpPr>
        <p:spPr>
          <a:xfrm rot="-60000">
            <a:off x="2135268" y="2607407"/>
            <a:ext cx="1905000" cy="207749"/>
          </a:xfrm>
          <a:prstGeom prst="rect">
            <a:avLst/>
          </a:prstGeom>
          <a:noFill/>
        </p:spPr>
        <p:txBody>
          <a:bodyPr wrap="square" rtlCol="0">
            <a:spAutoFit/>
          </a:bodyPr>
          <a:lstStyle/>
          <a:p>
            <a:pPr algn="ctr"/>
            <a:r>
              <a:rPr lang="ru-RU" sz="750" b="1" dirty="0" smtClean="0">
                <a:solidFill>
                  <a:schemeClr val="bg1"/>
                </a:solidFill>
              </a:rPr>
              <a:t>Бороться и искать, найти и не сдаваться</a:t>
            </a:r>
            <a:endParaRPr lang="ru-RU" sz="75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nodeType="afterEffect">
                                  <p:stCondLst>
                                    <p:cond delay="4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par>
                          <p:cTn id="12" fill="hold">
                            <p:stCondLst>
                              <p:cond delay="8000"/>
                            </p:stCondLst>
                            <p:childTnLst>
                              <p:par>
                                <p:cTn id="13" presetID="22" presetClass="entr" presetSubtype="1" fill="hold" grpId="0" nodeType="afterEffect">
                                  <p:stCondLst>
                                    <p:cond delay="3500"/>
                                  </p:stCondLst>
                                  <p:childTnLst>
                                    <p:set>
                                      <p:cBhvr>
                                        <p:cTn id="14" dur="1" fill="hold">
                                          <p:stCondLst>
                                            <p:cond delay="0"/>
                                          </p:stCondLst>
                                        </p:cTn>
                                        <p:tgtEl>
                                          <p:spTgt spid="6">
                                            <p:bg/>
                                          </p:spTgt>
                                        </p:tgtEl>
                                        <p:attrNameLst>
                                          <p:attrName>style.visibility</p:attrName>
                                        </p:attrNameLst>
                                      </p:cBhvr>
                                      <p:to>
                                        <p:strVal val="visible"/>
                                      </p:to>
                                    </p:set>
                                    <p:animEffect transition="in" filter="wipe(up)">
                                      <p:cBhvr>
                                        <p:cTn id="15" dur="500"/>
                                        <p:tgtEl>
                                          <p:spTgt spid="6">
                                            <p:bg/>
                                          </p:spTgt>
                                        </p:tgtEl>
                                      </p:cBhvr>
                                    </p:animEffect>
                                  </p:childTnLst>
                                </p:cTn>
                              </p:par>
                            </p:childTnLst>
                          </p:cTn>
                        </p:par>
                        <p:par>
                          <p:cTn id="16" fill="hold">
                            <p:stCondLst>
                              <p:cond delay="120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3000"/>
                                        <p:tgtEl>
                                          <p:spTgt spid="7"/>
                                        </p:tgtEl>
                                      </p:cBhvr>
                                    </p:animEffect>
                                  </p:childTnLst>
                                </p:cTn>
                              </p:par>
                              <p:par>
                                <p:cTn id="25" presetID="40" presetClass="entr" presetSubtype="0" fill="hold" nodeType="withEffect">
                                  <p:stCondLst>
                                    <p:cond delay="0"/>
                                  </p:stCondLst>
                                  <p:iterate type="lt">
                                    <p:tmPct val="10000"/>
                                  </p:iterate>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1000"/>
                                        <p:tgtEl>
                                          <p:spTgt spid="8">
                                            <p:txEl>
                                              <p:pRg st="0" end="0"/>
                                            </p:txEl>
                                          </p:spTgt>
                                        </p:tgtEl>
                                      </p:cBhvr>
                                    </p:animEffect>
                                    <p:anim calcmode="lin" valueType="num">
                                      <p:cBhvr>
                                        <p:cTn id="28" dur="1000" fill="hold"/>
                                        <p:tgtEl>
                                          <p:spTgt spid="8">
                                            <p:txEl>
                                              <p:pRg st="0" end="0"/>
                                            </p:txEl>
                                          </p:spTgt>
                                        </p:tgtEl>
                                        <p:attrNameLst>
                                          <p:attrName>ppt_x</p:attrName>
                                        </p:attrNameLst>
                                      </p:cBhvr>
                                      <p:tavLst>
                                        <p:tav tm="0">
                                          <p:val>
                                            <p:strVal val="#ppt_x-.1"/>
                                          </p:val>
                                        </p:tav>
                                        <p:tav tm="100000">
                                          <p:val>
                                            <p:strVal val="#ppt_x"/>
                                          </p:val>
                                        </p:tav>
                                      </p:tavLst>
                                    </p:anim>
                                    <p:anim calcmode="lin" valueType="num">
                                      <p:cBhvr>
                                        <p:cTn id="29" dur="10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4000" b="-54000"/>
          </a:stretch>
        </a:blipFill>
        <a:effectLst/>
      </p:bgPr>
    </p:bg>
    <p:spTree>
      <p:nvGrpSpPr>
        <p:cNvPr id="1" name=""/>
        <p:cNvGrpSpPr/>
        <p:nvPr/>
      </p:nvGrpSpPr>
      <p:grpSpPr>
        <a:xfrm>
          <a:off x="0" y="0"/>
          <a:ext cx="0" cy="0"/>
          <a:chOff x="0" y="0"/>
          <a:chExt cx="0" cy="0"/>
        </a:xfrm>
      </p:grpSpPr>
      <p:sp>
        <p:nvSpPr>
          <p:cNvPr id="4" name="Заголовок 1"/>
          <p:cNvSpPr txBox="1">
            <a:spLocks/>
          </p:cNvSpPr>
          <p:nvPr/>
        </p:nvSpPr>
        <p:spPr>
          <a:xfrm>
            <a:off x="457200" y="31242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Спасибо за внимание!</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Norway_flag.gif"/>
          <p:cNvPicPr>
            <a:picLocks noChangeAspect="1"/>
          </p:cNvPicPr>
          <p:nvPr/>
        </p:nvPicPr>
        <p:blipFill>
          <a:blip r:embed="rId2" cstate="print"/>
          <a:stretch>
            <a:fillRect/>
          </a:stretch>
        </p:blipFill>
        <p:spPr>
          <a:xfrm>
            <a:off x="381000" y="304800"/>
            <a:ext cx="2057400" cy="989134"/>
          </a:xfrm>
          <a:prstGeom prst="rect">
            <a:avLst/>
          </a:prstGeom>
        </p:spPr>
      </p:pic>
      <p:pic>
        <p:nvPicPr>
          <p:cNvPr id="5" name="Рисунок 4" descr="flag_Velikobritanii.gif"/>
          <p:cNvPicPr>
            <a:picLocks noChangeAspect="1"/>
          </p:cNvPicPr>
          <p:nvPr/>
        </p:nvPicPr>
        <p:blipFill>
          <a:blip r:embed="rId3" cstate="print"/>
          <a:stretch>
            <a:fillRect/>
          </a:stretch>
        </p:blipFill>
        <p:spPr>
          <a:xfrm>
            <a:off x="6705600" y="304800"/>
            <a:ext cx="2057400" cy="989134"/>
          </a:xfrm>
          <a:prstGeom prst="rect">
            <a:avLst/>
          </a:prstGeom>
        </p:spPr>
      </p:pic>
      <p:sp>
        <p:nvSpPr>
          <p:cNvPr id="6" name="Заголовок 1"/>
          <p:cNvSpPr txBox="1">
            <a:spLocks/>
          </p:cNvSpPr>
          <p:nvPr/>
        </p:nvSpPr>
        <p:spPr>
          <a:xfrm>
            <a:off x="2514600" y="381000"/>
            <a:ext cx="41148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Южный полюс</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7" name="Рисунок 6" descr="1236711573_5.jpg"/>
          <p:cNvPicPr>
            <a:picLocks noChangeAspect="1"/>
          </p:cNvPicPr>
          <p:nvPr/>
        </p:nvPicPr>
        <p:blipFill>
          <a:blip r:embed="rId4" cstate="print"/>
          <a:stretch>
            <a:fillRect/>
          </a:stretch>
        </p:blipFill>
        <p:spPr>
          <a:xfrm>
            <a:off x="4191000" y="1447800"/>
            <a:ext cx="4669321" cy="3124200"/>
          </a:xfrm>
          <a:prstGeom prst="rect">
            <a:avLst/>
          </a:prstGeom>
        </p:spPr>
      </p:pic>
      <p:pic>
        <p:nvPicPr>
          <p:cNvPr id="8" name="Рисунок 7" descr="amundsen.jpg"/>
          <p:cNvPicPr>
            <a:picLocks noChangeAspect="1"/>
          </p:cNvPicPr>
          <p:nvPr/>
        </p:nvPicPr>
        <p:blipFill>
          <a:blip r:embed="rId5" cstate="print"/>
          <a:stretch>
            <a:fillRect/>
          </a:stretch>
        </p:blipFill>
        <p:spPr>
          <a:xfrm>
            <a:off x="304800" y="1447800"/>
            <a:ext cx="3764096" cy="3124200"/>
          </a:xfrm>
          <a:prstGeom prst="rect">
            <a:avLst/>
          </a:prstGeom>
        </p:spPr>
      </p:pic>
      <p:sp>
        <p:nvSpPr>
          <p:cNvPr id="9" name="Прямоугольник 8"/>
          <p:cNvSpPr/>
          <p:nvPr/>
        </p:nvSpPr>
        <p:spPr>
          <a:xfrm>
            <a:off x="304800" y="4724400"/>
            <a:ext cx="8534400" cy="1200329"/>
          </a:xfrm>
          <a:prstGeom prst="rect">
            <a:avLst/>
          </a:prstGeom>
          <a:ln w="25400">
            <a:solidFill>
              <a:srgbClr val="002060"/>
            </a:solidFill>
          </a:ln>
        </p:spPr>
        <p:txBody>
          <a:bodyPr wrap="square">
            <a:spAutoFit/>
          </a:bodyPr>
          <a:lstStyle/>
          <a:p>
            <a:pPr algn="ctr"/>
            <a:r>
              <a:rPr lang="ru-RU" sz="2400" b="1" dirty="0" smtClean="0">
                <a:solidFill>
                  <a:srgbClr val="002060"/>
                </a:solidFill>
              </a:rPr>
              <a:t>Покорение Южного полюса составило одну из трагических страниц в истории полярных исследований, показав возможности человека и величие человеческого духа.</a:t>
            </a:r>
            <a:endParaRPr lang="ru-RU" sz="24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ppt_x</p:attrName>
                                        </p:attrNameLst>
                                      </p:cBhvr>
                                      <p:tavLst>
                                        <p:tav tm="0">
                                          <p:val>
                                            <p:strVal val="#ppt_x"/>
                                          </p:val>
                                        </p:tav>
                                        <p:tav tm="100000">
                                          <p:val>
                                            <p:strVal val="#ppt_x"/>
                                          </p:val>
                                        </p:tav>
                                      </p:tavLst>
                                    </p:anim>
                                    <p:anim calcmode="lin" valueType="num">
                                      <p:cBhvr>
                                        <p:cTn id="9" dur="2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ppt_x</p:attrName>
                                        </p:attrNameLst>
                                      </p:cBhvr>
                                      <p:tavLst>
                                        <p:tav tm="0">
                                          <p:val>
                                            <p:strVal val="#ppt_x"/>
                                          </p:val>
                                        </p:tav>
                                        <p:tav tm="100000">
                                          <p:val>
                                            <p:strVal val="#ppt_x"/>
                                          </p:val>
                                        </p:tav>
                                      </p:tavLst>
                                    </p:anim>
                                    <p:anim calcmode="lin" valueType="num">
                                      <p:cBhvr>
                                        <p:cTn id="15" dur="2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1000"/>
                                        <p:tgtEl>
                                          <p:spTgt spid="6"/>
                                        </p:tgtEl>
                                      </p:cBhvr>
                                    </p:animEffect>
                                  </p:childTnLst>
                                </p:cTn>
                              </p:par>
                            </p:childTnLst>
                          </p:cTn>
                        </p:par>
                        <p:par>
                          <p:cTn id="20" fill="hold">
                            <p:stCondLst>
                              <p:cond delay="5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childTnLst>
                                </p:cTn>
                              </p:par>
                            </p:childTnLst>
                          </p:cTn>
                        </p:par>
                        <p:par>
                          <p:cTn id="24" fill="hold">
                            <p:stCondLst>
                              <p:cond delay="7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par>
                          <p:cTn id="28" fill="hold">
                            <p:stCondLst>
                              <p:cond delay="9000"/>
                            </p:stCondLst>
                            <p:childTnLst>
                              <p:par>
                                <p:cTn id="29" presetID="10" presetClass="entr" presetSubtype="0" fill="hold" grpId="0" nodeType="after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fade">
                                      <p:cBhvr>
                                        <p:cTn id="31" dur="2000"/>
                                        <p:tgtEl>
                                          <p:spTgt spid="9">
                                            <p:bg/>
                                          </p:spTgt>
                                        </p:tgtEl>
                                      </p:cBhvr>
                                    </p:animEffect>
                                  </p:childTnLst>
                                </p:cTn>
                              </p:par>
                            </p:childTnLst>
                          </p:cTn>
                        </p:par>
                        <p:par>
                          <p:cTn id="32" fill="hold">
                            <p:stCondLst>
                              <p:cond delay="11000"/>
                            </p:stCondLst>
                            <p:childTnLst>
                              <p:par>
                                <p:cTn id="33" presetID="40" presetClass="entr" presetSubtype="0" fill="hold" nodeType="afterEffect">
                                  <p:stCondLst>
                                    <p:cond delay="0"/>
                                  </p:stCondLst>
                                  <p:iterate type="lt">
                                    <p:tmPct val="10000"/>
                                  </p:iterate>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1000"/>
                                        <p:tgtEl>
                                          <p:spTgt spid="9">
                                            <p:txEl>
                                              <p:pRg st="0" end="0"/>
                                            </p:txEl>
                                          </p:spTgt>
                                        </p:tgtEl>
                                      </p:cBhvr>
                                    </p:animEffect>
                                    <p:anim calcmode="lin" valueType="num">
                                      <p:cBhvr>
                                        <p:cTn id="36" dur="1000" fill="hold"/>
                                        <p:tgtEl>
                                          <p:spTgt spid="9">
                                            <p:txEl>
                                              <p:pRg st="0" end="0"/>
                                            </p:txEl>
                                          </p:spTgt>
                                        </p:tgtEl>
                                        <p:attrNameLst>
                                          <p:attrName>ppt_x</p:attrName>
                                        </p:attrNameLst>
                                      </p:cBhvr>
                                      <p:tavLst>
                                        <p:tav tm="0">
                                          <p:val>
                                            <p:strVal val="#ppt_x-.1"/>
                                          </p:val>
                                        </p:tav>
                                        <p:tav tm="100000">
                                          <p:val>
                                            <p:strVal val="#ppt_x"/>
                                          </p:val>
                                        </p:tav>
                                      </p:tavLst>
                                    </p:anim>
                                    <p:anim calcmode="lin" valueType="num">
                                      <p:cBhvr>
                                        <p:cTn id="37"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uiExpand="1"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349 амунд.JPG"/>
          <p:cNvPicPr>
            <a:picLocks noGrp="1" noChangeAspect="1"/>
          </p:cNvPicPr>
          <p:nvPr>
            <p:ph idx="1"/>
          </p:nvPr>
        </p:nvPicPr>
        <p:blipFill>
          <a:blip r:embed="rId2" cstate="print"/>
          <a:stretch>
            <a:fillRect/>
          </a:stretch>
        </p:blipFill>
        <p:spPr>
          <a:xfrm>
            <a:off x="304800" y="1066801"/>
            <a:ext cx="3131974" cy="4038600"/>
          </a:xfrm>
        </p:spPr>
      </p:pic>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smtClean="0">
                <a:ln>
                  <a:noFill/>
                </a:ln>
                <a:solidFill>
                  <a:schemeClr val="bg1"/>
                </a:solidFill>
                <a:effectLst/>
                <a:uLnTx/>
                <a:uFillTx/>
                <a:latin typeface="+mj-lt"/>
                <a:ea typeface="+mj-ea"/>
                <a:cs typeface="+mj-cs"/>
              </a:rPr>
              <a:t>Достижение Южного полюса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Рисунок 7" descr="1236712500_fig012.jpg"/>
          <p:cNvPicPr>
            <a:picLocks noChangeAspect="1"/>
          </p:cNvPicPr>
          <p:nvPr/>
        </p:nvPicPr>
        <p:blipFill>
          <a:blip r:embed="rId3" cstate="print"/>
          <a:stretch>
            <a:fillRect/>
          </a:stretch>
        </p:blipFill>
        <p:spPr>
          <a:xfrm>
            <a:off x="3581400" y="1066800"/>
            <a:ext cx="5223503" cy="4038600"/>
          </a:xfrm>
          <a:prstGeom prst="rect">
            <a:avLst/>
          </a:prstGeom>
        </p:spPr>
      </p:pic>
      <p:pic>
        <p:nvPicPr>
          <p:cNvPr id="9" name="Рисунок 8" descr="Norway_flag.gif"/>
          <p:cNvPicPr>
            <a:picLocks noChangeAspect="1"/>
          </p:cNvPicPr>
          <p:nvPr/>
        </p:nvPicPr>
        <p:blipFill>
          <a:blip r:embed="rId4" cstate="print"/>
          <a:stretch>
            <a:fillRect/>
          </a:stretch>
        </p:blipFill>
        <p:spPr>
          <a:xfrm>
            <a:off x="990600" y="5334000"/>
            <a:ext cx="2057400" cy="989134"/>
          </a:xfrm>
          <a:prstGeom prst="rect">
            <a:avLst/>
          </a:prstGeom>
        </p:spPr>
      </p:pic>
      <p:pic>
        <p:nvPicPr>
          <p:cNvPr id="10" name="Рисунок 9" descr="flag_Velikobritanii.gif"/>
          <p:cNvPicPr>
            <a:picLocks noChangeAspect="1"/>
          </p:cNvPicPr>
          <p:nvPr/>
        </p:nvPicPr>
        <p:blipFill>
          <a:blip r:embed="rId5" cstate="print"/>
          <a:stretch>
            <a:fillRect/>
          </a:stretch>
        </p:blipFill>
        <p:spPr>
          <a:xfrm>
            <a:off x="6096000" y="5334000"/>
            <a:ext cx="2057400" cy="989134"/>
          </a:xfrm>
          <a:prstGeom prst="rect">
            <a:avLst/>
          </a:prstGeom>
        </p:spPr>
      </p:pic>
      <p:pic>
        <p:nvPicPr>
          <p:cNvPr id="7" name="Рисунок 6" descr="_0001252533_jpg_887153f.jpg"/>
          <p:cNvPicPr>
            <a:picLocks noChangeAspect="1"/>
          </p:cNvPicPr>
          <p:nvPr/>
        </p:nvPicPr>
        <p:blipFill>
          <a:blip r:embed="rId6" cstate="print"/>
          <a:stretch>
            <a:fillRect/>
          </a:stretch>
        </p:blipFill>
        <p:spPr>
          <a:xfrm>
            <a:off x="2286000" y="1524000"/>
            <a:ext cx="4800600" cy="37804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childTnLst>
                          </p:cTn>
                        </p:par>
                        <p:par>
                          <p:cTn id="22" fill="hold">
                            <p:stCondLst>
                              <p:cond delay="4500"/>
                            </p:stCondLst>
                            <p:childTnLst>
                              <p:par>
                                <p:cTn id="23" presetID="53"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0" fill="hold"/>
                                        <p:tgtEl>
                                          <p:spTgt spid="7"/>
                                        </p:tgtEl>
                                        <p:attrNameLst>
                                          <p:attrName>ppt_w</p:attrName>
                                        </p:attrNameLst>
                                      </p:cBhvr>
                                      <p:tavLst>
                                        <p:tav tm="0">
                                          <p:val>
                                            <p:fltVal val="0"/>
                                          </p:val>
                                        </p:tav>
                                        <p:tav tm="100000">
                                          <p:val>
                                            <p:strVal val="#ppt_w"/>
                                          </p:val>
                                        </p:tav>
                                      </p:tavLst>
                                    </p:anim>
                                    <p:anim calcmode="lin" valueType="num">
                                      <p:cBhvr>
                                        <p:cTn id="26" dur="3000" fill="hold"/>
                                        <p:tgtEl>
                                          <p:spTgt spid="7"/>
                                        </p:tgtEl>
                                        <p:attrNameLst>
                                          <p:attrName>ppt_h</p:attrName>
                                        </p:attrNameLst>
                                      </p:cBhvr>
                                      <p:tavLst>
                                        <p:tav tm="0">
                                          <p:val>
                                            <p:fltVal val="0"/>
                                          </p:val>
                                        </p:tav>
                                        <p:tav tm="100000">
                                          <p:val>
                                            <p:strVal val="#ppt_h"/>
                                          </p:val>
                                        </p:tav>
                                      </p:tavLst>
                                    </p:anim>
                                    <p:animEffect transition="in" filter="fade">
                                      <p:cBhvr>
                                        <p:cTn id="2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34.bmp"/>
          <p:cNvPicPr>
            <a:picLocks noGrp="1" noChangeAspect="1"/>
          </p:cNvPicPr>
          <p:nvPr>
            <p:ph idx="1"/>
          </p:nvPr>
        </p:nvPicPr>
        <p:blipFill>
          <a:blip r:embed="rId2" cstate="print"/>
          <a:stretch>
            <a:fillRect/>
          </a:stretch>
        </p:blipFill>
        <p:spPr>
          <a:xfrm>
            <a:off x="0" y="0"/>
            <a:ext cx="4572000" cy="3571875"/>
          </a:xfrm>
        </p:spPr>
      </p:pic>
      <p:pic>
        <p:nvPicPr>
          <p:cNvPr id="5" name="Рисунок 4" descr="53.bmp"/>
          <p:cNvPicPr>
            <a:picLocks noChangeAspect="1"/>
          </p:cNvPicPr>
          <p:nvPr/>
        </p:nvPicPr>
        <p:blipFill>
          <a:blip r:embed="rId3" cstate="print"/>
          <a:stretch>
            <a:fillRect/>
          </a:stretch>
        </p:blipFill>
        <p:spPr>
          <a:xfrm>
            <a:off x="4572000" y="0"/>
            <a:ext cx="4572000" cy="3552825"/>
          </a:xfrm>
          <a:prstGeom prst="rect">
            <a:avLst/>
          </a:prstGeom>
        </p:spPr>
      </p:pic>
      <p:pic>
        <p:nvPicPr>
          <p:cNvPr id="6" name="Рисунок 5" descr="56.bmp"/>
          <p:cNvPicPr>
            <a:picLocks noChangeAspect="1"/>
          </p:cNvPicPr>
          <p:nvPr/>
        </p:nvPicPr>
        <p:blipFill>
          <a:blip r:embed="rId4" cstate="print"/>
          <a:stretch>
            <a:fillRect/>
          </a:stretch>
        </p:blipFill>
        <p:spPr>
          <a:xfrm>
            <a:off x="0" y="3314700"/>
            <a:ext cx="4572000" cy="3543300"/>
          </a:xfrm>
          <a:prstGeom prst="rect">
            <a:avLst/>
          </a:prstGeom>
        </p:spPr>
      </p:pic>
      <p:pic>
        <p:nvPicPr>
          <p:cNvPr id="7" name="Рисунок 6" descr="57.bmp"/>
          <p:cNvPicPr>
            <a:picLocks noChangeAspect="1"/>
          </p:cNvPicPr>
          <p:nvPr/>
        </p:nvPicPr>
        <p:blipFill>
          <a:blip r:embed="rId5" cstate="print"/>
          <a:stretch>
            <a:fillRect/>
          </a:stretch>
        </p:blipFill>
        <p:spPr>
          <a:xfrm>
            <a:off x="4572000" y="3429000"/>
            <a:ext cx="4572000" cy="3429000"/>
          </a:xfrm>
          <a:prstGeom prst="rect">
            <a:avLst/>
          </a:prstGeom>
        </p:spPr>
      </p:pic>
      <p:sp>
        <p:nvSpPr>
          <p:cNvPr id="8" name="Заголовок 1"/>
          <p:cNvSpPr txBox="1">
            <a:spLocks/>
          </p:cNvSpPr>
          <p:nvPr/>
        </p:nvSpPr>
        <p:spPr>
          <a:xfrm>
            <a:off x="3200400" y="152400"/>
            <a:ext cx="27432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База Скотта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Effect transition="in" filter="fade">
                                      <p:cBhvr>
                                        <p:cTn id="15" dur="2000"/>
                                        <p:tgtEl>
                                          <p:spTgt spid="5"/>
                                        </p:tgtEl>
                                      </p:cBhvr>
                                    </p:animEffect>
                                  </p:childTnLst>
                                </p:cTn>
                              </p:par>
                            </p:childTnLst>
                          </p:cTn>
                        </p:par>
                        <p:par>
                          <p:cTn id="16" fill="hold">
                            <p:stCondLst>
                              <p:cond delay="4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ppt_w</p:attrName>
                                        </p:attrNameLst>
                                      </p:cBhvr>
                                      <p:tavLst>
                                        <p:tav tm="0">
                                          <p:val>
                                            <p:fltVal val="0"/>
                                          </p:val>
                                        </p:tav>
                                        <p:tav tm="100000">
                                          <p:val>
                                            <p:strVal val="#ppt_w"/>
                                          </p:val>
                                        </p:tav>
                                      </p:tavLst>
                                    </p:anim>
                                    <p:anim calcmode="lin" valueType="num">
                                      <p:cBhvr>
                                        <p:cTn id="20" dur="2000" fill="hold"/>
                                        <p:tgtEl>
                                          <p:spTgt spid="6"/>
                                        </p:tgtEl>
                                        <p:attrNameLst>
                                          <p:attrName>ppt_h</p:attrName>
                                        </p:attrNameLst>
                                      </p:cBhvr>
                                      <p:tavLst>
                                        <p:tav tm="0">
                                          <p:val>
                                            <p:fltVal val="0"/>
                                          </p:val>
                                        </p:tav>
                                        <p:tav tm="100000">
                                          <p:val>
                                            <p:strVal val="#ppt_h"/>
                                          </p:val>
                                        </p:tav>
                                      </p:tavLst>
                                    </p:anim>
                                    <p:animEffect transition="in" filter="fade">
                                      <p:cBhvr>
                                        <p:cTn id="21" dur="2000"/>
                                        <p:tgtEl>
                                          <p:spTgt spid="6"/>
                                        </p:tgtEl>
                                      </p:cBhvr>
                                    </p:animEffect>
                                  </p:childTnLst>
                                </p:cTn>
                              </p:par>
                            </p:childTnLst>
                          </p:cTn>
                        </p:par>
                        <p:par>
                          <p:cTn id="22" fill="hold">
                            <p:stCondLst>
                              <p:cond delay="6000"/>
                            </p:stCondLst>
                            <p:childTnLst>
                              <p:par>
                                <p:cTn id="23" presetID="53"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2000" fill="hold"/>
                                        <p:tgtEl>
                                          <p:spTgt spid="7"/>
                                        </p:tgtEl>
                                        <p:attrNameLst>
                                          <p:attrName>ppt_w</p:attrName>
                                        </p:attrNameLst>
                                      </p:cBhvr>
                                      <p:tavLst>
                                        <p:tav tm="0">
                                          <p:val>
                                            <p:fltVal val="0"/>
                                          </p:val>
                                        </p:tav>
                                        <p:tav tm="100000">
                                          <p:val>
                                            <p:strVal val="#ppt_w"/>
                                          </p:val>
                                        </p:tav>
                                      </p:tavLst>
                                    </p:anim>
                                    <p:anim calcmode="lin" valueType="num">
                                      <p:cBhvr>
                                        <p:cTn id="26" dur="2000" fill="hold"/>
                                        <p:tgtEl>
                                          <p:spTgt spid="7"/>
                                        </p:tgtEl>
                                        <p:attrNameLst>
                                          <p:attrName>ppt_h</p:attrName>
                                        </p:attrNameLst>
                                      </p:cBhvr>
                                      <p:tavLst>
                                        <p:tav tm="0">
                                          <p:val>
                                            <p:fltVal val="0"/>
                                          </p:val>
                                        </p:tav>
                                        <p:tav tm="100000">
                                          <p:val>
                                            <p:strVal val="#ppt_h"/>
                                          </p:val>
                                        </p:tav>
                                      </p:tavLst>
                                    </p:anim>
                                    <p:animEffect transition="in" filter="fade">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59.bmp"/>
          <p:cNvPicPr>
            <a:picLocks noGrp="1" noChangeAspect="1"/>
          </p:cNvPicPr>
          <p:nvPr>
            <p:ph idx="1"/>
          </p:nvPr>
        </p:nvPicPr>
        <p:blipFill>
          <a:blip r:embed="rId2" cstate="print"/>
          <a:stretch>
            <a:fillRect/>
          </a:stretch>
        </p:blipFill>
        <p:spPr>
          <a:xfrm>
            <a:off x="0" y="0"/>
            <a:ext cx="4572000" cy="3552825"/>
          </a:xfrm>
        </p:spPr>
      </p:pic>
      <p:pic>
        <p:nvPicPr>
          <p:cNvPr id="5" name="Рисунок 4" descr="Все запасы обоих экспедиций, которые они не взяли с собой, так и остались лежать на полках..bmp"/>
          <p:cNvPicPr>
            <a:picLocks noChangeAspect="1"/>
          </p:cNvPicPr>
          <p:nvPr/>
        </p:nvPicPr>
        <p:blipFill>
          <a:blip r:embed="rId3" cstate="print"/>
          <a:stretch>
            <a:fillRect/>
          </a:stretch>
        </p:blipFill>
        <p:spPr>
          <a:xfrm>
            <a:off x="4572000" y="0"/>
            <a:ext cx="4572000" cy="3429000"/>
          </a:xfrm>
          <a:prstGeom prst="rect">
            <a:avLst/>
          </a:prstGeom>
        </p:spPr>
      </p:pic>
      <p:pic>
        <p:nvPicPr>
          <p:cNvPr id="6" name="Рисунок 5" descr="А это — не запасы яиц для яичницы с беконом, а яйца императорских пингвинов. Их собирали, чтобы отправить в Англию.bmp"/>
          <p:cNvPicPr>
            <a:picLocks noChangeAspect="1"/>
          </p:cNvPicPr>
          <p:nvPr/>
        </p:nvPicPr>
        <p:blipFill>
          <a:blip r:embed="rId4" cstate="print"/>
          <a:stretch>
            <a:fillRect/>
          </a:stretch>
        </p:blipFill>
        <p:spPr>
          <a:xfrm>
            <a:off x="4572000" y="3200400"/>
            <a:ext cx="4572000" cy="3657600"/>
          </a:xfrm>
          <a:prstGeom prst="rect">
            <a:avLst/>
          </a:prstGeom>
        </p:spPr>
      </p:pic>
      <p:pic>
        <p:nvPicPr>
          <p:cNvPr id="7" name="Рисунок 6" descr="База скотта.bmp"/>
          <p:cNvPicPr>
            <a:picLocks noChangeAspect="1"/>
          </p:cNvPicPr>
          <p:nvPr/>
        </p:nvPicPr>
        <p:blipFill>
          <a:blip r:embed="rId5" cstate="print"/>
          <a:stretch>
            <a:fillRect/>
          </a:stretch>
        </p:blipFill>
        <p:spPr>
          <a:xfrm>
            <a:off x="0" y="3219450"/>
            <a:ext cx="4572000" cy="3638550"/>
          </a:xfrm>
          <a:prstGeom prst="rect">
            <a:avLst/>
          </a:prstGeom>
        </p:spPr>
      </p:pic>
      <p:sp>
        <p:nvSpPr>
          <p:cNvPr id="8" name="Заголовок 1"/>
          <p:cNvSpPr txBox="1">
            <a:spLocks/>
          </p:cNvSpPr>
          <p:nvPr/>
        </p:nvSpPr>
        <p:spPr>
          <a:xfrm>
            <a:off x="3200400" y="152400"/>
            <a:ext cx="27432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База Скотта</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Effect transition="in" filter="fade">
                                      <p:cBhvr>
                                        <p:cTn id="15" dur="2000"/>
                                        <p:tgtEl>
                                          <p:spTgt spid="5"/>
                                        </p:tgtEl>
                                      </p:cBhvr>
                                    </p:animEffect>
                                  </p:childTnLst>
                                </p:cTn>
                              </p:par>
                            </p:childTnLst>
                          </p:cTn>
                        </p:par>
                        <p:par>
                          <p:cTn id="16" fill="hold">
                            <p:stCondLst>
                              <p:cond delay="4000"/>
                            </p:stCondLst>
                            <p:childTnLst>
                              <p:par>
                                <p:cTn id="17" presetID="53"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2000" fill="hold"/>
                                        <p:tgtEl>
                                          <p:spTgt spid="7"/>
                                        </p:tgtEl>
                                        <p:attrNameLst>
                                          <p:attrName>ppt_w</p:attrName>
                                        </p:attrNameLst>
                                      </p:cBhvr>
                                      <p:tavLst>
                                        <p:tav tm="0">
                                          <p:val>
                                            <p:fltVal val="0"/>
                                          </p:val>
                                        </p:tav>
                                        <p:tav tm="100000">
                                          <p:val>
                                            <p:strVal val="#ppt_w"/>
                                          </p:val>
                                        </p:tav>
                                      </p:tavLst>
                                    </p:anim>
                                    <p:anim calcmode="lin" valueType="num">
                                      <p:cBhvr>
                                        <p:cTn id="20" dur="2000" fill="hold"/>
                                        <p:tgtEl>
                                          <p:spTgt spid="7"/>
                                        </p:tgtEl>
                                        <p:attrNameLst>
                                          <p:attrName>ppt_h</p:attrName>
                                        </p:attrNameLst>
                                      </p:cBhvr>
                                      <p:tavLst>
                                        <p:tav tm="0">
                                          <p:val>
                                            <p:fltVal val="0"/>
                                          </p:val>
                                        </p:tav>
                                        <p:tav tm="100000">
                                          <p:val>
                                            <p:strVal val="#ppt_h"/>
                                          </p:val>
                                        </p:tav>
                                      </p:tavLst>
                                    </p:anim>
                                    <p:animEffect transition="in" filter="fade">
                                      <p:cBhvr>
                                        <p:cTn id="21" dur="2000"/>
                                        <p:tgtEl>
                                          <p:spTgt spid="7"/>
                                        </p:tgtEl>
                                      </p:cBhvr>
                                    </p:animEffect>
                                  </p:childTnLst>
                                </p:cTn>
                              </p:par>
                            </p:childTnLst>
                          </p:cTn>
                        </p:par>
                        <p:par>
                          <p:cTn id="22" fill="hold">
                            <p:stCondLst>
                              <p:cond delay="6000"/>
                            </p:stCondLst>
                            <p:childTnLst>
                              <p:par>
                                <p:cTn id="23" presetID="53"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2000" fill="hold"/>
                                        <p:tgtEl>
                                          <p:spTgt spid="6"/>
                                        </p:tgtEl>
                                        <p:attrNameLst>
                                          <p:attrName>ppt_w</p:attrName>
                                        </p:attrNameLst>
                                      </p:cBhvr>
                                      <p:tavLst>
                                        <p:tav tm="0">
                                          <p:val>
                                            <p:fltVal val="0"/>
                                          </p:val>
                                        </p:tav>
                                        <p:tav tm="100000">
                                          <p:val>
                                            <p:strVal val="#ppt_w"/>
                                          </p:val>
                                        </p:tav>
                                      </p:tavLst>
                                    </p:anim>
                                    <p:anim calcmode="lin" valueType="num">
                                      <p:cBhvr>
                                        <p:cTn id="26" dur="2000" fill="hold"/>
                                        <p:tgtEl>
                                          <p:spTgt spid="6"/>
                                        </p:tgtEl>
                                        <p:attrNameLst>
                                          <p:attrName>ppt_h</p:attrName>
                                        </p:attrNameLst>
                                      </p:cBhvr>
                                      <p:tavLst>
                                        <p:tav tm="0">
                                          <p:val>
                                            <p:fltVal val="0"/>
                                          </p:val>
                                        </p:tav>
                                        <p:tav tm="100000">
                                          <p:val>
                                            <p:strVal val="#ppt_h"/>
                                          </p:val>
                                        </p:tav>
                                      </p:tavLst>
                                    </p:anim>
                                    <p:animEffect transition="in" filter="fade">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smtClean="0">
                <a:ln>
                  <a:noFill/>
                </a:ln>
                <a:solidFill>
                  <a:schemeClr val="bg1"/>
                </a:solidFill>
                <a:effectLst/>
                <a:uLnTx/>
                <a:uFillTx/>
                <a:latin typeface="+mj-lt"/>
                <a:ea typeface="+mj-ea"/>
                <a:cs typeface="+mj-cs"/>
              </a:rPr>
              <a:t>1911 год. Южный полюс</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6" name="Рисунок 5" descr="349 амунд.JPG"/>
          <p:cNvPicPr>
            <a:picLocks noChangeAspect="1"/>
          </p:cNvPicPr>
          <p:nvPr/>
        </p:nvPicPr>
        <p:blipFill>
          <a:blip r:embed="rId2" cstate="print"/>
          <a:stretch>
            <a:fillRect/>
          </a:stretch>
        </p:blipFill>
        <p:spPr>
          <a:xfrm>
            <a:off x="4267200" y="990600"/>
            <a:ext cx="4419600" cy="5730910"/>
          </a:xfrm>
          <a:prstGeom prst="rect">
            <a:avLst/>
          </a:prstGeom>
        </p:spPr>
      </p:pic>
      <p:pic>
        <p:nvPicPr>
          <p:cNvPr id="1026" name="Picture 2"/>
          <p:cNvPicPr>
            <a:picLocks noGrp="1" noChangeAspect="1" noChangeArrowheads="1"/>
          </p:cNvPicPr>
          <p:nvPr>
            <p:ph idx="1"/>
          </p:nvPr>
        </p:nvPicPr>
        <p:blipFill>
          <a:blip r:embed="rId3" cstate="print"/>
          <a:srcRect l="11975" t="15849" r="23548"/>
          <a:stretch>
            <a:fillRect/>
          </a:stretch>
        </p:blipFill>
        <p:spPr bwMode="auto">
          <a:xfrm>
            <a:off x="304800" y="990600"/>
            <a:ext cx="4419600" cy="566411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Норвежская экспедиция</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5" name="Picture 3"/>
          <p:cNvPicPr>
            <a:picLocks noChangeAspect="1" noChangeArrowheads="1"/>
          </p:cNvPicPr>
          <p:nvPr/>
        </p:nvPicPr>
        <p:blipFill>
          <a:blip r:embed="rId2" cstate="print"/>
          <a:srcRect l="5625" t="22656" r="24375" b="12500"/>
          <a:stretch>
            <a:fillRect/>
          </a:stretch>
        </p:blipFill>
        <p:spPr bwMode="auto">
          <a:xfrm>
            <a:off x="152400" y="1066801"/>
            <a:ext cx="4935556" cy="3657600"/>
          </a:xfrm>
          <a:prstGeom prst="rect">
            <a:avLst/>
          </a:prstGeom>
          <a:noFill/>
          <a:ln w="9525">
            <a:noFill/>
            <a:miter lim="800000"/>
            <a:headEnd/>
            <a:tailEnd/>
          </a:ln>
        </p:spPr>
      </p:pic>
      <p:sp>
        <p:nvSpPr>
          <p:cNvPr id="6" name="TextBox 5"/>
          <p:cNvSpPr txBox="1"/>
          <p:nvPr/>
        </p:nvSpPr>
        <p:spPr>
          <a:xfrm>
            <a:off x="152400" y="1066800"/>
            <a:ext cx="1066800" cy="461665"/>
          </a:xfrm>
          <a:prstGeom prst="rect">
            <a:avLst/>
          </a:prstGeom>
          <a:noFill/>
        </p:spPr>
        <p:txBody>
          <a:bodyPr wrap="square" rtlCol="0">
            <a:spAutoFit/>
          </a:bodyPr>
          <a:lstStyle/>
          <a:p>
            <a:pPr algn="ctr"/>
            <a:r>
              <a:rPr lang="ru-RU" sz="2400" b="1" dirty="0" err="1" smtClean="0"/>
              <a:t>Фрам</a:t>
            </a:r>
            <a:endParaRPr lang="ru-RU" sz="2400" b="1" dirty="0"/>
          </a:p>
        </p:txBody>
      </p:sp>
      <p:pic>
        <p:nvPicPr>
          <p:cNvPr id="7" name="Picture 3"/>
          <p:cNvPicPr>
            <a:picLocks noChangeAspect="1" noChangeArrowheads="1"/>
          </p:cNvPicPr>
          <p:nvPr/>
        </p:nvPicPr>
        <p:blipFill>
          <a:blip r:embed="rId3" cstate="print"/>
          <a:srcRect l="5625" t="22656" r="25000" b="12500"/>
          <a:stretch>
            <a:fillRect/>
          </a:stretch>
        </p:blipFill>
        <p:spPr bwMode="auto">
          <a:xfrm>
            <a:off x="4038600" y="3026720"/>
            <a:ext cx="5021855" cy="3755080"/>
          </a:xfrm>
          <a:prstGeom prst="rect">
            <a:avLst/>
          </a:prstGeom>
          <a:noFill/>
          <a:ln w="9525">
            <a:noFill/>
            <a:miter lim="800000"/>
            <a:headEnd/>
            <a:tailEnd/>
          </a:ln>
        </p:spPr>
      </p:pic>
      <p:pic>
        <p:nvPicPr>
          <p:cNvPr id="8" name="Рисунок 7" descr="Norway_flag.gif"/>
          <p:cNvPicPr>
            <a:picLocks noChangeAspect="1"/>
          </p:cNvPicPr>
          <p:nvPr/>
        </p:nvPicPr>
        <p:blipFill>
          <a:blip r:embed="rId4" cstate="print"/>
          <a:stretch>
            <a:fillRect/>
          </a:stretch>
        </p:blipFill>
        <p:spPr>
          <a:xfrm>
            <a:off x="228600" y="5660781"/>
            <a:ext cx="2057400" cy="989134"/>
          </a:xfrm>
          <a:prstGeom prst="rect">
            <a:avLst/>
          </a:prstGeom>
        </p:spPr>
      </p:pic>
      <p:sp>
        <p:nvSpPr>
          <p:cNvPr id="9" name="TextBox 8"/>
          <p:cNvSpPr txBox="1"/>
          <p:nvPr/>
        </p:nvSpPr>
        <p:spPr>
          <a:xfrm>
            <a:off x="6096000" y="2590800"/>
            <a:ext cx="2895600" cy="461665"/>
          </a:xfrm>
          <a:prstGeom prst="rect">
            <a:avLst/>
          </a:prstGeom>
          <a:noFill/>
        </p:spPr>
        <p:txBody>
          <a:bodyPr wrap="square" rtlCol="0">
            <a:spAutoFit/>
          </a:bodyPr>
          <a:lstStyle/>
          <a:p>
            <a:pPr algn="ctr"/>
            <a:r>
              <a:rPr lang="ru-RU" sz="2400" b="1" dirty="0" smtClean="0">
                <a:solidFill>
                  <a:srgbClr val="002060"/>
                </a:solidFill>
              </a:rPr>
              <a:t>Руаль Амундсен</a:t>
            </a:r>
            <a:endParaRPr lang="ru-RU" sz="2400" b="1" dirty="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152400"/>
            <a:ext cx="8229600" cy="792162"/>
          </a:xfrm>
          <a:prstGeom prst="rect">
            <a:avLst/>
          </a:prstGeom>
          <a:solidFill>
            <a:srgbClr val="002060"/>
          </a:solidFill>
          <a:ln w="19050">
            <a:solidFill>
              <a:srgbClr val="FF0000"/>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bg1"/>
                </a:solidFill>
                <a:effectLst/>
                <a:uLnTx/>
                <a:uFillTx/>
                <a:latin typeface="+mj-lt"/>
                <a:ea typeface="+mj-ea"/>
                <a:cs typeface="+mj-cs"/>
              </a:rPr>
              <a:t>Норвежская экспедиция</a:t>
            </a:r>
            <a:endParaRPr kumimoji="0" lang="ru-RU" sz="40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Picture 2"/>
          <p:cNvPicPr>
            <a:picLocks noChangeAspect="1" noChangeArrowheads="1"/>
          </p:cNvPicPr>
          <p:nvPr/>
        </p:nvPicPr>
        <p:blipFill>
          <a:blip r:embed="rId2" cstate="print"/>
          <a:srcRect l="5625" t="22656" r="25000" b="12500"/>
          <a:stretch>
            <a:fillRect/>
          </a:stretch>
        </p:blipFill>
        <p:spPr bwMode="auto">
          <a:xfrm>
            <a:off x="152400" y="1066800"/>
            <a:ext cx="5401019" cy="4038600"/>
          </a:xfrm>
          <a:prstGeom prst="rect">
            <a:avLst/>
          </a:prstGeom>
          <a:noFill/>
          <a:ln w="9525">
            <a:noFill/>
            <a:miter lim="800000"/>
            <a:headEnd/>
            <a:tailEnd/>
          </a:ln>
        </p:spPr>
      </p:pic>
      <p:pic>
        <p:nvPicPr>
          <p:cNvPr id="9" name="Рисунок 8" descr="amundsen_lg.jpg"/>
          <p:cNvPicPr>
            <a:picLocks noChangeAspect="1"/>
          </p:cNvPicPr>
          <p:nvPr/>
        </p:nvPicPr>
        <p:blipFill>
          <a:blip r:embed="rId3" cstate="print"/>
          <a:stretch>
            <a:fillRect/>
          </a:stretch>
        </p:blipFill>
        <p:spPr>
          <a:xfrm>
            <a:off x="5275395" y="2057400"/>
            <a:ext cx="3678103" cy="4673600"/>
          </a:xfrm>
          <a:prstGeom prst="rect">
            <a:avLst/>
          </a:prstGeom>
        </p:spPr>
      </p:pic>
      <p:pic>
        <p:nvPicPr>
          <p:cNvPr id="10" name="Рисунок 9" descr="Norway_flag.gif"/>
          <p:cNvPicPr>
            <a:picLocks noChangeAspect="1"/>
          </p:cNvPicPr>
          <p:nvPr/>
        </p:nvPicPr>
        <p:blipFill>
          <a:blip r:embed="rId4" cstate="print"/>
          <a:stretch>
            <a:fillRect/>
          </a:stretch>
        </p:blipFill>
        <p:spPr>
          <a:xfrm>
            <a:off x="228600" y="5660781"/>
            <a:ext cx="2057400" cy="989134"/>
          </a:xfrm>
          <a:prstGeom prst="rect">
            <a:avLst/>
          </a:prstGeom>
        </p:spPr>
      </p:pic>
      <p:sp>
        <p:nvSpPr>
          <p:cNvPr id="6" name="TextBox 5"/>
          <p:cNvSpPr txBox="1"/>
          <p:nvPr/>
        </p:nvSpPr>
        <p:spPr>
          <a:xfrm>
            <a:off x="6019800" y="1600200"/>
            <a:ext cx="2895600" cy="461665"/>
          </a:xfrm>
          <a:prstGeom prst="rect">
            <a:avLst/>
          </a:prstGeom>
          <a:noFill/>
        </p:spPr>
        <p:txBody>
          <a:bodyPr wrap="square" rtlCol="0">
            <a:spAutoFit/>
          </a:bodyPr>
          <a:lstStyle/>
          <a:p>
            <a:pPr algn="ctr"/>
            <a:r>
              <a:rPr lang="ru-RU" sz="2400" b="1" dirty="0" smtClean="0">
                <a:solidFill>
                  <a:srgbClr val="002060"/>
                </a:solidFill>
              </a:rPr>
              <a:t>Руаль Амундсен</a:t>
            </a:r>
            <a:endParaRPr lang="ru-RU" sz="2400" b="1" dirty="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443</TotalTime>
  <Words>302</Words>
  <Application>Microsoft Office PowerPoint</Application>
  <PresentationFormat>Экран (4:3)</PresentationFormat>
  <Paragraphs>51</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Office Theme</vt:lpstr>
      <vt:lpstr>Слайд 1</vt:lpstr>
      <vt:lpstr>1911 год. Южный полюс</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Andrey</dc:creator>
  <cp:lastModifiedBy>Игорь</cp:lastModifiedBy>
  <cp:revision>69</cp:revision>
  <dcterms:created xsi:type="dcterms:W3CDTF">2011-01-20T19:12:06Z</dcterms:created>
  <dcterms:modified xsi:type="dcterms:W3CDTF">2013-12-16T12:13:25Z</dcterms:modified>
</cp:coreProperties>
</file>