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4" r:id="rId5"/>
    <p:sldId id="285" r:id="rId6"/>
    <p:sldId id="259" r:id="rId7"/>
    <p:sldId id="260" r:id="rId8"/>
    <p:sldId id="262" r:id="rId9"/>
    <p:sldId id="263" r:id="rId10"/>
    <p:sldId id="286" r:id="rId11"/>
    <p:sldId id="264" r:id="rId12"/>
    <p:sldId id="265" r:id="rId13"/>
    <p:sldId id="266" r:id="rId14"/>
    <p:sldId id="267" r:id="rId15"/>
    <p:sldId id="268" r:id="rId16"/>
    <p:sldId id="287" r:id="rId17"/>
    <p:sldId id="269" r:id="rId18"/>
    <p:sldId id="288"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9"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218"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8006228-97F3-4300-8D5A-FBFD64AEF756}" type="datetimeFigureOut">
              <a:rPr lang="ru-RU" smtClean="0"/>
              <a:pPr/>
              <a:t>03.11.2014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4E137E-496D-452C-9A83-1CC37C247F52}" type="slidenum">
              <a:rPr lang="ru-RU" smtClean="0"/>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50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06228-97F3-4300-8D5A-FBFD64AEF756}" type="datetimeFigureOut">
              <a:rPr lang="ru-RU" smtClean="0"/>
              <a:pPr/>
              <a:t>03.11.2014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4E137E-496D-452C-9A83-1CC37C247F5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s>
</file>

<file path=ppt/slides/_rels/slide1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4.xml"/><Relationship Id="rId4" Type="http://schemas.openxmlformats.org/officeDocument/2006/relationships/image" Target="../media/image78.jpeg"/></Relationships>
</file>

<file path=ppt/slides/_rels/slide2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4.xml"/><Relationship Id="rId4" Type="http://schemas.openxmlformats.org/officeDocument/2006/relationships/image" Target="../media/image83.jpeg"/></Relationships>
</file>

<file path=ppt/slides/_rels/slide2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18" Type="http://schemas.openxmlformats.org/officeDocument/2006/relationships/image" Target="../media/image27.jpe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image" Target="../media/image21.jpeg"/><Relationship Id="rId17" Type="http://schemas.openxmlformats.org/officeDocument/2006/relationships/image" Target="../media/image26.jpeg"/><Relationship Id="rId2" Type="http://schemas.openxmlformats.org/officeDocument/2006/relationships/image" Target="../media/image11.jpeg"/><Relationship Id="rId16"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5" Type="http://schemas.openxmlformats.org/officeDocument/2006/relationships/image" Target="../media/image24.jpeg"/><Relationship Id="rId10" Type="http://schemas.openxmlformats.org/officeDocument/2006/relationships/image" Target="../media/image19.jpeg"/><Relationship Id="rId19" Type="http://schemas.openxmlformats.org/officeDocument/2006/relationships/image" Target="../media/image28.jpe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4800" dirty="0" smtClean="0">
                <a:solidFill>
                  <a:srgbClr val="C00000"/>
                </a:solidFill>
                <a:effectLst>
                  <a:outerShdw blurRad="38100" dist="38100" dir="2700000" algn="tl">
                    <a:srgbClr val="000000">
                      <a:alpha val="43137"/>
                    </a:srgbClr>
                  </a:outerShdw>
                </a:effectLst>
                <a:latin typeface="Arial Black" pitchFamily="34" charset="0"/>
              </a:rPr>
              <a:t>Великие географические открытия как встреча разных народов и цивилизаций</a:t>
            </a:r>
            <a:endParaRPr lang="ru-RU" sz="4800"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dissolve/>
      </p:transition>
    </mc:Choice>
    <mc:Fallback>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8f657349b2e6.jpg"/>
          <p:cNvPicPr>
            <a:picLocks noChangeAspect="1"/>
          </p:cNvPicPr>
          <p:nvPr/>
        </p:nvPicPr>
        <p:blipFill>
          <a:blip r:embed="rId2" cstate="print"/>
          <a:stretch>
            <a:fillRect/>
          </a:stretch>
        </p:blipFill>
        <p:spPr>
          <a:xfrm>
            <a:off x="0" y="0"/>
            <a:ext cx="9144000" cy="6858000"/>
          </a:xfrm>
          <a:prstGeom prst="rect">
            <a:avLst/>
          </a:prstGeom>
        </p:spPr>
      </p:pic>
      <p:pic>
        <p:nvPicPr>
          <p:cNvPr id="7" name="Рисунок 6" descr="0964aaa3bd3fb30bab311baf9e02ed8f.jpg"/>
          <p:cNvPicPr>
            <a:picLocks noChangeAspect="1"/>
          </p:cNvPicPr>
          <p:nvPr/>
        </p:nvPicPr>
        <p:blipFill>
          <a:blip r:embed="rId3" cstate="print"/>
          <a:stretch>
            <a:fillRect/>
          </a:stretch>
        </p:blipFill>
        <p:spPr>
          <a:xfrm>
            <a:off x="0" y="0"/>
            <a:ext cx="9144000" cy="6858000"/>
          </a:xfrm>
          <a:prstGeom prst="rect">
            <a:avLst/>
          </a:prstGeom>
        </p:spPr>
      </p:pic>
      <p:pic>
        <p:nvPicPr>
          <p:cNvPr id="8" name="Рисунок 7" descr="12170144_tenostreet1.jpg"/>
          <p:cNvPicPr>
            <a:picLocks noChangeAspect="1"/>
          </p:cNvPicPr>
          <p:nvPr/>
        </p:nvPicPr>
        <p:blipFill>
          <a:blip r:embed="rId4" cstate="print"/>
          <a:stretch>
            <a:fillRect/>
          </a:stretch>
        </p:blipFill>
        <p:spPr>
          <a:xfrm>
            <a:off x="0" y="0"/>
            <a:ext cx="9144000" cy="6858000"/>
          </a:xfrm>
          <a:prstGeom prst="rect">
            <a:avLst/>
          </a:prstGeom>
        </p:spPr>
      </p:pic>
      <p:pic>
        <p:nvPicPr>
          <p:cNvPr id="9" name="Рисунок 8" descr="Ans_35_01_2.jpg"/>
          <p:cNvPicPr>
            <a:picLocks noChangeAspect="1"/>
          </p:cNvPicPr>
          <p:nvPr/>
        </p:nvPicPr>
        <p:blipFill>
          <a:blip r:embed="rId5" cstate="print"/>
          <a:stretch>
            <a:fillRect/>
          </a:stretch>
        </p:blipFill>
        <p:spPr>
          <a:xfrm>
            <a:off x="0" y="0"/>
            <a:ext cx="9144000" cy="6858000"/>
          </a:xfrm>
          <a:prstGeom prst="rect">
            <a:avLst/>
          </a:prstGeom>
        </p:spPr>
      </p:pic>
      <p:pic>
        <p:nvPicPr>
          <p:cNvPr id="10" name="Рисунок 9" descr="Aztec-Mixtex-Zapotec_Armies_02.jpg"/>
          <p:cNvPicPr>
            <a:picLocks noChangeAspect="1"/>
          </p:cNvPicPr>
          <p:nvPr/>
        </p:nvPicPr>
        <p:blipFill>
          <a:blip r:embed="rId6" cstate="print"/>
          <a:stretch>
            <a:fillRect/>
          </a:stretch>
        </p:blipFill>
        <p:spPr>
          <a:xfrm>
            <a:off x="0" y="114300"/>
            <a:ext cx="9144000" cy="6743700"/>
          </a:xfrm>
          <a:prstGeom prst="rect">
            <a:avLst/>
          </a:prstGeom>
        </p:spPr>
      </p:pic>
      <p:pic>
        <p:nvPicPr>
          <p:cNvPr id="11" name="Рисунок 10" descr="Aztec-Mixtex-Zapotec_Armies_01.jpg"/>
          <p:cNvPicPr>
            <a:picLocks noChangeAspect="1"/>
          </p:cNvPicPr>
          <p:nvPr/>
        </p:nvPicPr>
        <p:blipFill>
          <a:blip r:embed="rId7" cstate="print"/>
          <a:stretch>
            <a:fillRect/>
          </a:stretch>
        </p:blipFill>
        <p:spPr>
          <a:xfrm>
            <a:off x="0" y="0"/>
            <a:ext cx="4644008" cy="6858000"/>
          </a:xfrm>
          <a:prstGeom prst="rect">
            <a:avLst/>
          </a:prstGeom>
        </p:spPr>
      </p:pic>
      <p:pic>
        <p:nvPicPr>
          <p:cNvPr id="12" name="Рисунок 11" descr="Aztec-Mixtex-Zapotec_Armies_04.jpg"/>
          <p:cNvPicPr>
            <a:picLocks noChangeAspect="1"/>
          </p:cNvPicPr>
          <p:nvPr/>
        </p:nvPicPr>
        <p:blipFill>
          <a:blip r:embed="rId8" cstate="print"/>
          <a:stretch>
            <a:fillRect/>
          </a:stretch>
        </p:blipFill>
        <p:spPr>
          <a:xfrm>
            <a:off x="4644008" y="0"/>
            <a:ext cx="4499992" cy="6858000"/>
          </a:xfrm>
          <a:prstGeom prst="rect">
            <a:avLst/>
          </a:prstGeom>
        </p:spPr>
      </p:pic>
      <p:pic>
        <p:nvPicPr>
          <p:cNvPr id="13" name="Рисунок 12" descr="Aztec-Mixtex-Zapotec_Armies_03.jpg"/>
          <p:cNvPicPr>
            <a:picLocks noChangeAspect="1"/>
          </p:cNvPicPr>
          <p:nvPr/>
        </p:nvPicPr>
        <p:blipFill>
          <a:blip r:embed="rId9" cstate="print"/>
          <a:stretch>
            <a:fillRect/>
          </a:stretch>
        </p:blipFill>
        <p:spPr>
          <a:xfrm>
            <a:off x="0" y="0"/>
            <a:ext cx="9144000" cy="6743700"/>
          </a:xfrm>
          <a:prstGeom prst="rect">
            <a:avLst/>
          </a:prstGeom>
        </p:spPr>
      </p:pic>
      <p:pic>
        <p:nvPicPr>
          <p:cNvPr id="16" name="Рисунок 15" descr="Aztec-Mixtex-Zapotec_Armies_05.jpg"/>
          <p:cNvPicPr>
            <a:picLocks noChangeAspect="1"/>
          </p:cNvPicPr>
          <p:nvPr/>
        </p:nvPicPr>
        <p:blipFill>
          <a:blip r:embed="rId10" cstate="print"/>
          <a:stretch>
            <a:fillRect/>
          </a:stretch>
        </p:blipFill>
        <p:spPr>
          <a:xfrm>
            <a:off x="0" y="0"/>
            <a:ext cx="4788024" cy="6858000"/>
          </a:xfrm>
          <a:prstGeom prst="rect">
            <a:avLst/>
          </a:prstGeom>
        </p:spPr>
      </p:pic>
      <p:pic>
        <p:nvPicPr>
          <p:cNvPr id="17" name="Рисунок 16" descr="Aztec-Mixtex-Zapotec_Armies_06.jpg"/>
          <p:cNvPicPr>
            <a:picLocks noChangeAspect="1"/>
          </p:cNvPicPr>
          <p:nvPr/>
        </p:nvPicPr>
        <p:blipFill>
          <a:blip r:embed="rId11" cstate="print"/>
          <a:stretch>
            <a:fillRect/>
          </a:stretch>
        </p:blipFill>
        <p:spPr>
          <a:xfrm>
            <a:off x="4716016" y="0"/>
            <a:ext cx="4427984" cy="6858000"/>
          </a:xfrm>
          <a:prstGeom prst="rect">
            <a:avLst/>
          </a:prstGeom>
        </p:spPr>
      </p:pic>
      <p:pic>
        <p:nvPicPr>
          <p:cNvPr id="18" name="Рисунок 17" descr="Aztec-Mixtex-Zapotec_Armies_08.jpg"/>
          <p:cNvPicPr>
            <a:picLocks noChangeAspect="1"/>
          </p:cNvPicPr>
          <p:nvPr/>
        </p:nvPicPr>
        <p:blipFill>
          <a:blip r:embed="rId12" cstate="print"/>
          <a:stretch>
            <a:fillRect/>
          </a:stretch>
        </p:blipFill>
        <p:spPr>
          <a:xfrm>
            <a:off x="0" y="0"/>
            <a:ext cx="9144000" cy="6858000"/>
          </a:xfrm>
          <a:prstGeom prst="rect">
            <a:avLst/>
          </a:prstGeom>
        </p:spPr>
      </p:pic>
      <p:pic>
        <p:nvPicPr>
          <p:cNvPr id="20" name="Рисунок 19" descr="Codex_Mendoza_folio_67r_bottom.jpg"/>
          <p:cNvPicPr>
            <a:picLocks noChangeAspect="1"/>
          </p:cNvPicPr>
          <p:nvPr/>
        </p:nvPicPr>
        <p:blipFill>
          <a:blip r:embed="rId13" cstate="print"/>
          <a:stretch>
            <a:fillRect/>
          </a:stretch>
        </p:blipFill>
        <p:spPr>
          <a:xfrm>
            <a:off x="0" y="0"/>
            <a:ext cx="9144000" cy="6858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0"/>
                                        <p:tgtEl>
                                          <p:spTgt spid="5"/>
                                        </p:tgtEl>
                                      </p:cBhvr>
                                    </p:animEffect>
                                  </p:childTnLst>
                                </p:cTn>
                              </p:par>
                            </p:childTnLst>
                          </p:cTn>
                        </p:par>
                        <p:par>
                          <p:cTn id="8" fill="hold">
                            <p:stCondLst>
                              <p:cond delay="5000"/>
                            </p:stCondLst>
                            <p:childTnLst>
                              <p:par>
                                <p:cTn id="9" presetID="8" presetClass="entr" presetSubtype="3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out)">
                                      <p:cBhvr>
                                        <p:cTn id="11" dur="5000"/>
                                        <p:tgtEl>
                                          <p:spTgt spid="7"/>
                                        </p:tgtEl>
                                      </p:cBhvr>
                                    </p:animEffect>
                                  </p:childTnLst>
                                </p:cTn>
                              </p:par>
                            </p:childTnLst>
                          </p:cTn>
                        </p:par>
                        <p:par>
                          <p:cTn id="12" fill="hold">
                            <p:stCondLst>
                              <p:cond delay="10000"/>
                            </p:stCondLst>
                            <p:childTnLst>
                              <p:par>
                                <p:cTn id="13" presetID="8"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0"/>
                                        <p:tgtEl>
                                          <p:spTgt spid="8"/>
                                        </p:tgtEl>
                                      </p:cBhvr>
                                    </p:animEffect>
                                  </p:childTnLst>
                                </p:cTn>
                              </p:par>
                            </p:childTnLst>
                          </p:cTn>
                        </p:par>
                        <p:par>
                          <p:cTn id="16" fill="hold">
                            <p:stCondLst>
                              <p:cond delay="15000"/>
                            </p:stCondLst>
                            <p:childTnLst>
                              <p:par>
                                <p:cTn id="17" presetID="8" presetClass="entr" presetSubtype="3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out)">
                                      <p:cBhvr>
                                        <p:cTn id="19" dur="5000"/>
                                        <p:tgtEl>
                                          <p:spTgt spid="9"/>
                                        </p:tgtEl>
                                      </p:cBhvr>
                                    </p:animEffect>
                                  </p:childTnLst>
                                </p:cTn>
                              </p:par>
                            </p:childTnLst>
                          </p:cTn>
                        </p:par>
                        <p:par>
                          <p:cTn id="20" fill="hold">
                            <p:stCondLst>
                              <p:cond delay="20000"/>
                            </p:stCondLst>
                            <p:childTnLst>
                              <p:par>
                                <p:cTn id="21" presetID="8"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5000"/>
                                        <p:tgtEl>
                                          <p:spTgt spid="10"/>
                                        </p:tgtEl>
                                      </p:cBhvr>
                                    </p:animEffect>
                                  </p:childTnLst>
                                </p:cTn>
                              </p:par>
                            </p:childTnLst>
                          </p:cTn>
                        </p:par>
                        <p:par>
                          <p:cTn id="24" fill="hold">
                            <p:stCondLst>
                              <p:cond delay="25000"/>
                            </p:stCondLst>
                            <p:childTnLst>
                              <p:par>
                                <p:cTn id="25" presetID="8" presetClass="entr" presetSubtype="3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out)">
                                      <p:cBhvr>
                                        <p:cTn id="27" dur="5000"/>
                                        <p:tgtEl>
                                          <p:spTgt spid="11"/>
                                        </p:tgtEl>
                                      </p:cBhvr>
                                    </p:animEffect>
                                  </p:childTnLst>
                                </p:cTn>
                              </p:par>
                            </p:childTnLst>
                          </p:cTn>
                        </p:par>
                        <p:par>
                          <p:cTn id="28" fill="hold">
                            <p:stCondLst>
                              <p:cond delay="30000"/>
                            </p:stCondLst>
                            <p:childTnLst>
                              <p:par>
                                <p:cTn id="29" presetID="8" presetClass="entr" presetSubtype="32"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out)">
                                      <p:cBhvr>
                                        <p:cTn id="31" dur="5000"/>
                                        <p:tgtEl>
                                          <p:spTgt spid="12"/>
                                        </p:tgtEl>
                                      </p:cBhvr>
                                    </p:animEffect>
                                  </p:childTnLst>
                                </p:cTn>
                              </p:par>
                            </p:childTnLst>
                          </p:cTn>
                        </p:par>
                        <p:par>
                          <p:cTn id="32" fill="hold">
                            <p:stCondLst>
                              <p:cond delay="35000"/>
                            </p:stCondLst>
                            <p:childTnLst>
                              <p:par>
                                <p:cTn id="33" presetID="8"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amond(in)">
                                      <p:cBhvr>
                                        <p:cTn id="35" dur="5000"/>
                                        <p:tgtEl>
                                          <p:spTgt spid="13"/>
                                        </p:tgtEl>
                                      </p:cBhvr>
                                    </p:animEffect>
                                  </p:childTnLst>
                                </p:cTn>
                              </p:par>
                            </p:childTnLst>
                          </p:cTn>
                        </p:par>
                        <p:par>
                          <p:cTn id="36" fill="hold">
                            <p:stCondLst>
                              <p:cond delay="40000"/>
                            </p:stCondLst>
                            <p:childTnLst>
                              <p:par>
                                <p:cTn id="37" presetID="8"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amond(in)">
                                      <p:cBhvr>
                                        <p:cTn id="39" dur="5000"/>
                                        <p:tgtEl>
                                          <p:spTgt spid="16"/>
                                        </p:tgtEl>
                                      </p:cBhvr>
                                    </p:animEffect>
                                  </p:childTnLst>
                                </p:cTn>
                              </p:par>
                            </p:childTnLst>
                          </p:cTn>
                        </p:par>
                        <p:par>
                          <p:cTn id="40" fill="hold">
                            <p:stCondLst>
                              <p:cond delay="45000"/>
                            </p:stCondLst>
                            <p:childTnLst>
                              <p:par>
                                <p:cTn id="41" presetID="8"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diamond(in)">
                                      <p:cBhvr>
                                        <p:cTn id="43" dur="5000"/>
                                        <p:tgtEl>
                                          <p:spTgt spid="17"/>
                                        </p:tgtEl>
                                      </p:cBhvr>
                                    </p:animEffect>
                                  </p:childTnLst>
                                </p:cTn>
                              </p:par>
                            </p:childTnLst>
                          </p:cTn>
                        </p:par>
                        <p:par>
                          <p:cTn id="44" fill="hold">
                            <p:stCondLst>
                              <p:cond delay="50000"/>
                            </p:stCondLst>
                            <p:childTnLst>
                              <p:par>
                                <p:cTn id="45" presetID="8" presetClass="entr" presetSubtype="16"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amond(in)">
                                      <p:cBhvr>
                                        <p:cTn id="47" dur="5000"/>
                                        <p:tgtEl>
                                          <p:spTgt spid="18"/>
                                        </p:tgtEl>
                                      </p:cBhvr>
                                    </p:animEffect>
                                  </p:childTnLst>
                                </p:cTn>
                              </p:par>
                            </p:childTnLst>
                          </p:cTn>
                        </p:par>
                        <p:par>
                          <p:cTn id="48" fill="hold">
                            <p:stCondLst>
                              <p:cond delay="55000"/>
                            </p:stCondLst>
                            <p:childTnLst>
                              <p:par>
                                <p:cTn id="49" presetID="8" presetClass="entr" presetSubtype="32"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diamond(out)">
                                      <p:cBhvr>
                                        <p:cTn id="51" dur="5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mexico_291220100554_4.jpg"/>
          <p:cNvPicPr>
            <a:picLocks noGrp="1" noChangeAspect="1"/>
          </p:cNvPicPr>
          <p:nvPr>
            <p:ph sz="half" idx="1"/>
          </p:nvPr>
        </p:nvPicPr>
        <p:blipFill>
          <a:blip r:embed="rId2" cstate="print"/>
          <a:stretch>
            <a:fillRect/>
          </a:stretch>
        </p:blipFill>
        <p:spPr>
          <a:xfrm>
            <a:off x="395536" y="332656"/>
            <a:ext cx="4248472" cy="56886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Содержимое 3"/>
          <p:cNvSpPr>
            <a:spLocks noGrp="1"/>
          </p:cNvSpPr>
          <p:nvPr>
            <p:ph sz="half" idx="2"/>
          </p:nvPr>
        </p:nvSpPr>
        <p:spPr>
          <a:xfrm>
            <a:off x="4648200" y="188640"/>
            <a:ext cx="4038600" cy="6480720"/>
          </a:xfrm>
        </p:spPr>
        <p:txBody>
          <a:bodyPr>
            <a:noAutofit/>
          </a:bodyPr>
          <a:lstStyle/>
          <a:p>
            <a:pPr marL="0" indent="450000" algn="just">
              <a:lnSpc>
                <a:spcPct val="120000"/>
              </a:lnSpc>
              <a:spcBef>
                <a:spcPts val="0"/>
              </a:spcBef>
              <a:buNone/>
            </a:pP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 моменту Конкисты государство ацтеков занимало территорию от Мексиканского залива до Тихого океана, от устьев рек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Бальсас</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Панукодо</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до земель майя. Отдельные колонии существовали на землях современных Гватемалы, Перу, Колумбии и Венесуэлы. С другой стороны, город-государство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Тласкала</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 севере долины Пуэбло не подчинялись ацтекам.</a:t>
            </a:r>
          </a:p>
          <a:p>
            <a:pPr marL="0" indent="450000" algn="just">
              <a:lnSpc>
                <a:spcPct val="120000"/>
              </a:lnSpc>
              <a:spcBef>
                <a:spcPts val="0"/>
              </a:spcBef>
              <a:buNone/>
            </a:pP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Традиционно общество разделялось на два социальных слоя, или класса: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масеуалли</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(люди), или крестьянство, и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пилли</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(знать). Со временем социальный статус стал наследоваться. Богатая воинская добыча привела к появлению третьего класса, не являвшегося частью традиционного общества ацтеков: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почтека</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(или торговцы). Их деятельность не была исключительно коммерческой;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почтека</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также были хорошими лазутчиками.</a:t>
            </a:r>
          </a:p>
          <a:p>
            <a:pPr marL="0" indent="450000" algn="just">
              <a:lnSpc>
                <a:spcPct val="120000"/>
              </a:lnSpc>
              <a:spcBef>
                <a:spcPts val="0"/>
              </a:spcBef>
              <a:buNone/>
            </a:pPr>
            <a:endPar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80720"/>
          </a:xfrm>
        </p:spPr>
        <p:txBody>
          <a:bodyPr>
            <a:noAutofit/>
          </a:bodyPr>
          <a:lstStyle/>
          <a:p>
            <a:pPr marL="0" indent="450000" algn="just">
              <a:lnSpc>
                <a:spcPct val="120000"/>
              </a:lnSpc>
              <a:spcBef>
                <a:spcPts val="0"/>
              </a:spcBef>
              <a:buNone/>
            </a:pP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Мужская одежда и женская одежда украшалась орнаментами. Если рассмотреть одежду ацтеков по половому различию, то выглядело это так: мужская одежда: главный атрибут −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маштлатль</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(набедренная повязка).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Маштлатль</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одевали мальчики с тринадцатилетнего возраста. Главное верхнее одеяние −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тильматли</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(плащ). Прямоугольный кусок ткани завязывали узлом на груди или плече таким образом, чтобы спереди закрывалось тело и ноги. </a:t>
            </a:r>
          </a:p>
          <a:p>
            <a:pPr marL="0" indent="450000" algn="just">
              <a:lnSpc>
                <a:spcPct val="120000"/>
              </a:lnSpc>
              <a:spcBef>
                <a:spcPts val="0"/>
              </a:spcBef>
              <a:buNone/>
            </a:pP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Бедные классы одевали практически однотонные белые плащи и повязки, а состоятельные мужчины − расшитые, красочные наряды. Воину, взявшему в плен первого врага, вышивали на плаще цветы либо скорпиона; после двух пленных накидку обшивали красной каемочкой; третий подвиг вознаграждался роскошно расшитым плащом. Опытные воины носили красные накидки с белой полоской. </a:t>
            </a:r>
          </a:p>
          <a:p>
            <a:pPr marL="0" indent="450000" algn="just">
              <a:lnSpc>
                <a:spcPct val="120000"/>
              </a:lnSpc>
              <a:spcBef>
                <a:spcPts val="0"/>
              </a:spcBef>
              <a:buNone/>
            </a:pPr>
            <a:endParaRPr lang="ru-RU" sz="1600" dirty="0">
              <a:latin typeface="Times New Roman" pitchFamily="18" charset="0"/>
              <a:cs typeface="Times New Roman" pitchFamily="18" charset="0"/>
            </a:endParaRPr>
          </a:p>
        </p:txBody>
      </p:sp>
      <p:pic>
        <p:nvPicPr>
          <p:cNvPr id="5" name="Содержимое 4" descr="Codex_Magliabechiano_ritual_sacrificial_combat.jpg"/>
          <p:cNvPicPr>
            <a:picLocks noGrp="1" noChangeAspect="1"/>
          </p:cNvPicPr>
          <p:nvPr>
            <p:ph sz="half" idx="2"/>
          </p:nvPr>
        </p:nvPicPr>
        <p:blipFill>
          <a:blip r:embed="rId2" cstate="print"/>
          <a:stretch>
            <a:fillRect/>
          </a:stretch>
        </p:blipFill>
        <p:spPr>
          <a:xfrm>
            <a:off x="4788024" y="1196752"/>
            <a:ext cx="3961121" cy="4664034"/>
          </a:xfrm>
          <a:prstGeom prst="ellipse">
            <a:avLst/>
          </a:prstGeom>
          <a:ln>
            <a:noFill/>
          </a:ln>
          <a:effectLst>
            <a:softEdge rad="11250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0" y="4293096"/>
            <a:ext cx="9144000" cy="2564904"/>
          </a:xfrm>
        </p:spPr>
        <p:txBody>
          <a:bodyPr>
            <a:noAutofit/>
          </a:bodyPr>
          <a:lstStyle/>
          <a:p>
            <a:pPr marL="0" indent="450000" algn="just">
              <a:lnSpc>
                <a:spcPct val="120000"/>
              </a:lnSpc>
              <a:spcBef>
                <a:spcPts val="0"/>
              </a:spcBef>
              <a:buNone/>
            </a:pPr>
            <a:r>
              <a:rPr lang="ru-RU" sz="1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Ацтеки создали обширный пласт устной литературы, представленной жанрами эпической, </a:t>
            </a:r>
            <a:r>
              <a:rPr lang="ru-RU" sz="1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гимнической</a:t>
            </a:r>
            <a:r>
              <a:rPr lang="ru-RU" sz="1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лирической поэзии, религиозных песнопений, драмой, легендами и сказаниями. По тону и тематике эта литература также весьма разнообразна и варьирует от воспевания воинской доблести и подвигов предков до созерцания и размышлений о сущности жизни и предназначении человека. Поэтические упражнения и диспуты постоянно практиковались в среде знати. </a:t>
            </a:r>
          </a:p>
          <a:p>
            <a:pPr marL="0" indent="450000" algn="just">
              <a:lnSpc>
                <a:spcPct val="120000"/>
              </a:lnSpc>
              <a:spcBef>
                <a:spcPts val="0"/>
              </a:spcBef>
              <a:buNone/>
            </a:pPr>
            <a:r>
              <a:rPr lang="ru-RU" sz="1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Ацтеки проявили себя как искуснейшие строители, скульпторы, резчики по камню, гончары, ювелиры, ткачи. Особым почетом пользовалось искусство изготовления изделий из ярких перьев тропических птиц. Перьями украшали щиты воинов, одежды, штандарты, головные уборы. Ювелиры работали по золоту, жадеиту, горному хрусталю и бирюзе, проявляя необычайное мастерство в создании мозаик и орнаментов. </a:t>
            </a:r>
          </a:p>
          <a:p>
            <a:pPr marL="0" indent="450000" algn="just">
              <a:lnSpc>
                <a:spcPct val="120000"/>
              </a:lnSpc>
              <a:spcBef>
                <a:spcPts val="0"/>
              </a:spcBef>
              <a:buNone/>
            </a:pPr>
            <a:endParaRPr lang="ru-RU" sz="1500" dirty="0">
              <a:latin typeface="Times New Roman" pitchFamily="18" charset="0"/>
              <a:cs typeface="Times New Roman" pitchFamily="18" charset="0"/>
            </a:endParaRPr>
          </a:p>
        </p:txBody>
      </p:sp>
      <p:pic>
        <p:nvPicPr>
          <p:cNvPr id="7" name="Содержимое 6" descr="v-obshhestve-atstekov-obuchenie-v-shkole-byilo-obyazatelnyim.jpg"/>
          <p:cNvPicPr>
            <a:picLocks noGrp="1" noChangeAspect="1"/>
          </p:cNvPicPr>
          <p:nvPr>
            <p:ph sz="half" idx="1"/>
          </p:nvPr>
        </p:nvPicPr>
        <p:blipFill>
          <a:blip r:embed="rId2" cstate="print"/>
          <a:stretch>
            <a:fillRect/>
          </a:stretch>
        </p:blipFill>
        <p:spPr>
          <a:xfrm>
            <a:off x="0" y="0"/>
            <a:ext cx="9144000" cy="4365104"/>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476672"/>
            <a:ext cx="4038600" cy="6192688"/>
          </a:xfrm>
        </p:spPr>
        <p:txBody>
          <a:bodyPr>
            <a:normAutofit fontScale="77500" lnSpcReduction="20000"/>
          </a:bodyPr>
          <a:lstStyle/>
          <a:p>
            <a:pPr indent="450215" algn="just">
              <a:lnSpc>
                <a:spcPct val="115000"/>
              </a:lnSpc>
              <a:spcAft>
                <a:spcPts val="0"/>
              </a:spcAft>
              <a:buNone/>
            </a:pPr>
            <a:r>
              <a:rPr lang="ru-RU" sz="26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Алежу</a:t>
            </a:r>
            <a:r>
              <a:rPr lang="ru-RU" sz="26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Гарсия − португальский конкистадор и путешественник. Исследовал территории современных Парагвая и Боливии, а также эстуарий Ла-Плата, состоял на службе у испанской короны. </a:t>
            </a:r>
            <a:r>
              <a:rPr lang="ru-RU" sz="26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Алежу</a:t>
            </a:r>
            <a:r>
              <a:rPr lang="ru-RU" sz="26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Гарсиа положил начало длинному ряду сухопутных походов по Южной Америке. В 1524 − 1525 годах он открыл часть Бразильского плоскогорья и </a:t>
            </a:r>
            <a:r>
              <a:rPr lang="ru-RU" sz="26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Лаплатской</a:t>
            </a:r>
            <a:r>
              <a:rPr lang="ru-RU" sz="26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низменности, а также равнину </a:t>
            </a:r>
            <a:r>
              <a:rPr lang="ru-RU" sz="26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Гран-Чако</a:t>
            </a:r>
            <a:r>
              <a:rPr lang="ru-RU" sz="26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и Боливийское нагорье. Он также стал первым европейцем, проникшим в империю инков в 1525 году.</a:t>
            </a:r>
            <a:endParaRPr lang="ru-RU" sz="2600"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p>
            <a:endParaRPr lang="ru-RU" dirty="0"/>
          </a:p>
        </p:txBody>
      </p:sp>
      <p:pic>
        <p:nvPicPr>
          <p:cNvPr id="5" name="Содержимое 4" descr="Inca-expansion2-ru.png"/>
          <p:cNvPicPr>
            <a:picLocks noGrp="1" noChangeAspect="1"/>
          </p:cNvPicPr>
          <p:nvPr>
            <p:ph sz="half" idx="2"/>
          </p:nvPr>
        </p:nvPicPr>
        <p:blipFill>
          <a:blip r:embed="rId2" cstate="print"/>
          <a:stretch>
            <a:fillRect/>
          </a:stretch>
        </p:blipFill>
        <p:spPr>
          <a:xfrm>
            <a:off x="4644008" y="548680"/>
            <a:ext cx="4176463" cy="583264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 Box 5"/>
          <p:cNvSpPr txBox="1">
            <a:spLocks noChangeArrowheads="1"/>
          </p:cNvSpPr>
          <p:nvPr/>
        </p:nvSpPr>
        <p:spPr bwMode="auto">
          <a:xfrm>
            <a:off x="0" y="0"/>
            <a:ext cx="9144000" cy="369332"/>
          </a:xfrm>
          <a:prstGeom prst="rect">
            <a:avLst/>
          </a:prstGeom>
          <a:solidFill>
            <a:schemeClr val="accent6">
              <a:lumMod val="75000"/>
            </a:schemeClr>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a:t>
            </a:r>
            <a:r>
              <a:rPr lang="ru-RU" b="1" dirty="0" err="1" smtClean="0">
                <a:solidFill>
                  <a:srgbClr val="C00000"/>
                </a:solidFill>
                <a:effectLst>
                  <a:outerShdw blurRad="38100" dist="38100" dir="2700000" algn="tl">
                    <a:srgbClr val="000000">
                      <a:alpha val="43137"/>
                    </a:srgbClr>
                  </a:outerShdw>
                </a:effectLst>
                <a:latin typeface="Arial Black" pitchFamily="34" charset="0"/>
              </a:rPr>
              <a:t>Алежу</a:t>
            </a:r>
            <a:r>
              <a:rPr lang="ru-RU" b="1" dirty="0" smtClean="0">
                <a:solidFill>
                  <a:srgbClr val="C00000"/>
                </a:solidFill>
                <a:effectLst>
                  <a:outerShdw blurRad="38100" dist="38100" dir="2700000" algn="tl">
                    <a:srgbClr val="000000">
                      <a:alpha val="43137"/>
                    </a:srgbClr>
                  </a:outerShdw>
                </a:effectLst>
                <a:latin typeface="Arial Black" pitchFamily="34" charset="0"/>
              </a:rPr>
              <a:t> Гарсия. Цивилизация инков</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20130606145315.jpg"/>
          <p:cNvPicPr>
            <a:picLocks noGrp="1" noChangeAspect="1"/>
          </p:cNvPicPr>
          <p:nvPr>
            <p:ph sz="half" idx="1"/>
          </p:nvPr>
        </p:nvPicPr>
        <p:blipFill>
          <a:blip r:embed="rId2" cstate="print"/>
          <a:stretch>
            <a:fillRect/>
          </a:stretch>
        </p:blipFill>
        <p:spPr>
          <a:xfrm>
            <a:off x="323528" y="332656"/>
            <a:ext cx="4248472" cy="6336704"/>
          </a:xfrm>
        </p:spPr>
      </p:pic>
      <p:sp>
        <p:nvSpPr>
          <p:cNvPr id="4" name="Содержимое 3"/>
          <p:cNvSpPr>
            <a:spLocks noGrp="1"/>
          </p:cNvSpPr>
          <p:nvPr>
            <p:ph sz="half" idx="2"/>
          </p:nvPr>
        </p:nvSpPr>
        <p:spPr>
          <a:xfrm>
            <a:off x="4648200" y="188640"/>
            <a:ext cx="4038600" cy="6480720"/>
          </a:xfrm>
        </p:spPr>
        <p:txBody>
          <a:bodyPr>
            <a:noAutofit/>
          </a:bodyPr>
          <a:lstStyle/>
          <a:p>
            <a:pPr marL="0" indent="450000" algn="just">
              <a:lnSpc>
                <a:spcPct val="120000"/>
              </a:lnSpc>
              <a:spcBef>
                <a:spcPts val="0"/>
              </a:spcBef>
              <a:buNone/>
            </a:pP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Инки господствовали на территории, называемой ныне Перу, в течение длительного времени. В период, когда территория империи достигла наибольших размеров, она включала в себя часть Южной Америки и простиралась почти на миллион квадратных километров. Помимо нынешнего Перу, в империю входили большая часть нынешних Колумбии и Эквадора почти вся Боливия, северные районы республики Чили и северо-западная часть Аргентины.</a:t>
            </a:r>
          </a:p>
          <a:p>
            <a:pPr marL="0" indent="450000" algn="just">
              <a:lnSpc>
                <a:spcPct val="120000"/>
              </a:lnSpc>
              <a:spcBef>
                <a:spcPts val="0"/>
              </a:spcBef>
              <a:buNone/>
            </a:pP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Достоверная история инков начинается с деятельности девятого правителя − </a:t>
            </a:r>
            <a:r>
              <a:rPr lang="ru-RU" sz="16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Пачакути</a:t>
            </a:r>
            <a:r>
              <a:rPr lang="ru-RU" sz="1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 этого времени начинается возвышение инков. Государство быстро крепнет. В последующие годы инки завоевывают и подчиняют племена всей области Анд от Южной Колумбии до Среднего Чили. Население государства составляет 6 млн. человек.</a:t>
            </a:r>
          </a:p>
          <a:p>
            <a:pPr marL="0" indent="450000" algn="just">
              <a:lnSpc>
                <a:spcPct val="120000"/>
              </a:lnSpc>
              <a:spcBef>
                <a:spcPts val="0"/>
              </a:spcBef>
              <a:buNone/>
            </a:pPr>
            <a:endPar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Рисунок 5" descr="20130606145405.jpg"/>
          <p:cNvPicPr>
            <a:picLocks noChangeAspect="1"/>
          </p:cNvPicPr>
          <p:nvPr/>
        </p:nvPicPr>
        <p:blipFill>
          <a:blip r:embed="rId3" cstate="print"/>
          <a:stretch>
            <a:fillRect/>
          </a:stretch>
        </p:blipFill>
        <p:spPr>
          <a:xfrm>
            <a:off x="323528" y="332655"/>
            <a:ext cx="4248472" cy="6415879"/>
          </a:xfrm>
          <a:prstGeom prst="rect">
            <a:avLst/>
          </a:prstGeom>
        </p:spPr>
      </p:pic>
      <p:pic>
        <p:nvPicPr>
          <p:cNvPr id="7" name="Рисунок 6" descr="20130606145454.jpg"/>
          <p:cNvPicPr>
            <a:picLocks noChangeAspect="1"/>
          </p:cNvPicPr>
          <p:nvPr/>
        </p:nvPicPr>
        <p:blipFill>
          <a:blip r:embed="rId4" cstate="print"/>
          <a:stretch>
            <a:fillRect/>
          </a:stretch>
        </p:blipFill>
        <p:spPr>
          <a:xfrm>
            <a:off x="251520" y="260647"/>
            <a:ext cx="4320480" cy="6408713"/>
          </a:xfrm>
          <a:prstGeom prst="rect">
            <a:avLst/>
          </a:prstGeom>
        </p:spPr>
      </p:pic>
      <p:pic>
        <p:nvPicPr>
          <p:cNvPr id="8" name="Рисунок 7" descr="-inca.jpg"/>
          <p:cNvPicPr>
            <a:picLocks noChangeAspect="1"/>
          </p:cNvPicPr>
          <p:nvPr/>
        </p:nvPicPr>
        <p:blipFill>
          <a:blip r:embed="rId5" cstate="print"/>
          <a:stretch>
            <a:fillRect/>
          </a:stretch>
        </p:blipFill>
        <p:spPr>
          <a:xfrm>
            <a:off x="251520" y="332656"/>
            <a:ext cx="4320480" cy="633670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0"/>
                                        <p:tgtEl>
                                          <p:spTgt spid="5"/>
                                        </p:tgtEl>
                                      </p:cBhvr>
                                    </p:animEffect>
                                  </p:childTnLst>
                                </p:cTn>
                              </p:par>
                            </p:childTnLst>
                          </p:cTn>
                        </p:par>
                        <p:par>
                          <p:cTn id="8" fill="hold">
                            <p:stCondLst>
                              <p:cond delay="5000"/>
                            </p:stCondLst>
                            <p:childTnLst>
                              <p:par>
                                <p:cTn id="9" presetID="8"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out)">
                                      <p:cBhvr>
                                        <p:cTn id="11" dur="5000"/>
                                        <p:tgtEl>
                                          <p:spTgt spid="6"/>
                                        </p:tgtEl>
                                      </p:cBhvr>
                                    </p:animEffect>
                                  </p:childTnLst>
                                </p:cTn>
                              </p:par>
                            </p:childTnLst>
                          </p:cTn>
                        </p:par>
                        <p:par>
                          <p:cTn id="12" fill="hold">
                            <p:stCondLst>
                              <p:cond delay="10000"/>
                            </p:stCondLst>
                            <p:childTnLst>
                              <p:par>
                                <p:cTn id="13" presetID="8"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5000"/>
                                        <p:tgtEl>
                                          <p:spTgt spid="7"/>
                                        </p:tgtEl>
                                      </p:cBhvr>
                                    </p:animEffect>
                                  </p:childTnLst>
                                </p:cTn>
                              </p:par>
                            </p:childTnLst>
                          </p:cTn>
                        </p:par>
                        <p:par>
                          <p:cTn id="16" fill="hold">
                            <p:stCondLst>
                              <p:cond delay="15000"/>
                            </p:stCondLst>
                            <p:childTnLst>
                              <p:par>
                                <p:cTn id="17" presetID="8" presetClass="entr" presetSubtype="3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out)">
                                      <p:cBhvr>
                                        <p:cTn id="19" dur="5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78646641_Uvlekatelnoe_fotoputeshestvie_v_stranu_drevnih_inkov_119.jpg"/>
          <p:cNvPicPr>
            <a:picLocks noChangeAspect="1"/>
          </p:cNvPicPr>
          <p:nvPr/>
        </p:nvPicPr>
        <p:blipFill>
          <a:blip r:embed="rId2" cstate="print"/>
          <a:stretch>
            <a:fillRect/>
          </a:stretch>
        </p:blipFill>
        <p:spPr>
          <a:xfrm>
            <a:off x="0" y="0"/>
            <a:ext cx="9144000" cy="6858000"/>
          </a:xfrm>
          <a:prstGeom prst="rect">
            <a:avLst/>
          </a:prstGeom>
        </p:spPr>
      </p:pic>
      <p:pic>
        <p:nvPicPr>
          <p:cNvPr id="6" name="Рисунок 5" descr="836319bbe3.jpg"/>
          <p:cNvPicPr>
            <a:picLocks noChangeAspect="1"/>
          </p:cNvPicPr>
          <p:nvPr/>
        </p:nvPicPr>
        <p:blipFill>
          <a:blip r:embed="rId3" cstate="print"/>
          <a:stretch>
            <a:fillRect/>
          </a:stretch>
        </p:blipFill>
        <p:spPr>
          <a:xfrm>
            <a:off x="1907704" y="0"/>
            <a:ext cx="5508104" cy="6858000"/>
          </a:xfrm>
          <a:prstGeom prst="rect">
            <a:avLst/>
          </a:prstGeom>
        </p:spPr>
      </p:pic>
      <p:pic>
        <p:nvPicPr>
          <p:cNvPr id="7" name="Рисунок 6" descr="78646523_Uvlekatelnoe_fotoputeshestvie_v_stranu_drevnih_inkov_12.jpg"/>
          <p:cNvPicPr>
            <a:picLocks noChangeAspect="1"/>
          </p:cNvPicPr>
          <p:nvPr/>
        </p:nvPicPr>
        <p:blipFill>
          <a:blip r:embed="rId4" cstate="print"/>
          <a:stretch>
            <a:fillRect/>
          </a:stretch>
        </p:blipFill>
        <p:spPr>
          <a:xfrm>
            <a:off x="0" y="0"/>
            <a:ext cx="9144000" cy="6858000"/>
          </a:xfrm>
          <a:prstGeom prst="rect">
            <a:avLst/>
          </a:prstGeom>
        </p:spPr>
      </p:pic>
      <p:pic>
        <p:nvPicPr>
          <p:cNvPr id="8" name="Рисунок 7" descr="isla-del-sol-1.jpg"/>
          <p:cNvPicPr>
            <a:picLocks noChangeAspect="1"/>
          </p:cNvPicPr>
          <p:nvPr/>
        </p:nvPicPr>
        <p:blipFill>
          <a:blip r:embed="rId5" cstate="print"/>
          <a:stretch>
            <a:fillRect/>
          </a:stretch>
        </p:blipFill>
        <p:spPr>
          <a:xfrm>
            <a:off x="0" y="0"/>
            <a:ext cx="9144000" cy="6858000"/>
          </a:xfrm>
          <a:prstGeom prst="rect">
            <a:avLst/>
          </a:prstGeom>
        </p:spPr>
      </p:pic>
      <p:pic>
        <p:nvPicPr>
          <p:cNvPr id="10" name="Рисунок 9" descr="ljaktapata-1.jpg"/>
          <p:cNvPicPr>
            <a:picLocks noChangeAspect="1"/>
          </p:cNvPicPr>
          <p:nvPr/>
        </p:nvPicPr>
        <p:blipFill>
          <a:blip r:embed="rId6" cstate="print"/>
          <a:stretch>
            <a:fillRect/>
          </a:stretch>
        </p:blipFill>
        <p:spPr>
          <a:xfrm>
            <a:off x="0" y="0"/>
            <a:ext cx="9154248" cy="6858000"/>
          </a:xfrm>
          <a:prstGeom prst="rect">
            <a:avLst/>
          </a:prstGeom>
        </p:spPr>
      </p:pic>
      <p:pic>
        <p:nvPicPr>
          <p:cNvPr id="11" name="Рисунок 10" descr="ljaktapata-2.jpg"/>
          <p:cNvPicPr>
            <a:picLocks noChangeAspect="1"/>
          </p:cNvPicPr>
          <p:nvPr/>
        </p:nvPicPr>
        <p:blipFill>
          <a:blip r:embed="rId7" cstate="print"/>
          <a:stretch>
            <a:fillRect/>
          </a:stretch>
        </p:blipFill>
        <p:spPr>
          <a:xfrm>
            <a:off x="0" y="0"/>
            <a:ext cx="9144000" cy="6858000"/>
          </a:xfrm>
          <a:prstGeom prst="rect">
            <a:avLst/>
          </a:prstGeom>
        </p:spPr>
      </p:pic>
      <p:pic>
        <p:nvPicPr>
          <p:cNvPr id="12" name="Рисунок 11" descr="moray-1.jpg"/>
          <p:cNvPicPr>
            <a:picLocks noChangeAspect="1"/>
          </p:cNvPicPr>
          <p:nvPr/>
        </p:nvPicPr>
        <p:blipFill>
          <a:blip r:embed="rId8" cstate="print"/>
          <a:stretch>
            <a:fillRect/>
          </a:stretch>
        </p:blipFill>
        <p:spPr>
          <a:xfrm>
            <a:off x="0" y="0"/>
            <a:ext cx="9144000" cy="6858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7"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0" fill="hold"/>
                                        <p:tgtEl>
                                          <p:spTgt spid="7"/>
                                        </p:tgtEl>
                                        <p:attrNameLst>
                                          <p:attrName>ppt_x</p:attrName>
                                        </p:attrNameLst>
                                      </p:cBhvr>
                                      <p:tavLst>
                                        <p:tav tm="0">
                                          <p:val>
                                            <p:strVal val="#ppt_x"/>
                                          </p:val>
                                        </p:tav>
                                        <p:tav tm="100000">
                                          <p:val>
                                            <p:strVal val="#ppt_x"/>
                                          </p:val>
                                        </p:tav>
                                      </p:tavLst>
                                    </p:anim>
                                    <p:anim calcmode="lin" valueType="num">
                                      <p:cBhvr additive="base">
                                        <p:cTn id="18" dur="50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7"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0" fill="hold"/>
                                        <p:tgtEl>
                                          <p:spTgt spid="8"/>
                                        </p:tgtEl>
                                        <p:attrNameLst>
                                          <p:attrName>ppt_x</p:attrName>
                                        </p:attrNameLst>
                                      </p:cBhvr>
                                      <p:tavLst>
                                        <p:tav tm="0">
                                          <p:val>
                                            <p:strVal val="#ppt_x"/>
                                          </p:val>
                                        </p:tav>
                                        <p:tav tm="100000">
                                          <p:val>
                                            <p:strVal val="#ppt_x"/>
                                          </p:val>
                                        </p:tav>
                                      </p:tavLst>
                                    </p:anim>
                                    <p:anim calcmode="lin" valueType="num">
                                      <p:cBhvr additive="base">
                                        <p:cTn id="23" dur="50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7"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0" fill="hold"/>
                                        <p:tgtEl>
                                          <p:spTgt spid="10"/>
                                        </p:tgtEl>
                                        <p:attrNameLst>
                                          <p:attrName>ppt_x</p:attrName>
                                        </p:attrNameLst>
                                      </p:cBhvr>
                                      <p:tavLst>
                                        <p:tav tm="0">
                                          <p:val>
                                            <p:strVal val="#ppt_x"/>
                                          </p:val>
                                        </p:tav>
                                        <p:tav tm="100000">
                                          <p:val>
                                            <p:strVal val="#ppt_x"/>
                                          </p:val>
                                        </p:tav>
                                      </p:tavLst>
                                    </p:anim>
                                    <p:anim calcmode="lin" valueType="num">
                                      <p:cBhvr additive="base">
                                        <p:cTn id="28" dur="50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0"/>
                            </p:stCondLst>
                            <p:childTnLst>
                              <p:par>
                                <p:cTn id="30" presetID="7" presetClass="entr" presetSubtype="4"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0" fill="hold"/>
                                        <p:tgtEl>
                                          <p:spTgt spid="11"/>
                                        </p:tgtEl>
                                        <p:attrNameLst>
                                          <p:attrName>ppt_x</p:attrName>
                                        </p:attrNameLst>
                                      </p:cBhvr>
                                      <p:tavLst>
                                        <p:tav tm="0">
                                          <p:val>
                                            <p:strVal val="#ppt_x"/>
                                          </p:val>
                                        </p:tav>
                                        <p:tav tm="100000">
                                          <p:val>
                                            <p:strVal val="#ppt_x"/>
                                          </p:val>
                                        </p:tav>
                                      </p:tavLst>
                                    </p:anim>
                                    <p:anim calcmode="lin" valueType="num">
                                      <p:cBhvr additive="base">
                                        <p:cTn id="33" dur="50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0"/>
                            </p:stCondLst>
                            <p:childTnLst>
                              <p:par>
                                <p:cTn id="35" presetID="7"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0" fill="hold"/>
                                        <p:tgtEl>
                                          <p:spTgt spid="12"/>
                                        </p:tgtEl>
                                        <p:attrNameLst>
                                          <p:attrName>ppt_x</p:attrName>
                                        </p:attrNameLst>
                                      </p:cBhvr>
                                      <p:tavLst>
                                        <p:tav tm="0">
                                          <p:val>
                                            <p:strVal val="#ppt_x"/>
                                          </p:val>
                                        </p:tav>
                                        <p:tav tm="100000">
                                          <p:val>
                                            <p:strVal val="#ppt_x"/>
                                          </p:val>
                                        </p:tav>
                                      </p:tavLst>
                                    </p:anim>
                                    <p:anim calcmode="lin" valueType="num">
                                      <p:cBhvr additive="base">
                                        <p:cTn id="38" dur="5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23528" y="188640"/>
            <a:ext cx="4172272" cy="6480720"/>
          </a:xfrm>
        </p:spPr>
        <p:txBody>
          <a:bodyPr>
            <a:normAutofit fontScale="47500" lnSpcReduction="20000"/>
          </a:bodyPr>
          <a:lstStyle/>
          <a:p>
            <a:pPr marL="0" indent="450000" algn="just">
              <a:lnSpc>
                <a:spcPct val="120000"/>
              </a:lnSpc>
              <a:spcBef>
                <a:spcPts val="0"/>
              </a:spcBef>
              <a:buNone/>
            </a:pPr>
            <a:r>
              <a:rPr lang="ru-RU" sz="29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Инки достигли больших успехов во многих отраслях хозяйствования и прежде всего в металлургии. Наибольшее практическое значение имела добыча меди и олова. Разрабатывались серебряные месторождения. Из добытых металлов создавались орудия труда, а также украшения. Из бронзы отливались топоры, серпы, ножи, ломы, наконечники для военных палиц и многие другие предметы, необходимые в хозяйстве. Украшения и культовые предметы изготовлялись из золота и серебра.</a:t>
            </a:r>
          </a:p>
          <a:p>
            <a:pPr marL="0" indent="450000" algn="just">
              <a:lnSpc>
                <a:spcPct val="120000"/>
              </a:lnSpc>
              <a:spcBef>
                <a:spcPts val="0"/>
              </a:spcBef>
              <a:buNone/>
            </a:pPr>
            <a:r>
              <a:rPr lang="ru-RU" sz="29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Империя инков была страной, создавшей множество чудес. Одним из самых замечательных являются древнеперуанские «магистрали Солнца» − целая сесть шоссейных дорог. Самая длинная из дорог превышала 5 тыс. километров. Через всю страну проходили две главные дороги. Вдоль дорог были проведены каналы, на берегах которых росли плодовые деревья. Там, где дорога шла по песчаной пустыне, она была вымощена. Там, где дорога пересекалась с реками и ущельями, − сооружались мосты. Мосты сооружались следующим образом: опорой для них служили каменные столбы, вокруг которых закреплялось пять толстых канатов, сплетенных из гибких ветвей или лиан; три нижних каната, которые образовывали сам мост, переплетались ветвями и выстилались деревянными перекладинами</a:t>
            </a:r>
            <a:r>
              <a:rPr lang="ru-RU" dirty="0" smtClean="0">
                <a:solidFill>
                  <a:srgbClr val="C00000"/>
                </a:solidFill>
                <a:effectLst>
                  <a:outerShdw blurRad="38100" dist="38100" dir="2700000" algn="tl">
                    <a:srgbClr val="000000">
                      <a:alpha val="43137"/>
                    </a:srgbClr>
                  </a:outerShdw>
                </a:effectLst>
              </a:rPr>
              <a:t>.</a:t>
            </a:r>
            <a:endParaRPr lang="ru-RU" dirty="0">
              <a:solidFill>
                <a:srgbClr val="C00000"/>
              </a:solidFill>
              <a:effectLst>
                <a:outerShdw blurRad="38100" dist="38100" dir="2700000" algn="tl">
                  <a:srgbClr val="000000">
                    <a:alpha val="43137"/>
                  </a:srgbClr>
                </a:outerShdw>
              </a:effectLst>
            </a:endParaRPr>
          </a:p>
        </p:txBody>
      </p:sp>
      <p:pic>
        <p:nvPicPr>
          <p:cNvPr id="5" name="Содержимое 4" descr="20130606145334.jpg"/>
          <p:cNvPicPr>
            <a:picLocks noGrp="1" noChangeAspect="1"/>
          </p:cNvPicPr>
          <p:nvPr>
            <p:ph sz="half" idx="2"/>
          </p:nvPr>
        </p:nvPicPr>
        <p:blipFill>
          <a:blip r:embed="rId2" cstate="print"/>
          <a:stretch>
            <a:fillRect/>
          </a:stretch>
        </p:blipFill>
        <p:spPr>
          <a:xfrm>
            <a:off x="4499992" y="980728"/>
            <a:ext cx="4466275" cy="424847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5c31c858338f37d968bea4698f2678b9.jpg"/>
          <p:cNvPicPr>
            <a:picLocks noChangeAspect="1"/>
          </p:cNvPicPr>
          <p:nvPr/>
        </p:nvPicPr>
        <p:blipFill>
          <a:blip r:embed="rId2" cstate="print"/>
          <a:stretch>
            <a:fillRect/>
          </a:stretch>
        </p:blipFill>
        <p:spPr>
          <a:xfrm>
            <a:off x="0" y="0"/>
            <a:ext cx="9144000" cy="6858000"/>
          </a:xfrm>
          <a:prstGeom prst="rect">
            <a:avLst/>
          </a:prstGeom>
        </p:spPr>
      </p:pic>
      <p:pic>
        <p:nvPicPr>
          <p:cNvPr id="7" name="Рисунок 6" descr="55445405cfba4adc88171daa4d6b.jpg"/>
          <p:cNvPicPr>
            <a:picLocks noChangeAspect="1"/>
          </p:cNvPicPr>
          <p:nvPr/>
        </p:nvPicPr>
        <p:blipFill>
          <a:blip r:embed="rId3" cstate="print"/>
          <a:stretch>
            <a:fillRect/>
          </a:stretch>
        </p:blipFill>
        <p:spPr>
          <a:xfrm>
            <a:off x="0" y="0"/>
            <a:ext cx="9144000" cy="6858000"/>
          </a:xfrm>
          <a:prstGeom prst="rect">
            <a:avLst/>
          </a:prstGeom>
        </p:spPr>
      </p:pic>
      <p:pic>
        <p:nvPicPr>
          <p:cNvPr id="8" name="Рисунок 7" descr="inca-gold.jpeg"/>
          <p:cNvPicPr>
            <a:picLocks noChangeAspect="1"/>
          </p:cNvPicPr>
          <p:nvPr/>
        </p:nvPicPr>
        <p:blipFill>
          <a:blip r:embed="rId4" cstate="print"/>
          <a:stretch>
            <a:fillRect/>
          </a:stretch>
        </p:blipFill>
        <p:spPr>
          <a:xfrm>
            <a:off x="0" y="0"/>
            <a:ext cx="9144000" cy="6902562"/>
          </a:xfrm>
          <a:prstGeom prst="rect">
            <a:avLst/>
          </a:prstGeom>
        </p:spPr>
      </p:pic>
      <p:pic>
        <p:nvPicPr>
          <p:cNvPr id="9" name="Рисунок 8" descr="pic_1363696809.jpg"/>
          <p:cNvPicPr>
            <a:picLocks noChangeAspect="1"/>
          </p:cNvPicPr>
          <p:nvPr/>
        </p:nvPicPr>
        <p:blipFill>
          <a:blip r:embed="rId5" cstate="print"/>
          <a:stretch>
            <a:fillRect/>
          </a:stretch>
        </p:blipFill>
        <p:spPr>
          <a:xfrm>
            <a:off x="0" y="0"/>
            <a:ext cx="9144000" cy="6858000"/>
          </a:xfrm>
          <a:prstGeom prst="rect">
            <a:avLst/>
          </a:prstGeom>
        </p:spPr>
      </p:pic>
      <p:pic>
        <p:nvPicPr>
          <p:cNvPr id="10" name="Рисунок 9" descr="PR20130318101503.JPG"/>
          <p:cNvPicPr>
            <a:picLocks noChangeAspect="1"/>
          </p:cNvPicPr>
          <p:nvPr/>
        </p:nvPicPr>
        <p:blipFill>
          <a:blip r:embed="rId6" cstate="print"/>
          <a:stretch>
            <a:fillRect/>
          </a:stretch>
        </p:blipFill>
        <p:spPr>
          <a:xfrm>
            <a:off x="0" y="0"/>
            <a:ext cx="9144000" cy="6858000"/>
          </a:xfrm>
          <a:prstGeom prst="rect">
            <a:avLst/>
          </a:prstGeom>
        </p:spPr>
      </p:pic>
      <p:pic>
        <p:nvPicPr>
          <p:cNvPr id="11" name="Рисунок 10" descr="PR20130318101514.JPG"/>
          <p:cNvPicPr>
            <a:picLocks noChangeAspect="1"/>
          </p:cNvPicPr>
          <p:nvPr/>
        </p:nvPicPr>
        <p:blipFill>
          <a:blip r:embed="rId7" cstate="print"/>
          <a:stretch>
            <a:fillRect/>
          </a:stretch>
        </p:blipFill>
        <p:spPr>
          <a:xfrm>
            <a:off x="-1" y="0"/>
            <a:ext cx="9168341" cy="6858000"/>
          </a:xfrm>
          <a:prstGeom prst="rect">
            <a:avLst/>
          </a:prstGeom>
        </p:spPr>
      </p:pic>
      <p:pic>
        <p:nvPicPr>
          <p:cNvPr id="12" name="Рисунок 11" descr="zoloto-inkov.jpg"/>
          <p:cNvPicPr>
            <a:picLocks noChangeAspect="1"/>
          </p:cNvPicPr>
          <p:nvPr/>
        </p:nvPicPr>
        <p:blipFill>
          <a:blip r:embed="rId8" cstate="print"/>
          <a:stretch>
            <a:fillRect/>
          </a:stretch>
        </p:blipFill>
        <p:spPr>
          <a:xfrm>
            <a:off x="0" y="0"/>
            <a:ext cx="9144000" cy="6858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0"/>
                                        <p:tgtEl>
                                          <p:spTgt spid="5"/>
                                        </p:tgtEl>
                                      </p:cBhvr>
                                    </p:animEffect>
                                  </p:childTnLst>
                                </p:cTn>
                              </p:par>
                            </p:childTnLst>
                          </p:cTn>
                        </p:par>
                        <p:par>
                          <p:cTn id="8" fill="hold">
                            <p:stCondLst>
                              <p:cond delay="5000"/>
                            </p:stCondLst>
                            <p:childTnLst>
                              <p:par>
                                <p:cTn id="9" presetID="8"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5000"/>
                                        <p:tgtEl>
                                          <p:spTgt spid="7"/>
                                        </p:tgtEl>
                                      </p:cBhvr>
                                    </p:animEffect>
                                  </p:childTnLst>
                                </p:cTn>
                              </p:par>
                            </p:childTnLst>
                          </p:cTn>
                        </p:par>
                        <p:par>
                          <p:cTn id="12" fill="hold">
                            <p:stCondLst>
                              <p:cond delay="10000"/>
                            </p:stCondLst>
                            <p:childTnLst>
                              <p:par>
                                <p:cTn id="13" presetID="8"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0"/>
                                        <p:tgtEl>
                                          <p:spTgt spid="8"/>
                                        </p:tgtEl>
                                      </p:cBhvr>
                                    </p:animEffect>
                                  </p:childTnLst>
                                </p:cTn>
                              </p:par>
                            </p:childTnLst>
                          </p:cTn>
                        </p:par>
                        <p:par>
                          <p:cTn id="16" fill="hold">
                            <p:stCondLst>
                              <p:cond delay="15000"/>
                            </p:stCondLst>
                            <p:childTnLst>
                              <p:par>
                                <p:cTn id="17" presetID="8"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5000"/>
                                        <p:tgtEl>
                                          <p:spTgt spid="9"/>
                                        </p:tgtEl>
                                      </p:cBhvr>
                                    </p:animEffect>
                                  </p:childTnLst>
                                </p:cTn>
                              </p:par>
                            </p:childTnLst>
                          </p:cTn>
                        </p:par>
                        <p:par>
                          <p:cTn id="20" fill="hold">
                            <p:stCondLst>
                              <p:cond delay="20000"/>
                            </p:stCondLst>
                            <p:childTnLst>
                              <p:par>
                                <p:cTn id="21" presetID="8"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5000"/>
                                        <p:tgtEl>
                                          <p:spTgt spid="10"/>
                                        </p:tgtEl>
                                      </p:cBhvr>
                                    </p:animEffect>
                                  </p:childTnLst>
                                </p:cTn>
                              </p:par>
                            </p:childTnLst>
                          </p:cTn>
                        </p:par>
                        <p:par>
                          <p:cTn id="24" fill="hold">
                            <p:stCondLst>
                              <p:cond delay="25000"/>
                            </p:stCondLst>
                            <p:childTnLst>
                              <p:par>
                                <p:cTn id="25" presetID="8"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5000"/>
                                        <p:tgtEl>
                                          <p:spTgt spid="11"/>
                                        </p:tgtEl>
                                      </p:cBhvr>
                                    </p:animEffect>
                                  </p:childTnLst>
                                </p:cTn>
                              </p:par>
                            </p:childTnLst>
                          </p:cTn>
                        </p:par>
                        <p:par>
                          <p:cTn id="28" fill="hold">
                            <p:stCondLst>
                              <p:cond delay="30000"/>
                            </p:stCondLst>
                            <p:childTnLst>
                              <p:par>
                                <p:cTn id="29" presetID="8"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in)">
                                      <p:cBhvr>
                                        <p:cTn id="31" dur="5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480px-Bartolomeu_Dias_Voyage.PNG"/>
          <p:cNvPicPr>
            <a:picLocks noGrp="1" noChangeAspect="1"/>
          </p:cNvPicPr>
          <p:nvPr>
            <p:ph sz="half" idx="1"/>
          </p:nvPr>
        </p:nvPicPr>
        <p:blipFill>
          <a:blip r:embed="rId2" cstate="print"/>
          <a:stretch>
            <a:fillRect/>
          </a:stretch>
        </p:blipFill>
        <p:spPr>
          <a:xfrm>
            <a:off x="467544" y="260648"/>
            <a:ext cx="3822363" cy="62646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Содержимое 3"/>
          <p:cNvSpPr>
            <a:spLocks noGrp="1"/>
          </p:cNvSpPr>
          <p:nvPr>
            <p:ph sz="half" idx="2"/>
          </p:nvPr>
        </p:nvSpPr>
        <p:spPr>
          <a:xfrm>
            <a:off x="4648200" y="188640"/>
            <a:ext cx="4038600" cy="6480720"/>
          </a:xfrm>
        </p:spPr>
        <p:txBody>
          <a:bodyPr>
            <a:normAutofit fontScale="47500" lnSpcReduction="20000"/>
          </a:bodyPr>
          <a:lstStyle/>
          <a:p>
            <a:pPr marL="0" indent="450000" algn="just">
              <a:lnSpc>
                <a:spcPct val="120000"/>
              </a:lnSpc>
              <a:spcBef>
                <a:spcPts val="0"/>
              </a:spcBef>
              <a:buNone/>
            </a:pP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 1487 г. португальский король Хуан II отправил из Лиссабона экспедицию во главе с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Бартоломео</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Диашом</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Экспедиция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Диаша</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состояла из трех кораблей, одним из которых командовал его брат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Диогу</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Под начальством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Диаша</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оказались мореходы с общей численностью экипажа около 60 человек.</a:t>
            </a:r>
          </a:p>
          <a:p>
            <a:pPr marL="0" indent="450000" algn="just">
              <a:lnSpc>
                <a:spcPct val="120000"/>
              </a:lnSpc>
              <a:spcBef>
                <a:spcPts val="0"/>
              </a:spcBef>
              <a:buNone/>
            </a:pP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Перед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Бартоломео</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Диашом</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была поставлена задача открыть морской путь в Индию вокруг Африки. Задачу выполнить не удалось. Обогнув южную оконечность Африканского континента, корабли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Диаша</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попали в страшный двухнедельный шторм, и изнуренные матросы отказались продолжить путь. После 6 января начались бури, которые заставили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Диаша</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выйти в открытое море. Через несколько дней он попытался вернуться в залив, но земли не было видно. Блуждания продолжались до 3 февраля 1488 года, когда, повернув на север, португальцы увидели берег Африки восточнее мыса Доброй Надежды. Высадившись на берег, </a:t>
            </a:r>
            <a:r>
              <a:rPr lang="ru-RU" sz="33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Диаш</a:t>
            </a:r>
            <a:r>
              <a:rPr lang="ru-RU" sz="33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обнаружил поселение готтентотов, который враждебно были настроены к экипажу команды. </a:t>
            </a:r>
          </a:p>
          <a:p>
            <a:endParaRPr lang="ru-RU" dirty="0">
              <a:solidFill>
                <a:srgbClr val="C00000"/>
              </a:solidFill>
              <a:effectLst>
                <a:outerShdw blurRad="38100" dist="38100" dir="2700000" algn="tl">
                  <a:srgbClr val="000000">
                    <a:alpha val="43137"/>
                  </a:srgbClr>
                </a:outerShdw>
              </a:effectLst>
            </a:endParaRPr>
          </a:p>
        </p:txBody>
      </p:sp>
      <p:sp>
        <p:nvSpPr>
          <p:cNvPr id="6" name="Text Box 5"/>
          <p:cNvSpPr txBox="1">
            <a:spLocks noChangeArrowheads="1"/>
          </p:cNvSpPr>
          <p:nvPr/>
        </p:nvSpPr>
        <p:spPr bwMode="auto">
          <a:xfrm>
            <a:off x="0" y="0"/>
            <a:ext cx="9144000" cy="369332"/>
          </a:xfrm>
          <a:prstGeom prst="rect">
            <a:avLst/>
          </a:prstGeom>
          <a:solidFill>
            <a:schemeClr val="accent5">
              <a:lumMod val="60000"/>
              <a:lumOff val="40000"/>
            </a:schemeClr>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a:t>
            </a:r>
            <a:r>
              <a:rPr lang="ru-RU" b="1" dirty="0" err="1" smtClean="0">
                <a:solidFill>
                  <a:srgbClr val="C00000"/>
                </a:solidFill>
                <a:effectLst>
                  <a:outerShdw blurRad="38100" dist="38100" dir="2700000" algn="tl">
                    <a:srgbClr val="000000">
                      <a:alpha val="43137"/>
                    </a:srgbClr>
                  </a:outerShdw>
                </a:effectLst>
                <a:latin typeface="Arial Black" pitchFamily="34" charset="0"/>
              </a:rPr>
              <a:t>Бартоломео</a:t>
            </a:r>
            <a:r>
              <a:rPr lang="ru-RU" b="1" dirty="0" smtClean="0">
                <a:solidFill>
                  <a:srgbClr val="C00000"/>
                </a:solidFill>
                <a:effectLst>
                  <a:outerShdw blurRad="38100" dist="38100" dir="2700000" algn="tl">
                    <a:srgbClr val="000000">
                      <a:alpha val="43137"/>
                    </a:srgbClr>
                  </a:outerShdw>
                </a:effectLst>
                <a:latin typeface="Arial Black" pitchFamily="34" charset="0"/>
              </a:rPr>
              <a:t> </a:t>
            </a:r>
            <a:r>
              <a:rPr lang="ru-RU" b="1" dirty="0" err="1" smtClean="0">
                <a:solidFill>
                  <a:srgbClr val="C00000"/>
                </a:solidFill>
                <a:effectLst>
                  <a:outerShdw blurRad="38100" dist="38100" dir="2700000" algn="tl">
                    <a:srgbClr val="000000">
                      <a:alpha val="43137"/>
                    </a:srgbClr>
                  </a:outerShdw>
                </a:effectLst>
                <a:latin typeface="Arial Black" pitchFamily="34" charset="0"/>
              </a:rPr>
              <a:t>Диаша</a:t>
            </a:r>
            <a:r>
              <a:rPr lang="ru-RU" b="1" dirty="0" smtClean="0">
                <a:solidFill>
                  <a:srgbClr val="C00000"/>
                </a:solidFill>
                <a:effectLst>
                  <a:outerShdw blurRad="38100" dist="38100" dir="2700000" algn="tl">
                    <a:srgbClr val="000000">
                      <a:alpha val="43137"/>
                    </a:srgbClr>
                  </a:outerShdw>
                </a:effectLst>
                <a:latin typeface="Arial Black" pitchFamily="34" charset="0"/>
              </a:rPr>
              <a:t>. Готтентоты</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457200" y="404664"/>
            <a:ext cx="4038600" cy="6192688"/>
          </a:xfrm>
        </p:spPr>
        <p:txBody>
          <a:bodyPr>
            <a:noAutofit/>
          </a:bodyPr>
          <a:lstStyle/>
          <a:p>
            <a:pPr marL="0" indent="360000" algn="just">
              <a:lnSpc>
                <a:spcPct val="120000"/>
              </a:lnSpc>
              <a:spcBef>
                <a:spcPts val="0"/>
              </a:spcBef>
              <a:buNone/>
            </a:pPr>
            <a:r>
              <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8 февраля 1517 года испанский конкистадор Франсиско </a:t>
            </a:r>
            <a:r>
              <a:rPr lang="ru-RU" sz="2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Эрнандес</a:t>
            </a:r>
            <a:r>
              <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де Кордоба отплыл на трех кораблях в сторону Багамских островов с целью захвата рабов. Сильные штормы отклонили его от курса, и в результате он первым из европейцев достиг острова </a:t>
            </a:r>
            <a:r>
              <a:rPr lang="ru-RU" sz="2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Косумель</a:t>
            </a:r>
            <a:r>
              <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расположенного перед побережьем полуострова Юкатан. На </a:t>
            </a:r>
            <a:r>
              <a:rPr lang="ru-RU" sz="2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Исла-Мухерес</a:t>
            </a:r>
            <a:r>
              <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его экспедиция обнаружила большие статуи, изображавшие женщин. В отличие от жителей Кубы Кордоба встретил здесь более высокоразвитый народ − цивилизацию майя.</a:t>
            </a:r>
          </a:p>
        </p:txBody>
      </p:sp>
      <p:pic>
        <p:nvPicPr>
          <p:cNvPr id="9" name="Содержимое 8" descr="Francisco_Hernández_de_Córdoba.jpg"/>
          <p:cNvPicPr>
            <a:picLocks noGrp="1" noChangeAspect="1"/>
          </p:cNvPicPr>
          <p:nvPr>
            <p:ph sz="half" idx="2"/>
          </p:nvPr>
        </p:nvPicPr>
        <p:blipFill>
          <a:blip r:embed="rId2" cstate="print"/>
          <a:stretch>
            <a:fillRect/>
          </a:stretch>
        </p:blipFill>
        <p:spPr>
          <a:xfrm>
            <a:off x="4648200" y="412118"/>
            <a:ext cx="4038600" cy="603376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Text Box 5"/>
          <p:cNvSpPr txBox="1">
            <a:spLocks noChangeArrowheads="1"/>
          </p:cNvSpPr>
          <p:nvPr/>
        </p:nvSpPr>
        <p:spPr bwMode="auto">
          <a:xfrm>
            <a:off x="0" y="0"/>
            <a:ext cx="9144000" cy="369332"/>
          </a:xfrm>
          <a:prstGeom prst="rect">
            <a:avLst/>
          </a:prstGeom>
          <a:solidFill>
            <a:srgbClr val="FFC000"/>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Франсиско </a:t>
            </a:r>
            <a:r>
              <a:rPr lang="ru-RU" b="1" dirty="0" err="1" smtClean="0">
                <a:solidFill>
                  <a:srgbClr val="C00000"/>
                </a:solidFill>
                <a:effectLst>
                  <a:outerShdw blurRad="38100" dist="38100" dir="2700000" algn="tl">
                    <a:srgbClr val="000000">
                      <a:alpha val="43137"/>
                    </a:srgbClr>
                  </a:outerShdw>
                </a:effectLst>
                <a:latin typeface="Arial Black" pitchFamily="34" charset="0"/>
              </a:rPr>
              <a:t>Эрнандеса</a:t>
            </a:r>
            <a:r>
              <a:rPr lang="ru-RU" b="1" dirty="0" smtClean="0">
                <a:solidFill>
                  <a:srgbClr val="C00000"/>
                </a:solidFill>
                <a:effectLst>
                  <a:outerShdw blurRad="38100" dist="38100" dir="2700000" algn="tl">
                    <a:srgbClr val="000000">
                      <a:alpha val="43137"/>
                    </a:srgbClr>
                  </a:outerShdw>
                </a:effectLst>
                <a:latin typeface="Arial Black" pitchFamily="34" charset="0"/>
              </a:rPr>
              <a:t> де Кордобы. Цивилизация майя</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188640"/>
            <a:ext cx="4316288" cy="6480720"/>
          </a:xfrm>
        </p:spPr>
        <p:txBody>
          <a:bodyPr>
            <a:noAutofit/>
          </a:bodyPr>
          <a:lstStyle/>
          <a:p>
            <a:pPr indent="450215" algn="just">
              <a:lnSpc>
                <a:spcPct val="115000"/>
              </a:lnSpc>
              <a:spcAft>
                <a:spcPts val="0"/>
              </a:spcAft>
              <a:buNone/>
            </a:pPr>
            <a:r>
              <a:rPr lang="ru-RU" sz="18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Готтентты</a:t>
            </a:r>
            <a:r>
              <a:rPr lang="ru-RU" sz="18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 этническая общность на юге Африки. Ныне населяют Южную и Центральную Намибию. К приходу европейцев готтентоты занимали юго-западное побережье Африки, от реки Фиш на востоке и до центральных нагорий Намибии на севере. Насколько давно готтентоты жили в этих местах, точно неизвестно. С уверенностью можно сказать лишь то, что племена банту несколькими веками раньше застали их уже в этих же местах. Готтентоты занимались кочевым скотоводством. Традиционно готтентоты делились на две крупные группы: </a:t>
            </a:r>
            <a:r>
              <a:rPr lang="ru-RU" sz="18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нама</a:t>
            </a:r>
            <a:r>
              <a:rPr lang="ru-RU" sz="18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 и капские готтентоты, которые в свою очередь делились на более мелкие группы, а те на племена </a:t>
            </a:r>
            <a:r>
              <a:rPr lang="ru-RU" sz="1800" dirty="0" err="1"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хаоти</a:t>
            </a:r>
            <a:r>
              <a:rPr lang="ru-RU" sz="1800" dirty="0" smtClean="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rPr>
              <a:t>.</a:t>
            </a:r>
            <a:endParaRPr lang="ru-RU" sz="1800"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p>
            <a:pPr>
              <a:buNone/>
            </a:pPr>
            <a:endParaRPr lang="ru-RU" sz="1800" dirty="0">
              <a:latin typeface="Times New Roman" pitchFamily="18" charset="0"/>
              <a:cs typeface="Times New Roman" pitchFamily="18" charset="0"/>
            </a:endParaRPr>
          </a:p>
        </p:txBody>
      </p:sp>
      <p:pic>
        <p:nvPicPr>
          <p:cNvPr id="5" name="Содержимое 4" descr="koysani.jpg"/>
          <p:cNvPicPr>
            <a:picLocks noGrp="1" noChangeAspect="1"/>
          </p:cNvPicPr>
          <p:nvPr>
            <p:ph sz="half" idx="2"/>
          </p:nvPr>
        </p:nvPicPr>
        <p:blipFill>
          <a:blip r:embed="rId2" cstate="print"/>
          <a:stretch>
            <a:fillRect/>
          </a:stretch>
        </p:blipFill>
        <p:spPr>
          <a:xfrm>
            <a:off x="4716016" y="332656"/>
            <a:ext cx="4248472" cy="583264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Gonzalo_Jimenez_de_Quesada.jpg"/>
          <p:cNvPicPr>
            <a:picLocks noGrp="1" noChangeAspect="1"/>
          </p:cNvPicPr>
          <p:nvPr>
            <p:ph sz="half" idx="1"/>
          </p:nvPr>
        </p:nvPicPr>
        <p:blipFill>
          <a:blip r:embed="rId2" cstate="print"/>
          <a:stretch>
            <a:fillRect/>
          </a:stretch>
        </p:blipFill>
        <p:spPr>
          <a:xfrm>
            <a:off x="467544" y="476672"/>
            <a:ext cx="3888432" cy="59766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Содержимое 3"/>
          <p:cNvSpPr>
            <a:spLocks noGrp="1"/>
          </p:cNvSpPr>
          <p:nvPr>
            <p:ph sz="half" idx="2"/>
          </p:nvPr>
        </p:nvSpPr>
        <p:spPr>
          <a:xfrm>
            <a:off x="4648200" y="188640"/>
            <a:ext cx="4316288" cy="6480720"/>
          </a:xfrm>
        </p:spPr>
        <p:txBody>
          <a:bodyPr>
            <a:normAutofit fontScale="62500" lnSpcReduction="20000"/>
          </a:bodyPr>
          <a:lstStyle/>
          <a:p>
            <a:pPr>
              <a:buNone/>
            </a:pPr>
            <a:r>
              <a:rPr lang="ru-RU" dirty="0"/>
              <a:t> </a:t>
            </a:r>
          </a:p>
          <a:p>
            <a:pPr marL="0" indent="450000" algn="just">
              <a:lnSpc>
                <a:spcPct val="120000"/>
              </a:lnSpc>
              <a:spcBef>
                <a:spcPts val="0"/>
              </a:spcBef>
              <a:buNone/>
            </a:pP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 апреле 1536 года из города Санта-Марта на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карибском</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побережье вышел отряд в 800 человек под предводительством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Гонсало</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Хименеса де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Кесады</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направленный испанским губернатором для разведки и завоевания внутренних областей Колумбии. Во многом это было вызвано широко разнесшемся слухом о мифической стране Эльдорадо. В течение почти 9 месяцев отряд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Кесады</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продвигался, встречаясь по пути с множеством препятствий. В 1537 году оставшаяся часть отряда из менее чем 200 человек достигла плато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Кундинамарка</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Ослабленные междоусобными войнами и нападениями соседних племен </a:t>
            </a:r>
            <a:r>
              <a:rPr lang="ru-RU" sz="3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3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к тому же сначала принявшие испанцев за богов, оказали совершенно незначительное сопротивление. </a:t>
            </a:r>
          </a:p>
          <a:p>
            <a:endParaRPr lang="ru-RU" dirty="0"/>
          </a:p>
        </p:txBody>
      </p:sp>
      <p:sp>
        <p:nvSpPr>
          <p:cNvPr id="6" name="Text Box 5"/>
          <p:cNvSpPr txBox="1">
            <a:spLocks noChangeArrowheads="1"/>
          </p:cNvSpPr>
          <p:nvPr/>
        </p:nvSpPr>
        <p:spPr bwMode="auto">
          <a:xfrm>
            <a:off x="0" y="0"/>
            <a:ext cx="9144000" cy="369332"/>
          </a:xfrm>
          <a:prstGeom prst="rect">
            <a:avLst/>
          </a:prstGeom>
          <a:solidFill>
            <a:schemeClr val="accent4">
              <a:lumMod val="40000"/>
              <a:lumOff val="60000"/>
            </a:schemeClr>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a:t>
            </a:r>
            <a:r>
              <a:rPr lang="ru-RU" b="1" dirty="0" err="1" smtClean="0">
                <a:solidFill>
                  <a:srgbClr val="C00000"/>
                </a:solidFill>
                <a:effectLst>
                  <a:outerShdw blurRad="38100" dist="38100" dir="2700000" algn="tl">
                    <a:srgbClr val="000000">
                      <a:alpha val="43137"/>
                    </a:srgbClr>
                  </a:outerShdw>
                </a:effectLst>
                <a:latin typeface="Arial Black" pitchFamily="34" charset="0"/>
              </a:rPr>
              <a:t>Гонсало</a:t>
            </a:r>
            <a:r>
              <a:rPr lang="ru-RU" b="1" dirty="0" smtClean="0">
                <a:solidFill>
                  <a:srgbClr val="C00000"/>
                </a:solidFill>
                <a:effectLst>
                  <a:outerShdw blurRad="38100" dist="38100" dir="2700000" algn="tl">
                    <a:srgbClr val="000000">
                      <a:alpha val="43137"/>
                    </a:srgbClr>
                  </a:outerShdw>
                </a:effectLst>
                <a:latin typeface="Arial Black" pitchFamily="34" charset="0"/>
              </a:rPr>
              <a:t> Хименеса Де </a:t>
            </a:r>
            <a:r>
              <a:rPr lang="ru-RU" b="1" dirty="0" err="1" smtClean="0">
                <a:solidFill>
                  <a:srgbClr val="C00000"/>
                </a:solidFill>
                <a:effectLst>
                  <a:outerShdw blurRad="38100" dist="38100" dir="2700000" algn="tl">
                    <a:srgbClr val="000000">
                      <a:alpha val="43137"/>
                    </a:srgbClr>
                  </a:outerShdw>
                </a:effectLst>
                <a:latin typeface="Arial Black" pitchFamily="34" charset="0"/>
              </a:rPr>
              <a:t>Кесада</a:t>
            </a:r>
            <a:r>
              <a:rPr lang="ru-RU" b="1" dirty="0" smtClean="0">
                <a:solidFill>
                  <a:srgbClr val="C00000"/>
                </a:solidFill>
                <a:effectLst>
                  <a:outerShdw blurRad="38100" dist="38100" dir="2700000" algn="tl">
                    <a:srgbClr val="000000">
                      <a:alpha val="43137"/>
                    </a:srgbClr>
                  </a:outerShdw>
                </a:effectLst>
                <a:latin typeface="Arial Black" pitchFamily="34" charset="0"/>
              </a:rPr>
              <a:t>. Цивилизация </a:t>
            </a:r>
            <a:r>
              <a:rPr lang="ru-RU" b="1" dirty="0" err="1" smtClean="0">
                <a:solidFill>
                  <a:srgbClr val="C00000"/>
                </a:solidFill>
                <a:effectLst>
                  <a:outerShdw blurRad="38100" dist="38100" dir="2700000" algn="tl">
                    <a:srgbClr val="000000">
                      <a:alpha val="43137"/>
                    </a:srgbClr>
                  </a:outerShdw>
                </a:effectLst>
                <a:latin typeface="Arial Black" pitchFamily="34" charset="0"/>
              </a:rPr>
              <a:t>Чибча</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80720"/>
          </a:xfrm>
        </p:spPr>
        <p:txBody>
          <a:bodyPr>
            <a:normAutofit fontScale="47500" lnSpcReduction="20000"/>
          </a:bodyPr>
          <a:lstStyle/>
          <a:p>
            <a:pPr marL="0" indent="450000" algn="just">
              <a:lnSpc>
                <a:spcPct val="120000"/>
              </a:lnSpc>
              <a:spcBef>
                <a:spcPts val="0"/>
              </a:spcBef>
              <a:buNone/>
            </a:pP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Цивилизация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занимали значительную часть территории нынешней Колумбии. Центром их земель было высокогорное плато Восточных Кордильер и находящиеся к северу от Боготы долины рек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Тунья</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Согамосо</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Кроме этого,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занимали также южные от Боготы долины и восточные склоны Кордильер до льяносов реки Меты, притока Ориноко. </a:t>
            </a:r>
          </a:p>
          <a:p>
            <a:pPr marL="0" indent="450000" algn="just">
              <a:lnSpc>
                <a:spcPct val="120000"/>
              </a:lnSpc>
              <a:spcBef>
                <a:spcPts val="0"/>
              </a:spcBef>
              <a:buNone/>
            </a:pP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Земледелие являлось основой экономики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К моменту вторжения европейцев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выращивали довольно большое количество культурных растений: картофель,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киноа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кукурузу − на горных склонах, батат, маниоку, томаты, тыкву, фасоль, ананасы и авокадо − в долинах. Кроме этого выращивался хлопок, а также используемые в ритуальных целях табак и кустарник кока. Обработка земли велась примитивными мотыгами. Из животных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одомашили</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только собаку. Хорошо было развито рыболовство. Единственным источником мясной пищи для </a:t>
            </a:r>
            <a:r>
              <a:rPr lang="ru-RU" sz="29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29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служила охота. Но так как охота на крупную дичь (кабанов, оленей) считалась привилегией знати, рядовые члены племени могли с разрешения знатной части племени охотиться лишь на кроликов и птицу. Кроме этого в пищу также употреблялось мясо крыс и пресмыкающихся.</a:t>
            </a:r>
          </a:p>
          <a:p>
            <a:endParaRPr lang="ru-RU" dirty="0"/>
          </a:p>
        </p:txBody>
      </p:sp>
      <p:pic>
        <p:nvPicPr>
          <p:cNvPr id="5" name="Содержимое 4" descr="Muisca_raft_Legend_of_El_Dorado_Offerings_of_gold.jpg"/>
          <p:cNvPicPr>
            <a:picLocks noGrp="1" noChangeAspect="1"/>
          </p:cNvPicPr>
          <p:nvPr>
            <p:ph sz="half" idx="2"/>
          </p:nvPr>
        </p:nvPicPr>
        <p:blipFill>
          <a:blip r:embed="rId2" cstate="print"/>
          <a:stretch>
            <a:fillRect/>
          </a:stretch>
        </p:blipFill>
        <p:spPr>
          <a:xfrm>
            <a:off x="4499992" y="260648"/>
            <a:ext cx="4468793" cy="5616624"/>
          </a:xfrm>
        </p:spPr>
      </p:pic>
      <p:pic>
        <p:nvPicPr>
          <p:cNvPr id="6" name="Рисунок 5" descr="rns.jpg"/>
          <p:cNvPicPr>
            <a:picLocks noChangeAspect="1"/>
          </p:cNvPicPr>
          <p:nvPr/>
        </p:nvPicPr>
        <p:blipFill>
          <a:blip r:embed="rId3" cstate="print"/>
          <a:stretch>
            <a:fillRect/>
          </a:stretch>
        </p:blipFill>
        <p:spPr>
          <a:xfrm>
            <a:off x="4499992" y="260648"/>
            <a:ext cx="4464496" cy="561662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0"/>
                                        <p:tgtEl>
                                          <p:spTgt spid="5"/>
                                        </p:tgtEl>
                                      </p:cBhvr>
                                    </p:animEffect>
                                  </p:childTnLst>
                                </p:cTn>
                              </p:par>
                            </p:childTnLst>
                          </p:cTn>
                        </p:par>
                        <p:par>
                          <p:cTn id="8" fill="hold">
                            <p:stCondLst>
                              <p:cond delay="5000"/>
                            </p:stCondLst>
                            <p:childTnLst>
                              <p:par>
                                <p:cTn id="9" presetID="8"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out)">
                                      <p:cBhvr>
                                        <p:cTn id="11"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sogamoso_1.jpg"/>
          <p:cNvPicPr>
            <a:picLocks noGrp="1" noChangeAspect="1"/>
          </p:cNvPicPr>
          <p:nvPr>
            <p:ph sz="half" idx="1"/>
          </p:nvPr>
        </p:nvPicPr>
        <p:blipFill>
          <a:blip r:embed="rId2" cstate="print"/>
          <a:stretch>
            <a:fillRect/>
          </a:stretch>
        </p:blipFill>
        <p:spPr>
          <a:xfrm>
            <a:off x="457200" y="332656"/>
            <a:ext cx="4038600" cy="604867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Содержимое 3"/>
          <p:cNvSpPr>
            <a:spLocks noGrp="1"/>
          </p:cNvSpPr>
          <p:nvPr>
            <p:ph sz="half" idx="2"/>
          </p:nvPr>
        </p:nvSpPr>
        <p:spPr>
          <a:xfrm>
            <a:off x="4648200" y="188640"/>
            <a:ext cx="4038600" cy="6480720"/>
          </a:xfrm>
        </p:spPr>
        <p:txBody>
          <a:bodyPr>
            <a:noAutofit/>
          </a:bodyPr>
          <a:lstStyle/>
          <a:p>
            <a:pPr marL="0" indent="450000" algn="just">
              <a:lnSpc>
                <a:spcPct val="120000"/>
              </a:lnSpc>
              <a:spcBef>
                <a:spcPts val="0"/>
              </a:spcBef>
              <a:buNone/>
            </a:pPr>
            <a:r>
              <a:rPr lang="ru-RU" sz="1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Дома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обычно строили из дерева и камыша, обмазанного глиной. Наиболее распространённый тип жилища − круглое со стенами из тростника и жердей, с конической соломенной крышей иногда увенчанной керамическим сосудом.</a:t>
            </a:r>
          </a:p>
          <a:p>
            <a:pPr marL="0" indent="450000" algn="just">
              <a:lnSpc>
                <a:spcPct val="120000"/>
              </a:lnSpc>
              <a:spcBef>
                <a:spcPts val="0"/>
              </a:spcBef>
              <a:buNone/>
            </a:pP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делились на многочисленные племена, управлявшиеся наследственными князьками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usaque</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Большинство племен составляли союз, во главе которого находился князь племени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Тунья</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носивший звание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цакве</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Союз этот не отличался прочностью и часто распадался, причём то южные князья, то северные оспаривали гегемонию у племени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Тунья</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p>
          <a:p>
            <a:pPr marL="0" indent="450000" algn="just">
              <a:lnSpc>
                <a:spcPct val="120000"/>
              </a:lnSpc>
              <a:spcBef>
                <a:spcPts val="0"/>
              </a:spcBef>
              <a:buNone/>
            </a:pP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поклонялись солнцу под именем бога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Чиминицагахуа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или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Немтерекветеба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луне, как супруге бога солнца. В новолуние праздновалось бракосочетание этих двух божеств. В Боготе почиталась радуга, под именем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Бочика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Кроме того,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поклонялись богу земли под именем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Чибчакум</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богине праматери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Бачуэ</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или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Фуча-чогуэ</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(«добрая женщина») и богу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Фе</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или </a:t>
            </a:r>
            <a:r>
              <a:rPr lang="ru-RU" sz="1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Немкотокоа</a:t>
            </a:r>
            <a:r>
              <a:rPr lang="ru-RU" sz="1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покровителю искусств, ремесленников, живописцев, музыки и песен</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80720"/>
          </a:xfrm>
        </p:spPr>
        <p:txBody>
          <a:bodyPr>
            <a:normAutofit fontScale="40000" lnSpcReduction="20000"/>
          </a:bodyPr>
          <a:lstStyle/>
          <a:p>
            <a:pPr>
              <a:buNone/>
            </a:pPr>
            <a:r>
              <a:rPr lang="ru-RU" dirty="0"/>
              <a:t> </a:t>
            </a:r>
          </a:p>
          <a:p>
            <a:pPr marL="0" indent="450000" algn="just">
              <a:lnSpc>
                <a:spcPct val="120000"/>
              </a:lnSpc>
              <a:spcBef>
                <a:spcPts val="0"/>
              </a:spcBef>
              <a:buNone/>
            </a:pP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Колонизация Америки происходила путем выселения из родных мест и истребления коренного населения Америки. 3 августа 1492 года Христофор Колумб отплыл из города </a:t>
            </a:r>
            <a:r>
              <a:rPr lang="ru-RU" sz="3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Палос-де-ла-Фронтераа</a:t>
            </a: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 трех суднах: </a:t>
            </a:r>
            <a:r>
              <a:rPr lang="ru-RU" sz="3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Нинья</a:t>
            </a: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Пинта и Санта Мария, в поисках Индии. Через 70 дней плавания он достиг нескольких островов нового, неизвестного континента.</a:t>
            </a:r>
          </a:p>
          <a:p>
            <a:pPr marL="0" indent="450000" algn="just">
              <a:lnSpc>
                <a:spcPct val="120000"/>
              </a:lnSpc>
              <a:spcBef>
                <a:spcPts val="0"/>
              </a:spcBef>
              <a:buNone/>
            </a:pP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12 октября Колумб, со своим экипажем в 90 человек, высадился на одном из Багамских островов. В этот же день произошёл первый контакт с местными жителями острова. В своем личном дневнике, в этот же день, Христофор Колумб оставляет запись с первыми впечатлениями: «Эти люди ни в чем не испытывали нужды. Они заботились о своих растениях, были искусными рыбаками, </a:t>
            </a:r>
            <a:r>
              <a:rPr lang="ru-RU" sz="3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каноистами</a:t>
            </a: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пловцами. Они строили привлекательные жилища и держали их в чистоте. Эстетически они выражали себя в дереве. У них было свободное время, чтобы заниматься игрой в мяч, танцами и музыкой. Они жили в мире и дружбе. …Из них получатся хорошие и искусные слуги». Таким образом, был налажен контакт с местными жителями неизвестных ранее земель, </a:t>
            </a:r>
            <a:r>
              <a:rPr lang="ru-RU" sz="3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кторые</a:t>
            </a: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получили собирательное название – </a:t>
            </a:r>
            <a:r>
              <a:rPr lang="ru-RU" sz="35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35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p>
          <a:p>
            <a:pPr>
              <a:buNone/>
            </a:pPr>
            <a:endParaRPr lang="ru-RU" sz="3500" dirty="0">
              <a:solidFill>
                <a:srgbClr val="C00000"/>
              </a:solidFill>
              <a:effectLst>
                <a:outerShdw blurRad="38100" dist="38100" dir="2700000" algn="tl">
                  <a:srgbClr val="000000">
                    <a:alpha val="43137"/>
                  </a:srgbClr>
                </a:outerShdw>
              </a:effectLst>
            </a:endParaRPr>
          </a:p>
        </p:txBody>
      </p:sp>
      <p:pic>
        <p:nvPicPr>
          <p:cNvPr id="5" name="Содержимое 4" descr="lose9.jpg"/>
          <p:cNvPicPr>
            <a:picLocks noGrp="1" noChangeAspect="1"/>
          </p:cNvPicPr>
          <p:nvPr>
            <p:ph sz="half" idx="2"/>
          </p:nvPr>
        </p:nvPicPr>
        <p:blipFill>
          <a:blip r:embed="rId2" cstate="print"/>
          <a:stretch>
            <a:fillRect/>
          </a:stretch>
        </p:blipFill>
        <p:spPr>
          <a:xfrm>
            <a:off x="4644008" y="1196752"/>
            <a:ext cx="4038600" cy="374441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Text Box 5"/>
          <p:cNvSpPr txBox="1">
            <a:spLocks noChangeArrowheads="1"/>
          </p:cNvSpPr>
          <p:nvPr/>
        </p:nvSpPr>
        <p:spPr bwMode="auto">
          <a:xfrm>
            <a:off x="0" y="0"/>
            <a:ext cx="9144000" cy="369332"/>
          </a:xfrm>
          <a:prstGeom prst="rect">
            <a:avLst/>
          </a:prstGeom>
          <a:solidFill>
            <a:schemeClr val="accent2">
              <a:lumMod val="20000"/>
              <a:lumOff val="80000"/>
            </a:schemeClr>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Христофора Колумба. Народы Таино</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taina2.jpg"/>
          <p:cNvPicPr>
            <a:picLocks noGrp="1" noChangeAspect="1"/>
          </p:cNvPicPr>
          <p:nvPr>
            <p:ph sz="half" idx="1"/>
          </p:nvPr>
        </p:nvPicPr>
        <p:blipFill>
          <a:blip r:embed="rId2" cstate="print"/>
          <a:stretch>
            <a:fillRect/>
          </a:stretch>
        </p:blipFill>
        <p:spPr>
          <a:xfrm>
            <a:off x="467544" y="1052736"/>
            <a:ext cx="3888432" cy="4454015"/>
          </a:xfrm>
        </p:spPr>
      </p:pic>
      <p:sp>
        <p:nvSpPr>
          <p:cNvPr id="4" name="Содержимое 3"/>
          <p:cNvSpPr>
            <a:spLocks noGrp="1"/>
          </p:cNvSpPr>
          <p:nvPr>
            <p:ph sz="half" idx="2"/>
          </p:nvPr>
        </p:nvSpPr>
        <p:spPr>
          <a:xfrm>
            <a:off x="4648200" y="188640"/>
            <a:ext cx="4038600" cy="6480720"/>
          </a:xfrm>
        </p:spPr>
        <p:txBody>
          <a:bodyPr>
            <a:noAutofit/>
          </a:bodyPr>
          <a:lstStyle/>
          <a:p>
            <a:pPr marL="0" indent="450000" algn="just">
              <a:lnSpc>
                <a:spcPct val="120000"/>
              </a:lnSpc>
              <a:spcBef>
                <a:spcPts val="0"/>
              </a:spcBef>
              <a:buNone/>
            </a:pP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 − собирательное обозначение ряда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аравакских</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племен, населявших к моменту открытия Америки острова Гаити, Пуэрто-Рико, Куба, Ямайка, Багамские острова и ряд северных Малых Антильских островов до острова Гваделупа на юго-востоке. Среди них различаются классические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 Гаити (кроме крайнего юго-запада), Пуэрто-Рико и востоке Кубы, западные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 средней части Кубы, на крайнем юго-западе Гаити, на Ямайке и Багамских островах и восточные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 северных Малых Антильских островах. Это обозначение было введено в обиход как этноним в XX веке. До этого в ходу были другие этнонимы, такие, как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макори</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сигуайи</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лукайо</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сибонеи</a:t>
            </a:r>
            <a:r>
              <a:rPr lang="ru-RU" sz="1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др.</a:t>
            </a:r>
          </a:p>
          <a:p>
            <a:pPr marL="0" indent="450000" algn="just">
              <a:lnSpc>
                <a:spcPct val="120000"/>
              </a:lnSpc>
              <a:spcBef>
                <a:spcPts val="0"/>
              </a:spcBef>
              <a:buNone/>
            </a:pPr>
            <a:endParaRPr lang="ru-RU" sz="1800" dirty="0">
              <a:latin typeface="Times New Roman" pitchFamily="18" charset="0"/>
              <a:cs typeface="Times New Roman" pitchFamily="18" charset="0"/>
            </a:endParaRPr>
          </a:p>
        </p:txBody>
      </p:sp>
      <p:pic>
        <p:nvPicPr>
          <p:cNvPr id="6" name="Рисунок 5" descr="0_6035a_bb4140f6_L.jpg"/>
          <p:cNvPicPr>
            <a:picLocks noChangeAspect="1"/>
          </p:cNvPicPr>
          <p:nvPr/>
        </p:nvPicPr>
        <p:blipFill>
          <a:blip r:embed="rId3" cstate="print"/>
          <a:stretch>
            <a:fillRect/>
          </a:stretch>
        </p:blipFill>
        <p:spPr>
          <a:xfrm>
            <a:off x="179512" y="980728"/>
            <a:ext cx="4380328" cy="4608512"/>
          </a:xfrm>
          <a:prstGeom prst="rect">
            <a:avLst/>
          </a:prstGeom>
        </p:spPr>
      </p:pic>
      <p:pic>
        <p:nvPicPr>
          <p:cNvPr id="7" name="Рисунок 6" descr="Курорт_Пунта-Кана_Доминикана-Dominican_republi_Punta_Cana_resort-6.jpg"/>
          <p:cNvPicPr>
            <a:picLocks noChangeAspect="1"/>
          </p:cNvPicPr>
          <p:nvPr/>
        </p:nvPicPr>
        <p:blipFill>
          <a:blip r:embed="rId4" cstate="print"/>
          <a:stretch>
            <a:fillRect/>
          </a:stretch>
        </p:blipFill>
        <p:spPr>
          <a:xfrm>
            <a:off x="179512" y="908720"/>
            <a:ext cx="4320480" cy="468052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0"/>
                                        <p:tgtEl>
                                          <p:spTgt spid="6"/>
                                        </p:tgtEl>
                                      </p:cBhvr>
                                    </p:animEffect>
                                  </p:childTnLst>
                                </p:cTn>
                              </p:par>
                            </p:childTnLst>
                          </p:cTn>
                        </p:par>
                        <p:par>
                          <p:cTn id="12" fill="hold">
                            <p:stCondLst>
                              <p:cond delay="10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336704"/>
          </a:xfrm>
        </p:spPr>
        <p:txBody>
          <a:bodyPr>
            <a:noAutofit/>
          </a:bodyPr>
          <a:lstStyle/>
          <a:p>
            <a:pPr marL="0" indent="450000" algn="just">
              <a:spcBef>
                <a:spcPts val="0"/>
              </a:spcBef>
              <a:buNone/>
            </a:pP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 отношении поселений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следует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отметить,что</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посередине типового поселения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таино</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находилась ровная площадка (батей), где проходили общественные мероприятия: игры, празднования и публичные церемонии. Площадку окружали дома. Таино играли в церемониальную игру в мяч под названием «бату». В игре участвовали команды игроков (от 10 до 30 человек в каждой). Мяч изготавливался из литого каучука. Бату также служила для урегулирования конфликтов между общинами.</a:t>
            </a:r>
          </a:p>
          <a:p>
            <a:pPr marL="0" indent="450000" algn="just">
              <a:spcBef>
                <a:spcPts val="0"/>
              </a:spcBef>
              <a:buNone/>
            </a:pP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Часто основное население проживало в больших круглых хижинах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бохио</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сооруженных из деревянных жердей, плетеных соломенных циновок и пальмовых листьев. В таких хижинах размещалось 10 − 15 семей. Касики со своими семьями жили в прямоугольных строениях (</a:t>
            </a:r>
            <a:r>
              <a:rPr lang="ru-RU" sz="1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каней</a:t>
            </a: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аналогичной конструкции с деревянным крыльцом. </a:t>
            </a:r>
          </a:p>
        </p:txBody>
      </p:sp>
      <p:pic>
        <p:nvPicPr>
          <p:cNvPr id="5" name="Содержимое 4" descr="800px-Reconstruction_of_Taino_village,_Cuba.JPG"/>
          <p:cNvPicPr>
            <a:picLocks noGrp="1" noChangeAspect="1"/>
          </p:cNvPicPr>
          <p:nvPr>
            <p:ph sz="half" idx="2"/>
          </p:nvPr>
        </p:nvPicPr>
        <p:blipFill>
          <a:blip r:embed="rId2" cstate="print"/>
          <a:stretch>
            <a:fillRect/>
          </a:stretch>
        </p:blipFill>
        <p:spPr>
          <a:xfrm>
            <a:off x="4572000" y="332656"/>
            <a:ext cx="4032448" cy="51845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300px-Micronesian_Cultural_Area.png"/>
          <p:cNvPicPr>
            <a:picLocks noGrp="1" noChangeAspect="1"/>
          </p:cNvPicPr>
          <p:nvPr>
            <p:ph sz="half" idx="1"/>
          </p:nvPr>
        </p:nvPicPr>
        <p:blipFill>
          <a:blip r:embed="rId2" cstate="print"/>
          <a:stretch>
            <a:fillRect/>
          </a:stretch>
        </p:blipFill>
        <p:spPr>
          <a:xfrm>
            <a:off x="611560" y="476672"/>
            <a:ext cx="3816424" cy="52565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Содержимое 3"/>
          <p:cNvSpPr>
            <a:spLocks noGrp="1"/>
          </p:cNvSpPr>
          <p:nvPr>
            <p:ph sz="half" idx="2"/>
          </p:nvPr>
        </p:nvSpPr>
        <p:spPr>
          <a:xfrm>
            <a:off x="4648200" y="620688"/>
            <a:ext cx="4038600" cy="5976664"/>
          </a:xfrm>
        </p:spPr>
        <p:txBody>
          <a:bodyPr>
            <a:normAutofit fontScale="32500" lnSpcReduction="20000"/>
          </a:bodyPr>
          <a:lstStyle/>
          <a:p>
            <a:pPr>
              <a:buNone/>
            </a:pPr>
            <a:r>
              <a:rPr lang="ru-RU" dirty="0"/>
              <a:t> </a:t>
            </a:r>
          </a:p>
          <a:p>
            <a:pPr marL="0" indent="450000" algn="just">
              <a:lnSpc>
                <a:spcPct val="120000"/>
              </a:lnSpc>
              <a:spcBef>
                <a:spcPts val="0"/>
              </a:spcBef>
              <a:buNone/>
            </a:pP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Начало географическим открытиям европейцев в Океании было положено первым кругосветным путешествием Магеллана, который в 1521 г. посетил остров Гуам (Марианские острова). В XVI в. испанские и португальские мореплаватели открыли острова Каролинские, Маршалловы, Соломоновы,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Маркизские</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Токелау</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Санта-Крус</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Северо-западный выступ Новой Гвинеи впервые посетил португальский мореплаватель Жоржи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Минезии</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 1526 г. </a:t>
            </a:r>
          </a:p>
          <a:p>
            <a:pPr marL="0" indent="450000" algn="just">
              <a:lnSpc>
                <a:spcPct val="120000"/>
              </a:lnSpc>
              <a:spcBef>
                <a:spcPts val="0"/>
              </a:spcBef>
              <a:buNone/>
            </a:pP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После завоевания Мексики и Перу испанцы организовали ряд экспедиций для установления морского пути между западным побережьем Центральной и Южной Америки и Филиппинскими островами. В 1542 г. из порта Акапулько (Мексика) отправилась к Филиппинам экспедиция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Руй</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Лопеса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Вильяловоса</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Участник этой экспедиции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Ретес</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 1544 г. пристал к берегам острова, открытого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Минезии</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объявил его владением испанского короля, дав ему название Новой Гвинеи. Двумя экспедициями испанца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Альваро</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Мен-даньи</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де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Нейры</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 1567 и 1595 гг. были открыты Соломоновы острова,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Маркизские</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острова, ряд островов в Южной Полинезии. </a:t>
            </a:r>
          </a:p>
          <a:p>
            <a:pPr marL="0" indent="450000" algn="just">
              <a:lnSpc>
                <a:spcPct val="120000"/>
              </a:lnSpc>
              <a:spcBef>
                <a:spcPts val="0"/>
              </a:spcBef>
              <a:buNone/>
            </a:pP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Дальнейшие открытия островов Полинезии и Меланезии были сделаны испанской экспедицией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Кироса</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 1605 г. </a:t>
            </a:r>
            <a:r>
              <a:rPr lang="ru-RU" sz="40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Кирос</a:t>
            </a:r>
            <a:r>
              <a:rPr lang="ru-RU" sz="4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утверждал, будто открыл великий южный материк и дал ему название «Австралия святого духа». </a:t>
            </a:r>
          </a:p>
          <a:p>
            <a:pPr marL="0" indent="450000" algn="just">
              <a:lnSpc>
                <a:spcPct val="120000"/>
              </a:lnSpc>
              <a:spcBef>
                <a:spcPts val="0"/>
              </a:spcBef>
              <a:buNone/>
            </a:pPr>
            <a:endParaRPr lang="ru-RU" sz="2900" dirty="0">
              <a:solidFill>
                <a:srgbClr val="C00000"/>
              </a:solidFill>
              <a:effectLst>
                <a:outerShdw blurRad="38100" dist="38100" dir="2700000" algn="tl">
                  <a:srgbClr val="000000">
                    <a:alpha val="43137"/>
                  </a:srgbClr>
                </a:outerShdw>
              </a:effectLst>
            </a:endParaRPr>
          </a:p>
        </p:txBody>
      </p:sp>
      <p:sp>
        <p:nvSpPr>
          <p:cNvPr id="5" name="Text Box 5"/>
          <p:cNvSpPr txBox="1">
            <a:spLocks noChangeArrowheads="1"/>
          </p:cNvSpPr>
          <p:nvPr/>
        </p:nvSpPr>
        <p:spPr bwMode="auto">
          <a:xfrm>
            <a:off x="0" y="1"/>
            <a:ext cx="9144000" cy="646331"/>
          </a:xfrm>
          <a:prstGeom prst="rect">
            <a:avLst/>
          </a:prstGeom>
          <a:solidFill>
            <a:schemeClr val="accent3"/>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Открытие островов Океании и Австралии. Народы Австралии и Океании</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08712"/>
          </a:xfrm>
        </p:spPr>
        <p:txBody>
          <a:bodyPr>
            <a:normAutofit fontScale="55000" lnSpcReduction="20000"/>
          </a:bodyPr>
          <a:lstStyle/>
          <a:p>
            <a:pPr marL="0" indent="450000" algn="just">
              <a:lnSpc>
                <a:spcPct val="120000"/>
              </a:lnSpc>
              <a:spcBef>
                <a:spcPts val="0"/>
              </a:spcBef>
              <a:buNone/>
            </a:pP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Жители Меланезии − темнокожие, курчавоволосые негроиды, что и послужило для европейцев основанием дать этой области такое название (от греческого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мелас</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 черный и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несос</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 остров). </a:t>
            </a:r>
          </a:p>
          <a:p>
            <a:pPr marL="0" indent="450000" algn="just">
              <a:lnSpc>
                <a:spcPct val="120000"/>
              </a:lnSpc>
              <a:spcBef>
                <a:spcPts val="0"/>
              </a:spcBef>
              <a:buNone/>
            </a:pP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Меланезийцы составляют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океанийскую</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ветвь австрало-негроидной или экваториальной большой расы, которая образовалась на стыке между Юго-Восточной Азией и Океанией. Областью ее формирования были, вероятно, восточные острова Индонезии и Новая Гвинея. Отсюда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океанийские</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негроиды расселились по другим островам Меланезии и благодаря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восточноавстралийскому</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течению добрались до Тасмании и Южного острова Новой Зеландии. Остатки языков древнейших обитателей Меланезии сохранились в диалектах папуасов − жителей южного побережья Новой Гвинеи и прилежащих архипелагов. Дальнейшее проникновение в Меланезию индонезийцев (малайцев) привело к образованию меланезийских языков, близких к малайскому настолько, что их включают в одну лингвистическую семью − малайско-полинезийскую, или австронезийскую. </a:t>
            </a:r>
          </a:p>
          <a:p>
            <a:endParaRPr lang="ru-RU" dirty="0"/>
          </a:p>
        </p:txBody>
      </p:sp>
      <p:pic>
        <p:nvPicPr>
          <p:cNvPr id="5" name="Содержимое 4" descr="000083.jpg"/>
          <p:cNvPicPr>
            <a:picLocks noGrp="1" noChangeAspect="1"/>
          </p:cNvPicPr>
          <p:nvPr>
            <p:ph sz="half" idx="2"/>
          </p:nvPr>
        </p:nvPicPr>
        <p:blipFill>
          <a:blip r:embed="rId2" cstate="print"/>
          <a:stretch>
            <a:fillRect/>
          </a:stretch>
        </p:blipFill>
        <p:spPr>
          <a:xfrm>
            <a:off x="4648200" y="332657"/>
            <a:ext cx="4038600" cy="5832648"/>
          </a:xfrm>
        </p:spPr>
      </p:pic>
      <p:pic>
        <p:nvPicPr>
          <p:cNvPr id="7" name="Рисунок 6" descr="Fidj1.jpg"/>
          <p:cNvPicPr>
            <a:picLocks noChangeAspect="1"/>
          </p:cNvPicPr>
          <p:nvPr/>
        </p:nvPicPr>
        <p:blipFill>
          <a:blip r:embed="rId3" cstate="print"/>
          <a:stretch>
            <a:fillRect/>
          </a:stretch>
        </p:blipFill>
        <p:spPr>
          <a:xfrm>
            <a:off x="4644008" y="260648"/>
            <a:ext cx="4286250" cy="5976664"/>
          </a:xfrm>
          <a:prstGeom prst="rect">
            <a:avLst/>
          </a:prstGeom>
        </p:spPr>
      </p:pic>
      <p:pic>
        <p:nvPicPr>
          <p:cNvPr id="8" name="Рисунок 7" descr="png0022.jpg"/>
          <p:cNvPicPr>
            <a:picLocks noChangeAspect="1"/>
          </p:cNvPicPr>
          <p:nvPr/>
        </p:nvPicPr>
        <p:blipFill>
          <a:blip r:embed="rId4" cstate="print"/>
          <a:stretch>
            <a:fillRect/>
          </a:stretch>
        </p:blipFill>
        <p:spPr>
          <a:xfrm>
            <a:off x="4644008" y="260648"/>
            <a:ext cx="4325904" cy="597666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0"/>
                                        <p:tgtEl>
                                          <p:spTgt spid="7"/>
                                        </p:tgtEl>
                                      </p:cBhvr>
                                    </p:animEffect>
                                  </p:childTnLst>
                                </p:cTn>
                              </p:par>
                            </p:childTnLst>
                          </p:cTn>
                        </p:par>
                        <p:par>
                          <p:cTn id="12" fill="hold">
                            <p:stCondLst>
                              <p:cond delay="10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4648200" y="188640"/>
            <a:ext cx="4038600" cy="6480720"/>
          </a:xfrm>
        </p:spPr>
        <p:txBody>
          <a:bodyPr>
            <a:normAutofit fontScale="40000" lnSpcReduction="20000"/>
          </a:bodyPr>
          <a:lstStyle/>
          <a:p>
            <a:pPr marL="0" indent="450000" algn="just">
              <a:lnSpc>
                <a:spcPct val="120000"/>
              </a:lnSpc>
              <a:spcBef>
                <a:spcPts val="0"/>
              </a:spcBef>
              <a:buNone/>
            </a:pPr>
            <a:r>
              <a:rPr lang="ru-RU" sz="42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физическому облику полинезийцы резко отличаются от меланезийцев. Они высокорослы, имеют смуглую кожу с желтоватым оттенком, волнистые волосы; их выделяют в полинезийскую малую расу, промежуточную между австрало-негроидной и монголоидной. </a:t>
            </a:r>
          </a:p>
          <a:p>
            <a:pPr marL="0" indent="450000" algn="just">
              <a:lnSpc>
                <a:spcPct val="120000"/>
              </a:lnSpc>
              <a:spcBef>
                <a:spcPts val="0"/>
              </a:spcBef>
              <a:buNone/>
            </a:pPr>
            <a:r>
              <a:rPr lang="ru-RU" sz="42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языку полинезийцы составляют одну группу. Несмотря на отдаленные расстояния, разделяющие архипелаги, диалекты их населения различаются лишь небольшими фонетическими особенностями. Вся полинезийская группа языков родственна языкам народов Индонезии. </a:t>
            </a:r>
          </a:p>
          <a:p>
            <a:pPr marL="0" indent="450000" algn="just">
              <a:lnSpc>
                <a:spcPct val="120000"/>
              </a:lnSpc>
              <a:spcBef>
                <a:spcPts val="0"/>
              </a:spcBef>
              <a:buNone/>
            </a:pPr>
            <a:r>
              <a:rPr lang="ru-RU" sz="42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Из всех народов Океании и Австралии лишь полинезийцы сохранили память о своем прошлом. Данные науки, особенно исследования новозеландского ученого </a:t>
            </a:r>
            <a:r>
              <a:rPr lang="ru-RU" sz="42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Те-Ранги-Хироа</a:t>
            </a:r>
            <a:r>
              <a:rPr lang="ru-RU" sz="42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(Питера Бака), дают возможность в известной мере восстановить историю этого народа. </a:t>
            </a:r>
          </a:p>
          <a:p>
            <a:endParaRPr lang="ru-RU" dirty="0">
              <a:solidFill>
                <a:srgbClr val="C00000"/>
              </a:solidFill>
              <a:effectLst>
                <a:outerShdw blurRad="38100" dist="38100" dir="2700000" algn="tl">
                  <a:srgbClr val="000000">
                    <a:alpha val="43137"/>
                  </a:srgbClr>
                </a:outerShdw>
              </a:effectLst>
            </a:endParaRPr>
          </a:p>
        </p:txBody>
      </p:sp>
      <p:pic>
        <p:nvPicPr>
          <p:cNvPr id="7" name="Содержимое 6" descr="1349941796_tihoakeanskie-ostrova-ava.jpg"/>
          <p:cNvPicPr>
            <a:picLocks noGrp="1" noChangeAspect="1"/>
          </p:cNvPicPr>
          <p:nvPr>
            <p:ph sz="half" idx="1"/>
          </p:nvPr>
        </p:nvPicPr>
        <p:blipFill>
          <a:blip r:embed="rId2" cstate="print"/>
          <a:stretch>
            <a:fillRect/>
          </a:stretch>
        </p:blipFill>
        <p:spPr>
          <a:xfrm>
            <a:off x="467544" y="332656"/>
            <a:ext cx="4032448" cy="597666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maya_warrior.jpg"/>
          <p:cNvPicPr>
            <a:picLocks noGrp="1" noChangeAspect="1"/>
          </p:cNvPicPr>
          <p:nvPr>
            <p:ph sz="half" idx="1"/>
          </p:nvPr>
        </p:nvPicPr>
        <p:blipFill>
          <a:blip r:embed="rId2" cstate="print"/>
          <a:stretch>
            <a:fillRect/>
          </a:stretch>
        </p:blipFill>
        <p:spPr>
          <a:xfrm>
            <a:off x="581025" y="476672"/>
            <a:ext cx="3657600" cy="568863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Содержимое 3"/>
          <p:cNvSpPr>
            <a:spLocks noGrp="1"/>
          </p:cNvSpPr>
          <p:nvPr>
            <p:ph sz="half" idx="2"/>
          </p:nvPr>
        </p:nvSpPr>
        <p:spPr>
          <a:xfrm>
            <a:off x="4648200" y="260648"/>
            <a:ext cx="4038600" cy="6408712"/>
          </a:xfrm>
        </p:spPr>
        <p:txBody>
          <a:bodyPr>
            <a:normAutofit lnSpcReduction="10000"/>
          </a:bodyPr>
          <a:lstStyle/>
          <a:p>
            <a:pPr marL="0" indent="360000" algn="just">
              <a:lnSpc>
                <a:spcPct val="120000"/>
              </a:lnSpc>
              <a:spcBef>
                <a:spcPts val="0"/>
              </a:spcBef>
              <a:buNone/>
            </a:pP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Майя − группа индейских народов, родственных по языку. К ним относятся индейцы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юкатеки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чоли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лакандоны</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чонтали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чорти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чухи,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цельтали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цоцили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тотики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хакальтеки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хаустеки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киче,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пакоман</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200"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покомчи</a:t>
            </a:r>
            <a:r>
              <a:rPr lang="ru-RU" sz="22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другие. Общая их численность примерно 2,7 миллионов человек. Существует мнение, что Америка была заселена из Азии через Берингов пролив в период верхнего палеолита, т.е. приблизительно 30 тысяч лет назад. </a:t>
            </a:r>
          </a:p>
          <a:p>
            <a:endParaRPr lang="ru-R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08712"/>
          </a:xfrm>
        </p:spPr>
        <p:txBody>
          <a:bodyPr>
            <a:normAutofit fontScale="25000" lnSpcReduction="20000"/>
          </a:bodyPr>
          <a:lstStyle/>
          <a:p>
            <a:pPr marL="0" indent="450000" algn="just">
              <a:spcBef>
                <a:spcPts val="0"/>
              </a:spcBef>
              <a:buNone/>
            </a:pPr>
            <a:r>
              <a:rPr lang="ru-RU" sz="56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Население </a:t>
            </a:r>
            <a:r>
              <a:rPr lang="ru-RU" sz="5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архипелагов Микронезии по антропологическому типу и по культуре представляет собою смешанную группу. В физическом облике микронезийцев сочетаются признаки меланезийского, индонезийского и полинезийского происхождения. По языку микронезийцы входят в малайско-полинезийскую семью. </a:t>
            </a:r>
          </a:p>
          <a:p>
            <a:pPr marL="0" indent="450000" algn="just">
              <a:spcBef>
                <a:spcPts val="0"/>
              </a:spcBef>
              <a:buNone/>
            </a:pPr>
            <a:r>
              <a:rPr lang="ru-RU" sz="5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Мелкие коралловые острова Микронезии так же, как и Полинезии, могли быть заселены лишь извне. Судя по всем данным, их колонизация предшествовала заселению Полинезии. Вероятно, сначала на этих островах появились меланезийцы, а позже переселенцы общего с предками полинезийцев происхождения. Согласно преданию микронезийцев архипелага Гилберта, их острова были некогда населены темнокожими низкорослыми людьми, которые питались сырой пищей и поклонялись пауку и черепахе, т. е. очевидно стояли на самом низком уровне развития. </a:t>
            </a:r>
          </a:p>
          <a:p>
            <a:pPr marL="0" indent="450000" algn="just">
              <a:spcBef>
                <a:spcPts val="0"/>
              </a:spcBef>
              <a:buNone/>
            </a:pPr>
            <a:r>
              <a:rPr lang="ru-RU" sz="5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уровню общественного развития микронезийцы стояли между меланезийцами и полинезийцами. Общественное разделение труда зашло достаточно далеко, выделились группы ремесленников. Развился и обмен. Хотя преобладала натуральная форма обмена, на некоторых островах выделились особые виды всеобщего эквивалента товаров − низки раковин и бус. На острове </a:t>
            </a:r>
            <a:r>
              <a:rPr lang="ru-RU" sz="56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Яп</a:t>
            </a:r>
            <a:r>
              <a:rPr lang="ru-RU" sz="5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существовали своеобразные деньги в виде каменных дисков, иногда достигавших величины мельничных жерновов. Эти камни так и оставались лежать на месте, они только условно переходили из рук в руки. </a:t>
            </a:r>
          </a:p>
          <a:p>
            <a:endParaRPr lang="ru-RU" dirty="0">
              <a:solidFill>
                <a:srgbClr val="C00000"/>
              </a:solidFill>
              <a:effectLst>
                <a:outerShdw blurRad="38100" dist="38100" dir="2700000" algn="tl">
                  <a:srgbClr val="000000">
                    <a:alpha val="43137"/>
                  </a:srgbClr>
                </a:outerShdw>
              </a:effectLst>
            </a:endParaRPr>
          </a:p>
        </p:txBody>
      </p:sp>
      <p:pic>
        <p:nvPicPr>
          <p:cNvPr id="5" name="Содержимое 4" descr="0c2a7ac1676beddb6ae4114aed1b7eec.jpeg"/>
          <p:cNvPicPr>
            <a:picLocks noGrp="1" noChangeAspect="1"/>
          </p:cNvPicPr>
          <p:nvPr>
            <p:ph sz="half" idx="2"/>
          </p:nvPr>
        </p:nvPicPr>
        <p:blipFill>
          <a:blip r:embed="rId2" cstate="print"/>
          <a:stretch>
            <a:fillRect/>
          </a:stretch>
        </p:blipFill>
        <p:spPr>
          <a:xfrm>
            <a:off x="4648200" y="260648"/>
            <a:ext cx="4038600" cy="5760640"/>
          </a:xfrm>
        </p:spPr>
      </p:pic>
      <p:pic>
        <p:nvPicPr>
          <p:cNvPr id="6" name="Рисунок 5" descr="87478360.jpg"/>
          <p:cNvPicPr>
            <a:picLocks noChangeAspect="1"/>
          </p:cNvPicPr>
          <p:nvPr/>
        </p:nvPicPr>
        <p:blipFill>
          <a:blip r:embed="rId3" cstate="print"/>
          <a:stretch>
            <a:fillRect/>
          </a:stretch>
        </p:blipFill>
        <p:spPr>
          <a:xfrm>
            <a:off x="4644008" y="260648"/>
            <a:ext cx="4058816" cy="576064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827584" y="2492896"/>
            <a:ext cx="7772400" cy="1470025"/>
          </a:xfrm>
        </p:spPr>
        <p:txBody>
          <a:bodyPr>
            <a:noAutofit/>
          </a:bodyPr>
          <a:lstStyle/>
          <a:p>
            <a:r>
              <a:rPr lang="ru-RU" sz="5400" dirty="0" smtClean="0">
                <a:solidFill>
                  <a:srgbClr val="C00000"/>
                </a:solidFill>
                <a:effectLst>
                  <a:outerShdw blurRad="38100" dist="38100" dir="2700000" algn="tl">
                    <a:srgbClr val="000000">
                      <a:alpha val="43137"/>
                    </a:srgbClr>
                  </a:outerShdw>
                </a:effectLst>
                <a:latin typeface="Arial Black" pitchFamily="34" charset="0"/>
              </a:rPr>
              <a:t>Спасибо за внимание!</a:t>
            </a:r>
            <a:endParaRPr lang="ru-RU" sz="5400" dirty="0">
              <a:solidFill>
                <a:srgbClr val="C00000"/>
              </a:solidFill>
              <a:effectLst>
                <a:outerShdw blurRad="38100" dist="38100" dir="2700000" algn="tl">
                  <a:srgbClr val="000000">
                    <a:alpha val="43137"/>
                  </a:srgbClr>
                </a:outerShdw>
              </a:effectLst>
              <a:latin typeface="Arial Black" pitchFamily="34" charset="0"/>
            </a:endParaRPr>
          </a:p>
        </p:txBody>
      </p:sp>
      <p:sp>
        <p:nvSpPr>
          <p:cNvPr id="6" name="Подзаголовок 5"/>
          <p:cNvSpPr>
            <a:spLocks noGrp="1"/>
          </p:cNvSpPr>
          <p:nvPr>
            <p:ph type="subTitle" idx="1"/>
          </p:nvPr>
        </p:nvSpPr>
        <p:spPr/>
        <p:txBody>
          <a:bodyPr/>
          <a:lstStyle/>
          <a:p>
            <a:endParaRPr lang="ru-RU"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2.jpg"/>
          <p:cNvPicPr>
            <a:picLocks noChangeAspect="1"/>
          </p:cNvPicPr>
          <p:nvPr/>
        </p:nvPicPr>
        <p:blipFill>
          <a:blip r:embed="rId2" cstate="print"/>
          <a:stretch>
            <a:fillRect/>
          </a:stretch>
        </p:blipFill>
        <p:spPr>
          <a:xfrm>
            <a:off x="-1" y="0"/>
            <a:ext cx="9144001" cy="6858000"/>
          </a:xfrm>
          <a:prstGeom prst="rect">
            <a:avLst/>
          </a:prstGeom>
        </p:spPr>
      </p:pic>
      <p:pic>
        <p:nvPicPr>
          <p:cNvPr id="6" name="Рисунок 5" descr="4cf616de33102.jpg"/>
          <p:cNvPicPr>
            <a:picLocks noChangeAspect="1"/>
          </p:cNvPicPr>
          <p:nvPr/>
        </p:nvPicPr>
        <p:blipFill>
          <a:blip r:embed="rId3" cstate="print"/>
          <a:stretch>
            <a:fillRect/>
          </a:stretch>
        </p:blipFill>
        <p:spPr>
          <a:xfrm>
            <a:off x="0" y="0"/>
            <a:ext cx="9144000" cy="6858000"/>
          </a:xfrm>
          <a:prstGeom prst="rect">
            <a:avLst/>
          </a:prstGeom>
        </p:spPr>
      </p:pic>
      <p:pic>
        <p:nvPicPr>
          <p:cNvPr id="7" name="Рисунок 6" descr="20.jpg"/>
          <p:cNvPicPr>
            <a:picLocks noChangeAspect="1"/>
          </p:cNvPicPr>
          <p:nvPr/>
        </p:nvPicPr>
        <p:blipFill>
          <a:blip r:embed="rId4" cstate="print"/>
          <a:stretch>
            <a:fillRect/>
          </a:stretch>
        </p:blipFill>
        <p:spPr>
          <a:xfrm>
            <a:off x="0" y="-1"/>
            <a:ext cx="9144000" cy="6885765"/>
          </a:xfrm>
          <a:prstGeom prst="rect">
            <a:avLst/>
          </a:prstGeom>
        </p:spPr>
      </p:pic>
      <p:pic>
        <p:nvPicPr>
          <p:cNvPr id="9" name="Рисунок 8" descr="1267436999_1263377827_ap.jpg"/>
          <p:cNvPicPr>
            <a:picLocks noChangeAspect="1"/>
          </p:cNvPicPr>
          <p:nvPr/>
        </p:nvPicPr>
        <p:blipFill>
          <a:blip r:embed="rId5" cstate="print"/>
          <a:stretch>
            <a:fillRect/>
          </a:stretch>
        </p:blipFill>
        <p:spPr>
          <a:xfrm>
            <a:off x="0" y="-1"/>
            <a:ext cx="9144000" cy="6858001"/>
          </a:xfrm>
          <a:prstGeom prst="rect">
            <a:avLst/>
          </a:prstGeom>
        </p:spPr>
      </p:pic>
      <p:pic>
        <p:nvPicPr>
          <p:cNvPr id="10" name="Рисунок 9" descr="1311428079_64118375_mayaparrotsacrifice.jpg"/>
          <p:cNvPicPr>
            <a:picLocks noChangeAspect="1"/>
          </p:cNvPicPr>
          <p:nvPr/>
        </p:nvPicPr>
        <p:blipFill>
          <a:blip r:embed="rId6" cstate="print"/>
          <a:stretch>
            <a:fillRect/>
          </a:stretch>
        </p:blipFill>
        <p:spPr>
          <a:xfrm>
            <a:off x="0" y="0"/>
            <a:ext cx="9144000" cy="6858000"/>
          </a:xfrm>
          <a:prstGeom prst="rect">
            <a:avLst/>
          </a:prstGeom>
        </p:spPr>
      </p:pic>
      <p:pic>
        <p:nvPicPr>
          <p:cNvPr id="12" name="Рисунок 11" descr="IMG_1501.jpg"/>
          <p:cNvPicPr>
            <a:picLocks noChangeAspect="1"/>
          </p:cNvPicPr>
          <p:nvPr/>
        </p:nvPicPr>
        <p:blipFill>
          <a:blip r:embed="rId7" cstate="print"/>
          <a:stretch>
            <a:fillRect/>
          </a:stretch>
        </p:blipFill>
        <p:spPr>
          <a:xfrm>
            <a:off x="0" y="-1"/>
            <a:ext cx="9144000" cy="6864865"/>
          </a:xfrm>
          <a:prstGeom prst="rect">
            <a:avLst/>
          </a:prstGeom>
        </p:spPr>
      </p:pic>
      <p:pic>
        <p:nvPicPr>
          <p:cNvPr id="13" name="Рисунок 12" descr="jizn-mayancev.jpg"/>
          <p:cNvPicPr>
            <a:picLocks noChangeAspect="1"/>
          </p:cNvPicPr>
          <p:nvPr/>
        </p:nvPicPr>
        <p:blipFill>
          <a:blip r:embed="rId8" cstate="print"/>
          <a:stretch>
            <a:fillRect/>
          </a:stretch>
        </p:blipFill>
        <p:spPr>
          <a:xfrm>
            <a:off x="0" y="0"/>
            <a:ext cx="9154248" cy="6858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8"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5000" fill="hold"/>
                                        <p:tgtEl>
                                          <p:spTgt spid="6"/>
                                        </p:tgtEl>
                                        <p:attrNameLst>
                                          <p:attrName>ppt_x</p:attrName>
                                        </p:attrNameLst>
                                      </p:cBhvr>
                                      <p:tavLst>
                                        <p:tav tm="0">
                                          <p:val>
                                            <p:strVal val="#ppt_x"/>
                                          </p:val>
                                        </p:tav>
                                        <p:tav tm="100000">
                                          <p:val>
                                            <p:strVal val="#ppt_x"/>
                                          </p:val>
                                        </p:tav>
                                      </p:tavLst>
                                    </p:anim>
                                    <p:anim calcmode="lin" valueType="num">
                                      <p:cBhvr>
                                        <p:cTn id="13" dur="15000" fill="hold"/>
                                        <p:tgtEl>
                                          <p:spTgt spid="6"/>
                                        </p:tgtEl>
                                        <p:attrNameLst>
                                          <p:attrName>ppt_y</p:attrName>
                                        </p:attrNameLst>
                                      </p:cBhvr>
                                      <p:tavLst>
                                        <p:tav tm="0">
                                          <p:val>
                                            <p:strVal val="#ppt_y+1"/>
                                          </p:val>
                                        </p:tav>
                                        <p:tav tm="100000">
                                          <p:val>
                                            <p:strVal val="#ppt_y-1"/>
                                          </p:val>
                                        </p:tav>
                                      </p:tavLst>
                                    </p:anim>
                                  </p:childTnLst>
                                </p:cTn>
                              </p:par>
                            </p:childTnLst>
                          </p:cTn>
                        </p:par>
                        <p:par>
                          <p:cTn id="14" fill="hold">
                            <p:stCondLst>
                              <p:cond delay="20000"/>
                            </p:stCondLst>
                            <p:childTnLst>
                              <p:par>
                                <p:cTn id="15" presetID="7"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0" fill="hold"/>
                                        <p:tgtEl>
                                          <p:spTgt spid="7"/>
                                        </p:tgtEl>
                                        <p:attrNameLst>
                                          <p:attrName>ppt_x</p:attrName>
                                        </p:attrNameLst>
                                      </p:cBhvr>
                                      <p:tavLst>
                                        <p:tav tm="0">
                                          <p:val>
                                            <p:strVal val="#ppt_x"/>
                                          </p:val>
                                        </p:tav>
                                        <p:tav tm="100000">
                                          <p:val>
                                            <p:strVal val="#ppt_x"/>
                                          </p:val>
                                        </p:tav>
                                      </p:tavLst>
                                    </p:anim>
                                    <p:anim calcmode="lin" valueType="num">
                                      <p:cBhvr additive="base">
                                        <p:cTn id="18" dur="50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25000"/>
                            </p:stCondLst>
                            <p:childTnLst>
                              <p:par>
                                <p:cTn id="20" presetID="28"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5000" fill="hold"/>
                                        <p:tgtEl>
                                          <p:spTgt spid="9"/>
                                        </p:tgtEl>
                                        <p:attrNameLst>
                                          <p:attrName>ppt_x</p:attrName>
                                        </p:attrNameLst>
                                      </p:cBhvr>
                                      <p:tavLst>
                                        <p:tav tm="0">
                                          <p:val>
                                            <p:strVal val="#ppt_x"/>
                                          </p:val>
                                        </p:tav>
                                        <p:tav tm="100000">
                                          <p:val>
                                            <p:strVal val="#ppt_x"/>
                                          </p:val>
                                        </p:tav>
                                      </p:tavLst>
                                    </p:anim>
                                    <p:anim calcmode="lin" valueType="num">
                                      <p:cBhvr>
                                        <p:cTn id="23" dur="15000" fill="hold"/>
                                        <p:tgtEl>
                                          <p:spTgt spid="9"/>
                                        </p:tgtEl>
                                        <p:attrNameLst>
                                          <p:attrName>ppt_y</p:attrName>
                                        </p:attrNameLst>
                                      </p:cBhvr>
                                      <p:tavLst>
                                        <p:tav tm="0">
                                          <p:val>
                                            <p:strVal val="#ppt_y+1"/>
                                          </p:val>
                                        </p:tav>
                                        <p:tav tm="100000">
                                          <p:val>
                                            <p:strVal val="#ppt_y-1"/>
                                          </p:val>
                                        </p:tav>
                                      </p:tavLst>
                                    </p:anim>
                                  </p:childTnLst>
                                </p:cTn>
                              </p:par>
                            </p:childTnLst>
                          </p:cTn>
                        </p:par>
                        <p:par>
                          <p:cTn id="24" fill="hold">
                            <p:stCondLst>
                              <p:cond delay="40000"/>
                            </p:stCondLst>
                            <p:childTnLst>
                              <p:par>
                                <p:cTn id="25" presetID="7"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0" fill="hold"/>
                                        <p:tgtEl>
                                          <p:spTgt spid="10"/>
                                        </p:tgtEl>
                                        <p:attrNameLst>
                                          <p:attrName>ppt_x</p:attrName>
                                        </p:attrNameLst>
                                      </p:cBhvr>
                                      <p:tavLst>
                                        <p:tav tm="0">
                                          <p:val>
                                            <p:strVal val="#ppt_x"/>
                                          </p:val>
                                        </p:tav>
                                        <p:tav tm="100000">
                                          <p:val>
                                            <p:strVal val="#ppt_x"/>
                                          </p:val>
                                        </p:tav>
                                      </p:tavLst>
                                    </p:anim>
                                    <p:anim calcmode="lin" valueType="num">
                                      <p:cBhvr additive="base">
                                        <p:cTn id="28" dur="50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45000"/>
                            </p:stCondLst>
                            <p:childTnLst>
                              <p:par>
                                <p:cTn id="30" presetID="28"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5000" fill="hold"/>
                                        <p:tgtEl>
                                          <p:spTgt spid="12"/>
                                        </p:tgtEl>
                                        <p:attrNameLst>
                                          <p:attrName>ppt_x</p:attrName>
                                        </p:attrNameLst>
                                      </p:cBhvr>
                                      <p:tavLst>
                                        <p:tav tm="0">
                                          <p:val>
                                            <p:strVal val="#ppt_x"/>
                                          </p:val>
                                        </p:tav>
                                        <p:tav tm="100000">
                                          <p:val>
                                            <p:strVal val="#ppt_x"/>
                                          </p:val>
                                        </p:tav>
                                      </p:tavLst>
                                    </p:anim>
                                    <p:anim calcmode="lin" valueType="num">
                                      <p:cBhvr>
                                        <p:cTn id="33" dur="15000" fill="hold"/>
                                        <p:tgtEl>
                                          <p:spTgt spid="12"/>
                                        </p:tgtEl>
                                        <p:attrNameLst>
                                          <p:attrName>ppt_y</p:attrName>
                                        </p:attrNameLst>
                                      </p:cBhvr>
                                      <p:tavLst>
                                        <p:tav tm="0">
                                          <p:val>
                                            <p:strVal val="#ppt_y+1"/>
                                          </p:val>
                                        </p:tav>
                                        <p:tav tm="100000">
                                          <p:val>
                                            <p:strVal val="#ppt_y-1"/>
                                          </p:val>
                                        </p:tav>
                                      </p:tavLst>
                                    </p:anim>
                                  </p:childTnLst>
                                </p:cTn>
                              </p:par>
                            </p:childTnLst>
                          </p:cTn>
                        </p:par>
                        <p:par>
                          <p:cTn id="34" fill="hold">
                            <p:stCondLst>
                              <p:cond delay="60000"/>
                            </p:stCondLst>
                            <p:childTnLst>
                              <p:par>
                                <p:cTn id="35" presetID="7" presetClass="entr" presetSubtype="4"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0" fill="hold"/>
                                        <p:tgtEl>
                                          <p:spTgt spid="13"/>
                                        </p:tgtEl>
                                        <p:attrNameLst>
                                          <p:attrName>ppt_x</p:attrName>
                                        </p:attrNameLst>
                                      </p:cBhvr>
                                      <p:tavLst>
                                        <p:tav tm="0">
                                          <p:val>
                                            <p:strVal val="#ppt_x"/>
                                          </p:val>
                                        </p:tav>
                                        <p:tav tm="100000">
                                          <p:val>
                                            <p:strVal val="#ppt_x"/>
                                          </p:val>
                                        </p:tav>
                                      </p:tavLst>
                                    </p:anim>
                                    <p:anim calcmode="lin" valueType="num">
                                      <p:cBhvr additive="base">
                                        <p:cTn id="38"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jpg"/>
          <p:cNvPicPr>
            <a:picLocks noChangeAspect="1"/>
          </p:cNvPicPr>
          <p:nvPr/>
        </p:nvPicPr>
        <p:blipFill>
          <a:blip r:embed="rId2" cstate="print"/>
          <a:stretch>
            <a:fillRect/>
          </a:stretch>
        </p:blipFill>
        <p:spPr>
          <a:xfrm>
            <a:off x="1547664" y="0"/>
            <a:ext cx="6048672" cy="6858000"/>
          </a:xfrm>
          <a:prstGeom prst="rect">
            <a:avLst/>
          </a:prstGeom>
        </p:spPr>
      </p:pic>
      <p:pic>
        <p:nvPicPr>
          <p:cNvPr id="8" name="Рисунок 7" descr="2.jpg"/>
          <p:cNvPicPr>
            <a:picLocks noChangeAspect="1"/>
          </p:cNvPicPr>
          <p:nvPr/>
        </p:nvPicPr>
        <p:blipFill>
          <a:blip r:embed="rId3" cstate="print"/>
          <a:stretch>
            <a:fillRect/>
          </a:stretch>
        </p:blipFill>
        <p:spPr>
          <a:xfrm>
            <a:off x="1547664" y="0"/>
            <a:ext cx="6048672" cy="6858000"/>
          </a:xfrm>
          <a:prstGeom prst="rect">
            <a:avLst/>
          </a:prstGeom>
        </p:spPr>
      </p:pic>
      <p:pic>
        <p:nvPicPr>
          <p:cNvPr id="9" name="Рисунок 8" descr="3.jpg"/>
          <p:cNvPicPr>
            <a:picLocks noChangeAspect="1"/>
          </p:cNvPicPr>
          <p:nvPr/>
        </p:nvPicPr>
        <p:blipFill>
          <a:blip r:embed="rId4" cstate="print"/>
          <a:stretch>
            <a:fillRect/>
          </a:stretch>
        </p:blipFill>
        <p:spPr>
          <a:xfrm>
            <a:off x="1547664" y="0"/>
            <a:ext cx="6048672" cy="6858000"/>
          </a:xfrm>
          <a:prstGeom prst="rect">
            <a:avLst/>
          </a:prstGeom>
        </p:spPr>
      </p:pic>
      <p:pic>
        <p:nvPicPr>
          <p:cNvPr id="10" name="Рисунок 9" descr="4.jpg"/>
          <p:cNvPicPr>
            <a:picLocks noChangeAspect="1"/>
          </p:cNvPicPr>
          <p:nvPr/>
        </p:nvPicPr>
        <p:blipFill>
          <a:blip r:embed="rId5" cstate="print"/>
          <a:stretch>
            <a:fillRect/>
          </a:stretch>
        </p:blipFill>
        <p:spPr>
          <a:xfrm>
            <a:off x="1547664" y="0"/>
            <a:ext cx="6048672" cy="6858000"/>
          </a:xfrm>
          <a:prstGeom prst="rect">
            <a:avLst/>
          </a:prstGeom>
        </p:spPr>
      </p:pic>
      <p:pic>
        <p:nvPicPr>
          <p:cNvPr id="11" name="Рисунок 10" descr="5.jpg"/>
          <p:cNvPicPr>
            <a:picLocks noChangeAspect="1"/>
          </p:cNvPicPr>
          <p:nvPr/>
        </p:nvPicPr>
        <p:blipFill>
          <a:blip r:embed="rId6" cstate="print"/>
          <a:stretch>
            <a:fillRect/>
          </a:stretch>
        </p:blipFill>
        <p:spPr>
          <a:xfrm>
            <a:off x="0" y="-1"/>
            <a:ext cx="9144000" cy="6906493"/>
          </a:xfrm>
          <a:prstGeom prst="rect">
            <a:avLst/>
          </a:prstGeom>
        </p:spPr>
      </p:pic>
      <p:pic>
        <p:nvPicPr>
          <p:cNvPr id="12" name="Рисунок 11" descr="6.jpg"/>
          <p:cNvPicPr>
            <a:picLocks noChangeAspect="1"/>
          </p:cNvPicPr>
          <p:nvPr/>
        </p:nvPicPr>
        <p:blipFill>
          <a:blip r:embed="rId7" cstate="print"/>
          <a:stretch>
            <a:fillRect/>
          </a:stretch>
        </p:blipFill>
        <p:spPr>
          <a:xfrm>
            <a:off x="1691680" y="-34526"/>
            <a:ext cx="5832648" cy="7013639"/>
          </a:xfrm>
          <a:prstGeom prst="rect">
            <a:avLst/>
          </a:prstGeom>
        </p:spPr>
      </p:pic>
      <p:pic>
        <p:nvPicPr>
          <p:cNvPr id="13" name="Рисунок 12" descr="7.jpg"/>
          <p:cNvPicPr>
            <a:picLocks noChangeAspect="1"/>
          </p:cNvPicPr>
          <p:nvPr/>
        </p:nvPicPr>
        <p:blipFill>
          <a:blip r:embed="rId8" cstate="print"/>
          <a:stretch>
            <a:fillRect/>
          </a:stretch>
        </p:blipFill>
        <p:spPr>
          <a:xfrm>
            <a:off x="1691680" y="0"/>
            <a:ext cx="5832648" cy="6980015"/>
          </a:xfrm>
          <a:prstGeom prst="rect">
            <a:avLst/>
          </a:prstGeom>
        </p:spPr>
      </p:pic>
      <p:pic>
        <p:nvPicPr>
          <p:cNvPr id="14" name="Рисунок 13" descr="9.jpg"/>
          <p:cNvPicPr>
            <a:picLocks noChangeAspect="1"/>
          </p:cNvPicPr>
          <p:nvPr/>
        </p:nvPicPr>
        <p:blipFill>
          <a:blip r:embed="rId9" cstate="print"/>
          <a:stretch>
            <a:fillRect/>
          </a:stretch>
        </p:blipFill>
        <p:spPr>
          <a:xfrm>
            <a:off x="0" y="0"/>
            <a:ext cx="9144000" cy="6858000"/>
          </a:xfrm>
          <a:prstGeom prst="rect">
            <a:avLst/>
          </a:prstGeom>
        </p:spPr>
      </p:pic>
      <p:pic>
        <p:nvPicPr>
          <p:cNvPr id="15" name="Рисунок 14" descr="image001.jpg"/>
          <p:cNvPicPr>
            <a:picLocks noChangeAspect="1"/>
          </p:cNvPicPr>
          <p:nvPr/>
        </p:nvPicPr>
        <p:blipFill>
          <a:blip r:embed="rId10" cstate="print"/>
          <a:stretch>
            <a:fillRect/>
          </a:stretch>
        </p:blipFill>
        <p:spPr>
          <a:xfrm>
            <a:off x="0" y="0"/>
            <a:ext cx="9144000" cy="6858000"/>
          </a:xfrm>
          <a:prstGeom prst="rect">
            <a:avLst/>
          </a:prstGeom>
        </p:spPr>
      </p:pic>
      <p:pic>
        <p:nvPicPr>
          <p:cNvPr id="16" name="Рисунок 15" descr="image002.jpg"/>
          <p:cNvPicPr>
            <a:picLocks noChangeAspect="1"/>
          </p:cNvPicPr>
          <p:nvPr/>
        </p:nvPicPr>
        <p:blipFill>
          <a:blip r:embed="rId11" cstate="print"/>
          <a:stretch>
            <a:fillRect/>
          </a:stretch>
        </p:blipFill>
        <p:spPr>
          <a:xfrm>
            <a:off x="0" y="-1"/>
            <a:ext cx="9144000" cy="6972259"/>
          </a:xfrm>
          <a:prstGeom prst="rect">
            <a:avLst/>
          </a:prstGeom>
        </p:spPr>
      </p:pic>
      <p:pic>
        <p:nvPicPr>
          <p:cNvPr id="17" name="Рисунок 16" descr="image003.jpg"/>
          <p:cNvPicPr>
            <a:picLocks noChangeAspect="1"/>
          </p:cNvPicPr>
          <p:nvPr/>
        </p:nvPicPr>
        <p:blipFill>
          <a:blip r:embed="rId12" cstate="print"/>
          <a:stretch>
            <a:fillRect/>
          </a:stretch>
        </p:blipFill>
        <p:spPr>
          <a:xfrm>
            <a:off x="0" y="0"/>
            <a:ext cx="9144000" cy="6858000"/>
          </a:xfrm>
          <a:prstGeom prst="rect">
            <a:avLst/>
          </a:prstGeom>
        </p:spPr>
      </p:pic>
      <p:pic>
        <p:nvPicPr>
          <p:cNvPr id="18" name="Рисунок 17" descr="image004.jpg"/>
          <p:cNvPicPr>
            <a:picLocks noChangeAspect="1"/>
          </p:cNvPicPr>
          <p:nvPr/>
        </p:nvPicPr>
        <p:blipFill>
          <a:blip r:embed="rId13" cstate="print"/>
          <a:stretch>
            <a:fillRect/>
          </a:stretch>
        </p:blipFill>
        <p:spPr>
          <a:xfrm>
            <a:off x="0" y="0"/>
            <a:ext cx="9144000" cy="6858000"/>
          </a:xfrm>
          <a:prstGeom prst="rect">
            <a:avLst/>
          </a:prstGeom>
        </p:spPr>
      </p:pic>
      <p:pic>
        <p:nvPicPr>
          <p:cNvPr id="19" name="Рисунок 18" descr="image005.jpg"/>
          <p:cNvPicPr>
            <a:picLocks noChangeAspect="1"/>
          </p:cNvPicPr>
          <p:nvPr/>
        </p:nvPicPr>
        <p:blipFill>
          <a:blip r:embed="rId14" cstate="print"/>
          <a:stretch>
            <a:fillRect/>
          </a:stretch>
        </p:blipFill>
        <p:spPr>
          <a:xfrm>
            <a:off x="0" y="0"/>
            <a:ext cx="9144000" cy="6858000"/>
          </a:xfrm>
          <a:prstGeom prst="rect">
            <a:avLst/>
          </a:prstGeom>
        </p:spPr>
      </p:pic>
      <p:pic>
        <p:nvPicPr>
          <p:cNvPr id="20" name="Рисунок 19" descr="image012.jpg"/>
          <p:cNvPicPr>
            <a:picLocks noChangeAspect="1"/>
          </p:cNvPicPr>
          <p:nvPr/>
        </p:nvPicPr>
        <p:blipFill>
          <a:blip r:embed="rId15" cstate="print"/>
          <a:stretch>
            <a:fillRect/>
          </a:stretch>
        </p:blipFill>
        <p:spPr>
          <a:xfrm>
            <a:off x="0" y="0"/>
            <a:ext cx="9144000" cy="7046640"/>
          </a:xfrm>
          <a:prstGeom prst="rect">
            <a:avLst/>
          </a:prstGeom>
        </p:spPr>
      </p:pic>
      <p:pic>
        <p:nvPicPr>
          <p:cNvPr id="21" name="Рисунок 20" descr="image001.jpg"/>
          <p:cNvPicPr>
            <a:picLocks noChangeAspect="1"/>
          </p:cNvPicPr>
          <p:nvPr/>
        </p:nvPicPr>
        <p:blipFill>
          <a:blip r:embed="rId16" cstate="print"/>
          <a:stretch>
            <a:fillRect/>
          </a:stretch>
        </p:blipFill>
        <p:spPr>
          <a:xfrm>
            <a:off x="0" y="0"/>
            <a:ext cx="9144000" cy="7101408"/>
          </a:xfrm>
          <a:prstGeom prst="rect">
            <a:avLst/>
          </a:prstGeom>
        </p:spPr>
      </p:pic>
      <p:pic>
        <p:nvPicPr>
          <p:cNvPr id="22" name="Рисунок 21" descr="image002.jpg"/>
          <p:cNvPicPr>
            <a:picLocks noChangeAspect="1"/>
          </p:cNvPicPr>
          <p:nvPr/>
        </p:nvPicPr>
        <p:blipFill>
          <a:blip r:embed="rId17" cstate="print"/>
          <a:stretch>
            <a:fillRect/>
          </a:stretch>
        </p:blipFill>
        <p:spPr>
          <a:xfrm>
            <a:off x="0" y="0"/>
            <a:ext cx="9144000" cy="7101408"/>
          </a:xfrm>
          <a:prstGeom prst="rect">
            <a:avLst/>
          </a:prstGeom>
        </p:spPr>
      </p:pic>
      <p:pic>
        <p:nvPicPr>
          <p:cNvPr id="23" name="Рисунок 22" descr="image005.jpg"/>
          <p:cNvPicPr>
            <a:picLocks noChangeAspect="1"/>
          </p:cNvPicPr>
          <p:nvPr/>
        </p:nvPicPr>
        <p:blipFill>
          <a:blip r:embed="rId18" cstate="print"/>
          <a:stretch>
            <a:fillRect/>
          </a:stretch>
        </p:blipFill>
        <p:spPr>
          <a:xfrm>
            <a:off x="0" y="0"/>
            <a:ext cx="9144000" cy="7101408"/>
          </a:xfrm>
          <a:prstGeom prst="rect">
            <a:avLst/>
          </a:prstGeom>
        </p:spPr>
      </p:pic>
      <p:pic>
        <p:nvPicPr>
          <p:cNvPr id="24" name="Рисунок 23" descr="image006.jpg"/>
          <p:cNvPicPr>
            <a:picLocks noChangeAspect="1"/>
          </p:cNvPicPr>
          <p:nvPr/>
        </p:nvPicPr>
        <p:blipFill>
          <a:blip r:embed="rId19" cstate="print"/>
          <a:stretch>
            <a:fillRect/>
          </a:stretch>
        </p:blipFill>
        <p:spPr>
          <a:xfrm>
            <a:off x="0" y="0"/>
            <a:ext cx="9144000" cy="70294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0" fill="hold"/>
                                        <p:tgtEl>
                                          <p:spTgt spid="8"/>
                                        </p:tgtEl>
                                        <p:attrNameLst>
                                          <p:attrName>ppt_x</p:attrName>
                                        </p:attrNameLst>
                                      </p:cBhvr>
                                      <p:tavLst>
                                        <p:tav tm="0">
                                          <p:val>
                                            <p:strVal val="#ppt_x"/>
                                          </p:val>
                                        </p:tav>
                                        <p:tav tm="100000">
                                          <p:val>
                                            <p:strVal val="#ppt_x"/>
                                          </p:val>
                                        </p:tav>
                                      </p:tavLst>
                                    </p:anim>
                                    <p:anim calcmode="lin" valueType="num">
                                      <p:cBhvr additive="base">
                                        <p:cTn id="13" dur="5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7"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0" fill="hold"/>
                                        <p:tgtEl>
                                          <p:spTgt spid="9"/>
                                        </p:tgtEl>
                                        <p:attrNameLst>
                                          <p:attrName>ppt_x</p:attrName>
                                        </p:attrNameLst>
                                      </p:cBhvr>
                                      <p:tavLst>
                                        <p:tav tm="0">
                                          <p:val>
                                            <p:strVal val="#ppt_x"/>
                                          </p:val>
                                        </p:tav>
                                        <p:tav tm="100000">
                                          <p:val>
                                            <p:strVal val="#ppt_x"/>
                                          </p:val>
                                        </p:tav>
                                      </p:tavLst>
                                    </p:anim>
                                    <p:anim calcmode="lin" valueType="num">
                                      <p:cBhvr additive="base">
                                        <p:cTn id="18" dur="50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7"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0" fill="hold"/>
                                        <p:tgtEl>
                                          <p:spTgt spid="10"/>
                                        </p:tgtEl>
                                        <p:attrNameLst>
                                          <p:attrName>ppt_x</p:attrName>
                                        </p:attrNameLst>
                                      </p:cBhvr>
                                      <p:tavLst>
                                        <p:tav tm="0">
                                          <p:val>
                                            <p:strVal val="#ppt_x"/>
                                          </p:val>
                                        </p:tav>
                                        <p:tav tm="100000">
                                          <p:val>
                                            <p:strVal val="#ppt_x"/>
                                          </p:val>
                                        </p:tav>
                                      </p:tavLst>
                                    </p:anim>
                                    <p:anim calcmode="lin" valueType="num">
                                      <p:cBhvr additive="base">
                                        <p:cTn id="23" dur="50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7"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0" fill="hold"/>
                                        <p:tgtEl>
                                          <p:spTgt spid="11"/>
                                        </p:tgtEl>
                                        <p:attrNameLst>
                                          <p:attrName>ppt_x</p:attrName>
                                        </p:attrNameLst>
                                      </p:cBhvr>
                                      <p:tavLst>
                                        <p:tav tm="0">
                                          <p:val>
                                            <p:strVal val="#ppt_x"/>
                                          </p:val>
                                        </p:tav>
                                        <p:tav tm="100000">
                                          <p:val>
                                            <p:strVal val="#ppt_x"/>
                                          </p:val>
                                        </p:tav>
                                      </p:tavLst>
                                    </p:anim>
                                    <p:anim calcmode="lin" valueType="num">
                                      <p:cBhvr additive="base">
                                        <p:cTn id="28" dur="50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0"/>
                            </p:stCondLst>
                            <p:childTnLst>
                              <p:par>
                                <p:cTn id="30" presetID="7"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0" fill="hold"/>
                                        <p:tgtEl>
                                          <p:spTgt spid="12"/>
                                        </p:tgtEl>
                                        <p:attrNameLst>
                                          <p:attrName>ppt_x</p:attrName>
                                        </p:attrNameLst>
                                      </p:cBhvr>
                                      <p:tavLst>
                                        <p:tav tm="0">
                                          <p:val>
                                            <p:strVal val="#ppt_x"/>
                                          </p:val>
                                        </p:tav>
                                        <p:tav tm="100000">
                                          <p:val>
                                            <p:strVal val="#ppt_x"/>
                                          </p:val>
                                        </p:tav>
                                      </p:tavLst>
                                    </p:anim>
                                    <p:anim calcmode="lin" valueType="num">
                                      <p:cBhvr additive="base">
                                        <p:cTn id="33" dur="50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30000"/>
                            </p:stCondLst>
                            <p:childTnLst>
                              <p:par>
                                <p:cTn id="35" presetID="7" presetClass="entr" presetSubtype="4"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0" fill="hold"/>
                                        <p:tgtEl>
                                          <p:spTgt spid="13"/>
                                        </p:tgtEl>
                                        <p:attrNameLst>
                                          <p:attrName>ppt_x</p:attrName>
                                        </p:attrNameLst>
                                      </p:cBhvr>
                                      <p:tavLst>
                                        <p:tav tm="0">
                                          <p:val>
                                            <p:strVal val="#ppt_x"/>
                                          </p:val>
                                        </p:tav>
                                        <p:tav tm="100000">
                                          <p:val>
                                            <p:strVal val="#ppt_x"/>
                                          </p:val>
                                        </p:tav>
                                      </p:tavLst>
                                    </p:anim>
                                    <p:anim calcmode="lin" valueType="num">
                                      <p:cBhvr additive="base">
                                        <p:cTn id="38" dur="50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35000"/>
                            </p:stCondLst>
                            <p:childTnLst>
                              <p:par>
                                <p:cTn id="40" presetID="7"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0" fill="hold"/>
                                        <p:tgtEl>
                                          <p:spTgt spid="14"/>
                                        </p:tgtEl>
                                        <p:attrNameLst>
                                          <p:attrName>ppt_x</p:attrName>
                                        </p:attrNameLst>
                                      </p:cBhvr>
                                      <p:tavLst>
                                        <p:tav tm="0">
                                          <p:val>
                                            <p:strVal val="#ppt_x"/>
                                          </p:val>
                                        </p:tav>
                                        <p:tav tm="100000">
                                          <p:val>
                                            <p:strVal val="#ppt_x"/>
                                          </p:val>
                                        </p:tav>
                                      </p:tavLst>
                                    </p:anim>
                                    <p:anim calcmode="lin" valueType="num">
                                      <p:cBhvr additive="base">
                                        <p:cTn id="43" dur="50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0"/>
                            </p:stCondLst>
                            <p:childTnLst>
                              <p:par>
                                <p:cTn id="45" presetID="7" presetClass="entr" presetSubtype="4"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0" fill="hold"/>
                                        <p:tgtEl>
                                          <p:spTgt spid="15"/>
                                        </p:tgtEl>
                                        <p:attrNameLst>
                                          <p:attrName>ppt_x</p:attrName>
                                        </p:attrNameLst>
                                      </p:cBhvr>
                                      <p:tavLst>
                                        <p:tav tm="0">
                                          <p:val>
                                            <p:strVal val="#ppt_x"/>
                                          </p:val>
                                        </p:tav>
                                        <p:tav tm="100000">
                                          <p:val>
                                            <p:strVal val="#ppt_x"/>
                                          </p:val>
                                        </p:tav>
                                      </p:tavLst>
                                    </p:anim>
                                    <p:anim calcmode="lin" valueType="num">
                                      <p:cBhvr additive="base">
                                        <p:cTn id="48" dur="500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45000"/>
                            </p:stCondLst>
                            <p:childTnLst>
                              <p:par>
                                <p:cTn id="50" presetID="7" presetClass="entr" presetSubtype="4"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0" fill="hold"/>
                                        <p:tgtEl>
                                          <p:spTgt spid="16"/>
                                        </p:tgtEl>
                                        <p:attrNameLst>
                                          <p:attrName>ppt_x</p:attrName>
                                        </p:attrNameLst>
                                      </p:cBhvr>
                                      <p:tavLst>
                                        <p:tav tm="0">
                                          <p:val>
                                            <p:strVal val="#ppt_x"/>
                                          </p:val>
                                        </p:tav>
                                        <p:tav tm="100000">
                                          <p:val>
                                            <p:strVal val="#ppt_x"/>
                                          </p:val>
                                        </p:tav>
                                      </p:tavLst>
                                    </p:anim>
                                    <p:anim calcmode="lin" valueType="num">
                                      <p:cBhvr additive="base">
                                        <p:cTn id="53" dur="500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0000"/>
                            </p:stCondLst>
                            <p:childTnLst>
                              <p:par>
                                <p:cTn id="55" presetID="7" presetClass="entr" presetSubtype="4"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0" fill="hold"/>
                                        <p:tgtEl>
                                          <p:spTgt spid="17"/>
                                        </p:tgtEl>
                                        <p:attrNameLst>
                                          <p:attrName>ppt_x</p:attrName>
                                        </p:attrNameLst>
                                      </p:cBhvr>
                                      <p:tavLst>
                                        <p:tav tm="0">
                                          <p:val>
                                            <p:strVal val="#ppt_x"/>
                                          </p:val>
                                        </p:tav>
                                        <p:tav tm="100000">
                                          <p:val>
                                            <p:strVal val="#ppt_x"/>
                                          </p:val>
                                        </p:tav>
                                      </p:tavLst>
                                    </p:anim>
                                    <p:anim calcmode="lin" valueType="num">
                                      <p:cBhvr additive="base">
                                        <p:cTn id="58" dur="50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55000"/>
                            </p:stCondLst>
                            <p:childTnLst>
                              <p:par>
                                <p:cTn id="60" presetID="7" presetClass="entr" presetSubtype="4"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0" fill="hold"/>
                                        <p:tgtEl>
                                          <p:spTgt spid="18"/>
                                        </p:tgtEl>
                                        <p:attrNameLst>
                                          <p:attrName>ppt_x</p:attrName>
                                        </p:attrNameLst>
                                      </p:cBhvr>
                                      <p:tavLst>
                                        <p:tav tm="0">
                                          <p:val>
                                            <p:strVal val="#ppt_x"/>
                                          </p:val>
                                        </p:tav>
                                        <p:tav tm="100000">
                                          <p:val>
                                            <p:strVal val="#ppt_x"/>
                                          </p:val>
                                        </p:tav>
                                      </p:tavLst>
                                    </p:anim>
                                    <p:anim calcmode="lin" valueType="num">
                                      <p:cBhvr additive="base">
                                        <p:cTn id="63" dur="50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60000"/>
                            </p:stCondLst>
                            <p:childTnLst>
                              <p:par>
                                <p:cTn id="65" presetID="7"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0" fill="hold"/>
                                        <p:tgtEl>
                                          <p:spTgt spid="19"/>
                                        </p:tgtEl>
                                        <p:attrNameLst>
                                          <p:attrName>ppt_x</p:attrName>
                                        </p:attrNameLst>
                                      </p:cBhvr>
                                      <p:tavLst>
                                        <p:tav tm="0">
                                          <p:val>
                                            <p:strVal val="#ppt_x"/>
                                          </p:val>
                                        </p:tav>
                                        <p:tav tm="100000">
                                          <p:val>
                                            <p:strVal val="#ppt_x"/>
                                          </p:val>
                                        </p:tav>
                                      </p:tavLst>
                                    </p:anim>
                                    <p:anim calcmode="lin" valueType="num">
                                      <p:cBhvr additive="base">
                                        <p:cTn id="68" dur="500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0"/>
                            </p:stCondLst>
                            <p:childTnLst>
                              <p:par>
                                <p:cTn id="70" presetID="7" presetClass="entr" presetSubtype="4"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0" fill="hold"/>
                                        <p:tgtEl>
                                          <p:spTgt spid="20"/>
                                        </p:tgtEl>
                                        <p:attrNameLst>
                                          <p:attrName>ppt_x</p:attrName>
                                        </p:attrNameLst>
                                      </p:cBhvr>
                                      <p:tavLst>
                                        <p:tav tm="0">
                                          <p:val>
                                            <p:strVal val="#ppt_x"/>
                                          </p:val>
                                        </p:tav>
                                        <p:tav tm="100000">
                                          <p:val>
                                            <p:strVal val="#ppt_x"/>
                                          </p:val>
                                        </p:tav>
                                      </p:tavLst>
                                    </p:anim>
                                    <p:anim calcmode="lin" valueType="num">
                                      <p:cBhvr additive="base">
                                        <p:cTn id="73" dur="500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70000"/>
                            </p:stCondLst>
                            <p:childTnLst>
                              <p:par>
                                <p:cTn id="75" presetID="7" presetClass="entr" presetSubtype="4"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0" fill="hold"/>
                                        <p:tgtEl>
                                          <p:spTgt spid="21"/>
                                        </p:tgtEl>
                                        <p:attrNameLst>
                                          <p:attrName>ppt_x</p:attrName>
                                        </p:attrNameLst>
                                      </p:cBhvr>
                                      <p:tavLst>
                                        <p:tav tm="0">
                                          <p:val>
                                            <p:strVal val="#ppt_x"/>
                                          </p:val>
                                        </p:tav>
                                        <p:tav tm="100000">
                                          <p:val>
                                            <p:strVal val="#ppt_x"/>
                                          </p:val>
                                        </p:tav>
                                      </p:tavLst>
                                    </p:anim>
                                    <p:anim calcmode="lin" valueType="num">
                                      <p:cBhvr additive="base">
                                        <p:cTn id="78" dur="5000" fill="hold"/>
                                        <p:tgtEl>
                                          <p:spTgt spid="21"/>
                                        </p:tgtEl>
                                        <p:attrNameLst>
                                          <p:attrName>ppt_y</p:attrName>
                                        </p:attrNameLst>
                                      </p:cBhvr>
                                      <p:tavLst>
                                        <p:tav tm="0">
                                          <p:val>
                                            <p:strVal val="1+#ppt_h/2"/>
                                          </p:val>
                                        </p:tav>
                                        <p:tav tm="100000">
                                          <p:val>
                                            <p:strVal val="#ppt_y"/>
                                          </p:val>
                                        </p:tav>
                                      </p:tavLst>
                                    </p:anim>
                                  </p:childTnLst>
                                </p:cTn>
                              </p:par>
                            </p:childTnLst>
                          </p:cTn>
                        </p:par>
                        <p:par>
                          <p:cTn id="79" fill="hold">
                            <p:stCondLst>
                              <p:cond delay="75000"/>
                            </p:stCondLst>
                            <p:childTnLst>
                              <p:par>
                                <p:cTn id="80" presetID="7" presetClass="entr" presetSubtype="4"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0" fill="hold"/>
                                        <p:tgtEl>
                                          <p:spTgt spid="22"/>
                                        </p:tgtEl>
                                        <p:attrNameLst>
                                          <p:attrName>ppt_x</p:attrName>
                                        </p:attrNameLst>
                                      </p:cBhvr>
                                      <p:tavLst>
                                        <p:tav tm="0">
                                          <p:val>
                                            <p:strVal val="#ppt_x"/>
                                          </p:val>
                                        </p:tav>
                                        <p:tav tm="100000">
                                          <p:val>
                                            <p:strVal val="#ppt_x"/>
                                          </p:val>
                                        </p:tav>
                                      </p:tavLst>
                                    </p:anim>
                                    <p:anim calcmode="lin" valueType="num">
                                      <p:cBhvr additive="base">
                                        <p:cTn id="83" dur="5000" fill="hold"/>
                                        <p:tgtEl>
                                          <p:spTgt spid="22"/>
                                        </p:tgtEl>
                                        <p:attrNameLst>
                                          <p:attrName>ppt_y</p:attrName>
                                        </p:attrNameLst>
                                      </p:cBhvr>
                                      <p:tavLst>
                                        <p:tav tm="0">
                                          <p:val>
                                            <p:strVal val="1+#ppt_h/2"/>
                                          </p:val>
                                        </p:tav>
                                        <p:tav tm="100000">
                                          <p:val>
                                            <p:strVal val="#ppt_y"/>
                                          </p:val>
                                        </p:tav>
                                      </p:tavLst>
                                    </p:anim>
                                  </p:childTnLst>
                                </p:cTn>
                              </p:par>
                            </p:childTnLst>
                          </p:cTn>
                        </p:par>
                        <p:par>
                          <p:cTn id="84" fill="hold">
                            <p:stCondLst>
                              <p:cond delay="80000"/>
                            </p:stCondLst>
                            <p:childTnLst>
                              <p:par>
                                <p:cTn id="85" presetID="7" presetClass="entr" presetSubtype="4"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0" fill="hold"/>
                                        <p:tgtEl>
                                          <p:spTgt spid="23"/>
                                        </p:tgtEl>
                                        <p:attrNameLst>
                                          <p:attrName>ppt_x</p:attrName>
                                        </p:attrNameLst>
                                      </p:cBhvr>
                                      <p:tavLst>
                                        <p:tav tm="0">
                                          <p:val>
                                            <p:strVal val="#ppt_x"/>
                                          </p:val>
                                        </p:tav>
                                        <p:tav tm="100000">
                                          <p:val>
                                            <p:strVal val="#ppt_x"/>
                                          </p:val>
                                        </p:tav>
                                      </p:tavLst>
                                    </p:anim>
                                    <p:anim calcmode="lin" valueType="num">
                                      <p:cBhvr additive="base">
                                        <p:cTn id="88" dur="5000" fill="hold"/>
                                        <p:tgtEl>
                                          <p:spTgt spid="23"/>
                                        </p:tgtEl>
                                        <p:attrNameLst>
                                          <p:attrName>ppt_y</p:attrName>
                                        </p:attrNameLst>
                                      </p:cBhvr>
                                      <p:tavLst>
                                        <p:tav tm="0">
                                          <p:val>
                                            <p:strVal val="1+#ppt_h/2"/>
                                          </p:val>
                                        </p:tav>
                                        <p:tav tm="100000">
                                          <p:val>
                                            <p:strVal val="#ppt_y"/>
                                          </p:val>
                                        </p:tav>
                                      </p:tavLst>
                                    </p:anim>
                                  </p:childTnLst>
                                </p:cTn>
                              </p:par>
                            </p:childTnLst>
                          </p:cTn>
                        </p:par>
                        <p:par>
                          <p:cTn id="89" fill="hold">
                            <p:stCondLst>
                              <p:cond delay="85000"/>
                            </p:stCondLst>
                            <p:childTnLst>
                              <p:par>
                                <p:cTn id="90" presetID="7" presetClass="entr" presetSubtype="4" fill="hold" nodeType="after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0" fill="hold"/>
                                        <p:tgtEl>
                                          <p:spTgt spid="24"/>
                                        </p:tgtEl>
                                        <p:attrNameLst>
                                          <p:attrName>ppt_x</p:attrName>
                                        </p:attrNameLst>
                                      </p:cBhvr>
                                      <p:tavLst>
                                        <p:tav tm="0">
                                          <p:val>
                                            <p:strVal val="#ppt_x"/>
                                          </p:val>
                                        </p:tav>
                                        <p:tav tm="100000">
                                          <p:val>
                                            <p:strVal val="#ppt_x"/>
                                          </p:val>
                                        </p:tav>
                                      </p:tavLst>
                                    </p:anim>
                                    <p:anim calcmode="lin" valueType="num">
                                      <p:cBhvr additive="base">
                                        <p:cTn id="93" dur="5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sz="half" idx="1"/>
          </p:nvPr>
        </p:nvSpPr>
        <p:spPr>
          <a:xfrm>
            <a:off x="4644008" y="0"/>
            <a:ext cx="4320480" cy="6858000"/>
          </a:xfrm>
        </p:spPr>
        <p:txBody>
          <a:bodyPr>
            <a:noAutofit/>
          </a:bodyPr>
          <a:lstStyle/>
          <a:p>
            <a:pPr marL="0" indent="360000" algn="just">
              <a:lnSpc>
                <a:spcPct val="120000"/>
              </a:lnSpc>
              <a:spcBef>
                <a:spcPts val="0"/>
              </a:spcBef>
              <a:buNone/>
            </a:pPr>
            <a:r>
              <a:rPr lang="ru-RU" sz="16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Майя − одна из ярчайших цивилизаций доколумбовой Америки, обитавшая в джунглях Мексики. Майя, живя практически в каменном веке (не знали колесных повозок, плуга, вьючных и тягловых животных). Создали точный солнечный календарь, сложнейшую иероглифическую письменность, использовали понятие нуля раньше арабов и индусов, предсказывали солнечные и лунные затмения, вычислили движения Венеры с ошибкой лишь на 14 секунд в год, достигли поразительного совершенства в архитектуре, скульптуре, живописи и производстве керамики. Поклонялись своим богам и в то же время подчинялись царям и жрецам, строили под их руководством храмы и дворцы, совершали ритуальные обряды, приносили себя в жертву, воевали с соседями.</a:t>
            </a:r>
          </a:p>
          <a:p>
            <a:pPr marL="0" indent="360000" algn="just">
              <a:lnSpc>
                <a:spcPct val="120000"/>
              </a:lnSpc>
              <a:spcBef>
                <a:spcPts val="0"/>
              </a:spcBef>
              <a:buNone/>
            </a:pPr>
            <a:endParaRPr lang="ru-RU" sz="1600" dirty="0">
              <a:latin typeface="Times New Roman" pitchFamily="18" charset="0"/>
              <a:cs typeface="Times New Roman" pitchFamily="18" charset="0"/>
            </a:endParaRPr>
          </a:p>
        </p:txBody>
      </p:sp>
      <p:pic>
        <p:nvPicPr>
          <p:cNvPr id="9" name="Рисунок 8" descr="pic2.jpg"/>
          <p:cNvPicPr>
            <a:picLocks noChangeAspect="1"/>
          </p:cNvPicPr>
          <p:nvPr/>
        </p:nvPicPr>
        <p:blipFill>
          <a:blip r:embed="rId2" cstate="print"/>
          <a:stretch>
            <a:fillRect/>
          </a:stretch>
        </p:blipFill>
        <p:spPr>
          <a:xfrm>
            <a:off x="5724128" y="5013176"/>
            <a:ext cx="3096344" cy="216024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Рисунок 9" descr="8215.jpeg"/>
          <p:cNvPicPr>
            <a:picLocks noChangeAspect="1"/>
          </p:cNvPicPr>
          <p:nvPr/>
        </p:nvPicPr>
        <p:blipFill>
          <a:blip r:embed="rId3" cstate="print"/>
          <a:stretch>
            <a:fillRect/>
          </a:stretch>
        </p:blipFill>
        <p:spPr>
          <a:xfrm>
            <a:off x="179512" y="260648"/>
            <a:ext cx="4392488" cy="561791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8215.jpeg"/>
          <p:cNvPicPr>
            <a:picLocks noGrp="1" noChangeAspect="1"/>
          </p:cNvPicPr>
          <p:nvPr>
            <p:ph sz="half" idx="1"/>
          </p:nvPr>
        </p:nvPicPr>
        <p:blipFill>
          <a:blip r:embed="rId2" cstate="print"/>
          <a:stretch>
            <a:fillRect/>
          </a:stretch>
        </p:blipFill>
        <p:spPr>
          <a:xfrm>
            <a:off x="179512" y="188640"/>
            <a:ext cx="4392488" cy="62646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Содержимое 3"/>
          <p:cNvSpPr>
            <a:spLocks noGrp="1"/>
          </p:cNvSpPr>
          <p:nvPr>
            <p:ph sz="half" idx="2"/>
          </p:nvPr>
        </p:nvSpPr>
        <p:spPr>
          <a:xfrm>
            <a:off x="4648200" y="188640"/>
            <a:ext cx="4038600" cy="6480720"/>
          </a:xfrm>
        </p:spPr>
        <p:txBody>
          <a:bodyPr>
            <a:normAutofit fontScale="55000" lnSpcReduction="20000"/>
          </a:bodyPr>
          <a:lstStyle/>
          <a:p>
            <a:pPr marL="0" indent="360000" algn="just">
              <a:lnSpc>
                <a:spcPct val="120000"/>
              </a:lnSpc>
              <a:spcBef>
                <a:spcPts val="0"/>
              </a:spcBef>
              <a:buNone/>
            </a:pPr>
            <a:r>
              <a:rPr lang="ru-RU" sz="32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В отношении внешности майя, следует отметить, что тело и лицо раскрашивали красками − черной в пост, синяя для жрецов, красная и черная для воинов, ярко красная для женщин. Низкий рост, темный (бурый или медный) цвет кожи, глаза цвета темного кофе или черные, волосы гладкие и черные, редкая растительность на лице, плечи широкие, грудная клетка развитая, ноги мускулистые. Знатное население в огромном количестве носило украшения из нефрита, иногда из кости, обсидиана или раковины. Это могли быть украшения для волос, ушные украшения, украшения для носа, браслеты на руки и на ноги в несколько рядов, всевозможные бусы</a:t>
            </a:r>
            <a:r>
              <a:rPr lang="ru-RU" dirty="0">
                <a:solidFill>
                  <a:srgbClr val="C00000"/>
                </a:solidFill>
                <a:effectLst>
                  <a:outerShdw blurRad="38100" dist="38100" dir="2700000" algn="tl">
                    <a:srgbClr val="000000">
                      <a:alpha val="43137"/>
                    </a:srgbClr>
                  </a:outerShdw>
                </a:effectLst>
              </a:rPr>
              <a:t>. </a:t>
            </a:r>
          </a:p>
        </p:txBody>
      </p:sp>
      <p:pic>
        <p:nvPicPr>
          <p:cNvPr id="6" name="Рисунок 5" descr="Maiya_3.jpg"/>
          <p:cNvPicPr>
            <a:picLocks noChangeAspect="1"/>
          </p:cNvPicPr>
          <p:nvPr/>
        </p:nvPicPr>
        <p:blipFill>
          <a:blip r:embed="rId3" cstate="print"/>
          <a:stretch>
            <a:fillRect/>
          </a:stretch>
        </p:blipFill>
        <p:spPr>
          <a:xfrm>
            <a:off x="0" y="0"/>
            <a:ext cx="4573696" cy="6858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Antonio_de_Mendoza.jpg"/>
          <p:cNvPicPr>
            <a:picLocks noGrp="1" noChangeAspect="1"/>
          </p:cNvPicPr>
          <p:nvPr>
            <p:ph sz="half" idx="1"/>
          </p:nvPr>
        </p:nvPicPr>
        <p:blipFill>
          <a:blip r:embed="rId2" cstate="print"/>
          <a:stretch>
            <a:fillRect/>
          </a:stretch>
        </p:blipFill>
        <p:spPr>
          <a:xfrm>
            <a:off x="457200" y="439177"/>
            <a:ext cx="4038600" cy="569230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Содержимое 3"/>
          <p:cNvSpPr>
            <a:spLocks noGrp="1"/>
          </p:cNvSpPr>
          <p:nvPr>
            <p:ph sz="half" idx="2"/>
          </p:nvPr>
        </p:nvSpPr>
        <p:spPr>
          <a:xfrm>
            <a:off x="4648200" y="332656"/>
            <a:ext cx="4038600" cy="6336704"/>
          </a:xfrm>
        </p:spPr>
        <p:txBody>
          <a:bodyPr>
            <a:normAutofit fontScale="62500" lnSpcReduction="20000"/>
          </a:bodyPr>
          <a:lstStyle/>
          <a:p>
            <a:pPr marL="0" indent="450000" algn="just">
              <a:lnSpc>
                <a:spcPct val="120000"/>
              </a:lnSpc>
              <a:spcBef>
                <a:spcPts val="0"/>
              </a:spcBef>
              <a:buNone/>
            </a:pP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Хуана де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Грихальва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 испанский мореплаватель, конкистадор. Племянник конкистадора Д. Веласкеса. Участвовал в завоевании Кубы испанцами. В 1518 г.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Грихальва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возглавил экспедицию на полуостров Юкатан в Центральной Америке. Под его началом было четыре корабля и 220 солдат. Флотилия отправилась с Кубы на запад. У селения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Чампотон</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на мексиканском побережье, где годом раньше была разгромлена испанская экспедиция Кордовы,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Грихальва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высадился на берег. Здесь произошел бой, во время которого испанцы разбили собравшихся индейцев. Таким образом, во время этого плавания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Грихальва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ознакомился с цивилизацией могущественного государства ацтеков, а также собрал первые известия о Мексиканской империи ацтеков.</a:t>
            </a:r>
          </a:p>
          <a:p>
            <a:pPr marL="0" indent="450000" algn="just">
              <a:lnSpc>
                <a:spcPct val="120000"/>
              </a:lnSpc>
              <a:spcBef>
                <a:spcPts val="0"/>
              </a:spcBef>
              <a:buNone/>
            </a:pPr>
            <a:endParaRPr lang="ru-RU" dirty="0">
              <a:latin typeface="Times New Roman" pitchFamily="18" charset="0"/>
              <a:cs typeface="Times New Roman" pitchFamily="18" charset="0"/>
            </a:endParaRPr>
          </a:p>
        </p:txBody>
      </p:sp>
      <p:sp>
        <p:nvSpPr>
          <p:cNvPr id="6" name="Text Box 5"/>
          <p:cNvSpPr txBox="1">
            <a:spLocks noChangeArrowheads="1"/>
          </p:cNvSpPr>
          <p:nvPr/>
        </p:nvSpPr>
        <p:spPr bwMode="auto">
          <a:xfrm>
            <a:off x="0" y="0"/>
            <a:ext cx="9144000" cy="369332"/>
          </a:xfrm>
          <a:prstGeom prst="rect">
            <a:avLst/>
          </a:prstGeom>
          <a:solidFill>
            <a:srgbClr val="00B050"/>
          </a:solidFill>
          <a:ln w="9525">
            <a:noFill/>
            <a:miter lim="800000"/>
            <a:headEnd/>
            <a:tailEnd/>
          </a:ln>
          <a:effectLst>
            <a:outerShdw blurRad="149987" dist="250190" dir="8460000" algn="ctr">
              <a:srgbClr val="000000">
                <a:alpha val="28000"/>
              </a:srgbClr>
            </a:outerShdw>
          </a:effectLst>
          <a:scene3d>
            <a:camera prst="perspectiveAbove"/>
            <a:lightRig rig="contrasting" dir="t">
              <a:rot lat="0" lon="0" rev="1500000"/>
            </a:lightRig>
          </a:scene3d>
          <a:sp3d prstMaterial="metal">
            <a:bevelT w="88900" h="88900" prst="angle"/>
          </a:sp3d>
        </p:spPr>
        <p:txBody>
          <a:bodyPr wrap="square">
            <a:spAutoFit/>
          </a:bodyPr>
          <a:lstStyle/>
          <a:p>
            <a:pPr algn="ctr" eaLnBrk="1" hangingPunct="1">
              <a:spcBef>
                <a:spcPct val="50000"/>
              </a:spcBef>
            </a:pPr>
            <a:r>
              <a:rPr lang="ru-RU" b="1" dirty="0" smtClean="0">
                <a:solidFill>
                  <a:srgbClr val="C00000"/>
                </a:solidFill>
                <a:effectLst>
                  <a:outerShdw blurRad="38100" dist="38100" dir="2700000" algn="tl">
                    <a:srgbClr val="000000">
                      <a:alpha val="43137"/>
                    </a:srgbClr>
                  </a:outerShdw>
                </a:effectLst>
                <a:latin typeface="Arial Black" pitchFamily="34" charset="0"/>
              </a:rPr>
              <a:t>Экспедиция Хуана де </a:t>
            </a:r>
            <a:r>
              <a:rPr lang="ru-RU" b="1" dirty="0" err="1" smtClean="0">
                <a:solidFill>
                  <a:srgbClr val="C00000"/>
                </a:solidFill>
                <a:effectLst>
                  <a:outerShdw blurRad="38100" dist="38100" dir="2700000" algn="tl">
                    <a:srgbClr val="000000">
                      <a:alpha val="43137"/>
                    </a:srgbClr>
                  </a:outerShdw>
                </a:effectLst>
                <a:latin typeface="Arial Black" pitchFamily="34" charset="0"/>
              </a:rPr>
              <a:t>Грихальвы</a:t>
            </a:r>
            <a:r>
              <a:rPr lang="ru-RU" b="1" dirty="0" smtClean="0">
                <a:solidFill>
                  <a:srgbClr val="C00000"/>
                </a:solidFill>
                <a:effectLst>
                  <a:outerShdw blurRad="38100" dist="38100" dir="2700000" algn="tl">
                    <a:srgbClr val="000000">
                      <a:alpha val="43137"/>
                    </a:srgbClr>
                  </a:outerShdw>
                </a:effectLst>
                <a:latin typeface="Arial Black" pitchFamily="34" charset="0"/>
              </a:rPr>
              <a:t>. Цивилизация ацтеков</a:t>
            </a:r>
            <a:endParaRPr lang="ru-RU" b="1" dirty="0">
              <a:solidFill>
                <a:srgbClr val="C00000"/>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88640"/>
            <a:ext cx="4038600" cy="6480720"/>
          </a:xfrm>
        </p:spPr>
        <p:txBody>
          <a:bodyPr>
            <a:normAutofit fontScale="62500" lnSpcReduction="20000"/>
          </a:bodyPr>
          <a:lstStyle/>
          <a:p>
            <a:pPr marL="0" indent="450000" algn="just">
              <a:lnSpc>
                <a:spcPct val="120000"/>
              </a:lnSpc>
              <a:spcBef>
                <a:spcPts val="0"/>
              </a:spcBef>
              <a:buNone/>
            </a:pP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Ацтеки − название народов, населявших долину Мехико незадолго до испанского завоевания Мексики в 1521. Этот этноним объединяет многие племенные группы, которые говорили на языке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науатль</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обнаруживали черты культурной общности, хотя имели свои собственные города-государства и царские династии. Среди этих племен главенствующее положение занимали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теночки</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«ацтеками» иногда называли только этот последний народ. Под ацтеками также имеют в виду могущественный тройственный союз, созданный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теночками</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Теночтитлана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аколуа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Тескоко</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и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тепанеками</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Тлакопана</a:t>
            </a:r>
            <a:r>
              <a:rPr lang="ru-RU"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установившими свое господство в Центральной и Южной Мексике в период с 1430 по 1521. </a:t>
            </a:r>
          </a:p>
          <a:p>
            <a:pPr marL="0" indent="450000" algn="just">
              <a:lnSpc>
                <a:spcPct val="120000"/>
              </a:lnSpc>
              <a:spcBef>
                <a:spcPts val="0"/>
              </a:spcBef>
              <a:buNone/>
            </a:pPr>
            <a:endParaRPr lang="ru-RU" dirty="0"/>
          </a:p>
        </p:txBody>
      </p:sp>
      <p:pic>
        <p:nvPicPr>
          <p:cNvPr id="5" name="Содержимое 4" descr="69982183az.jpg"/>
          <p:cNvPicPr>
            <a:picLocks noGrp="1" noChangeAspect="1"/>
          </p:cNvPicPr>
          <p:nvPr>
            <p:ph sz="half" idx="2"/>
          </p:nvPr>
        </p:nvPicPr>
        <p:blipFill>
          <a:blip r:embed="rId2" cstate="print"/>
          <a:stretch>
            <a:fillRect/>
          </a:stretch>
        </p:blipFill>
        <p:spPr>
          <a:xfrm>
            <a:off x="4648200" y="260648"/>
            <a:ext cx="4244975" cy="59626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2681</Words>
  <Application>Microsoft Office PowerPoint</Application>
  <PresentationFormat>Экран (4:3)</PresentationFormat>
  <Paragraphs>54</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Великие географические открытия как встреча разных народов и цивилизаций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Infobel 2010</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ййй</cp:lastModifiedBy>
  <cp:revision>67</cp:revision>
  <dcterms:created xsi:type="dcterms:W3CDTF">2013-11-29T12:22:40Z</dcterms:created>
  <dcterms:modified xsi:type="dcterms:W3CDTF">2014-11-03T16:51:14Z</dcterms:modified>
</cp:coreProperties>
</file>