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544E2-BDBE-4F23-A7F6-5EC341851812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D6880-3105-46A9-972B-36FAF0E28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933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D6880-3105-46A9-972B-36FAF0E2876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68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3D003-CF33-47FF-B662-B1B36C941149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A59E5-5AE9-4AB9-B5EF-5142D0ED96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8072494" cy="3143272"/>
          </a:xfrm>
          <a:prstGeom prst="round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519" y="692696"/>
            <a:ext cx="7772400" cy="2931238"/>
          </a:xfrm>
        </p:spPr>
        <p:txBody>
          <a:bodyPr>
            <a:noAutofit/>
          </a:bodyPr>
          <a:lstStyle/>
          <a:p>
            <a:pPr lvl="0"/>
            <a:r>
              <a:rPr lang="ru-RU" sz="4000" dirty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  <a:t>Периодизация истории географической </a:t>
            </a:r>
            <a:r>
              <a:rPr lang="ru-RU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  <a:t>науки. </a:t>
            </a:r>
            <a:r>
              <a:rPr lang="en-US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  <a:t/>
            </a:r>
            <a:br>
              <a:rPr lang="en-US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  <a:t>Понятие </a:t>
            </a:r>
            <a:br>
              <a:rPr lang="ru-RU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  <a:t>«географическое открытие». </a:t>
            </a:r>
            <a:br>
              <a:rPr lang="ru-RU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Calligraph" panose="040B0500000000000000" pitchFamily="82" charset="0"/>
                <a:cs typeface="Times New Roman" pitchFamily="18" charset="0"/>
              </a:rPr>
              <a:t>Цели и задачи курса</a:t>
            </a:r>
            <a:r>
              <a:rPr lang="ru-RU" sz="3600" dirty="0">
                <a:solidFill>
                  <a:srgbClr val="FF0000"/>
                </a:solidFill>
                <a:latin typeface="Calligraph" panose="040B0500000000000000" pitchFamily="82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Calligraph" panose="040B0500000000000000" pitchFamily="82" charset="0"/>
              </a:rPr>
            </a:br>
            <a:endParaRPr lang="ru-RU" sz="3600" dirty="0">
              <a:solidFill>
                <a:srgbClr val="FF0000"/>
              </a:solidFill>
              <a:latin typeface="Calligraph" panose="040B0500000000000000" pitchFamily="82" charset="0"/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227" y="1484784"/>
            <a:ext cx="232590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0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28604"/>
            <a:ext cx="4572000" cy="613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571868" y="0"/>
            <a:ext cx="5572132" cy="6357958"/>
          </a:xfrm>
          <a:prstGeom prst="round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857620" y="214290"/>
            <a:ext cx="514350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Для географов все более интересным становится изучение прошлого природы земной поверхности, так как задача объяснения строения и изменений, происходящих в географической оболочке, может быть решена только путем сочетания пространственного анализа с историческим. Этому способствовали традиции русской географии, начиная с М. В. Ломоносова, первым введшего в трактовку географических явлений идею развития, блестяще продолженные в работах В. В. Докучаева (применительно к рельефу и почвам).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Ritter25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2212446"/>
            <a:ext cx="3262327" cy="4645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428992" y="357166"/>
            <a:ext cx="5429288" cy="2286016"/>
          </a:xfrm>
          <a:prstGeom prst="roundRect">
            <a:avLst/>
          </a:prstGeom>
          <a:solidFill>
            <a:schemeClr val="bg1">
              <a:lumMod val="8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14744" y="357166"/>
            <a:ext cx="5033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География Нового времени закладывается прежде всего идеями К. </a:t>
            </a:r>
            <a:r>
              <a:rPr lang="ru-RU" sz="2400" dirty="0" err="1">
                <a:latin typeface="PG Isadora Cyr Pro" panose="02000500060000020003" pitchFamily="2" charset="-52"/>
                <a:cs typeface="Times New Roman" pitchFamily="18" charset="0"/>
              </a:rPr>
              <a:t>Риттера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, начиная с 30-40-х гг. XIX в., но завершается этап в 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России в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20-х - начале 30-х гг. </a:t>
            </a:r>
            <a:endParaRPr lang="en-US" sz="2400" dirty="0" smtClean="0">
              <a:latin typeface="PG Isadora Cyr Pro" panose="02000500060000020003" pitchFamily="2" charset="-52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XX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в.</a:t>
            </a:r>
          </a:p>
        </p:txBody>
      </p:sp>
      <p:pic>
        <p:nvPicPr>
          <p:cNvPr id="7" name="Рисунок 6" descr="1319284719_karl-ritt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714356"/>
            <a:ext cx="3176505" cy="5286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214290"/>
            <a:ext cx="7072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lekino" panose="02000400000000000000" pitchFamily="2" charset="0"/>
              </a:rPr>
              <a:t> </a:t>
            </a:r>
            <a:r>
              <a:rPr lang="en-US" sz="6600" b="1" dirty="0" smtClean="0">
                <a:latin typeface="Arlekino" panose="02000400000000000000" pitchFamily="2" charset="0"/>
                <a:cs typeface="Times New Roman" pitchFamily="18" charset="0"/>
              </a:rPr>
              <a:t>IV</a:t>
            </a:r>
            <a:r>
              <a:rPr lang="en-US" b="1" dirty="0" smtClean="0">
                <a:latin typeface="Arlekino" panose="02000400000000000000" pitchFamily="2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Arlekino" panose="02000400000000000000" pitchFamily="2" charset="0"/>
                <a:cs typeface="Times New Roman" pitchFamily="18" charset="0"/>
              </a:rPr>
              <a:t>Четвертый </a:t>
            </a:r>
            <a:r>
              <a:rPr lang="ru-RU" sz="2400" b="1" dirty="0">
                <a:latin typeface="Arlekino" panose="02000400000000000000" pitchFamily="2" charset="0"/>
                <a:cs typeface="Times New Roman" pitchFamily="18" charset="0"/>
              </a:rPr>
              <a:t>этап - с 20-х годов ХХ в. </a:t>
            </a:r>
            <a:endParaRPr lang="ru-RU" sz="2400" b="1" dirty="0" smtClean="0">
              <a:latin typeface="Arlekino" panose="02000400000000000000" pitchFamily="2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Arlekino" panose="02000400000000000000" pitchFamily="2" charset="0"/>
                <a:cs typeface="Times New Roman" pitchFamily="18" charset="0"/>
              </a:rPr>
              <a:t>до </a:t>
            </a:r>
            <a:r>
              <a:rPr lang="ru-RU" sz="2400" b="1" dirty="0">
                <a:latin typeface="Arlekino" panose="02000400000000000000" pitchFamily="2" charset="0"/>
                <a:cs typeface="Times New Roman" pitchFamily="18" charset="0"/>
              </a:rPr>
              <a:t>настоящего времени. </a:t>
            </a:r>
            <a:endParaRPr lang="ru-RU" dirty="0">
              <a:latin typeface="Arlekino" panose="02000400000000000000" pitchFamily="2" charset="0"/>
              <a:cs typeface="Times New Roman" pitchFamily="18" charset="0"/>
            </a:endParaRPr>
          </a:p>
          <a:p>
            <a:pPr algn="ctr"/>
            <a:endParaRPr lang="ru-RU" dirty="0">
              <a:latin typeface="Arlekino" panose="020004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793" y="1772816"/>
            <a:ext cx="8784976" cy="44948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PG Isadora Cyr Pro" panose="02000500060000020003" pitchFamily="2" charset="-52"/>
                <a:cs typeface="Times New Roman" pitchFamily="18" charset="0"/>
              </a:rPr>
              <a:t>На этом, новейшем, этапе </a:t>
            </a:r>
            <a:r>
              <a:rPr lang="en-US" sz="2200" dirty="0">
                <a:latin typeface="PG Isadora Cyr Pro" panose="02000500060000020003" pitchFamily="2" charset="-52"/>
                <a:cs typeface="Times New Roman" pitchFamily="18" charset="0"/>
              </a:rPr>
              <a:t>c</a:t>
            </a:r>
            <a:r>
              <a:rPr lang="ru-RU" sz="2200" dirty="0">
                <a:latin typeface="PG Isadora Cyr Pro" panose="02000500060000020003" pitchFamily="2" charset="-52"/>
                <a:cs typeface="Times New Roman" pitchFamily="18" charset="0"/>
              </a:rPr>
              <a:t>в</a:t>
            </a:r>
            <a:r>
              <a:rPr lang="en-US" sz="2200" dirty="0" err="1">
                <a:latin typeface="PG Isadora Cyr Pro" panose="02000500060000020003" pitchFamily="2" charset="-52"/>
                <a:cs typeface="Times New Roman" pitchFamily="18" charset="0"/>
              </a:rPr>
              <a:t>oe</a:t>
            </a:r>
            <a:r>
              <a:rPr lang="ru-RU" sz="2200" dirty="0">
                <a:latin typeface="PG Isadora Cyr Pro" panose="02000500060000020003" pitchFamily="2" charset="-52"/>
                <a:cs typeface="Times New Roman" pitchFamily="18" charset="0"/>
              </a:rPr>
              <a:t>г</a:t>
            </a:r>
            <a:r>
              <a:rPr lang="en-US" sz="2200" dirty="0">
                <a:latin typeface="PG Isadora Cyr Pro" panose="02000500060000020003" pitchFamily="2" charset="-52"/>
                <a:cs typeface="Times New Roman" pitchFamily="18" charset="0"/>
              </a:rPr>
              <a:t>o</a:t>
            </a:r>
            <a:r>
              <a:rPr lang="ru-RU" sz="2200" dirty="0">
                <a:latin typeface="PG Isadora Cyr Pro" panose="02000500060000020003" pitchFamily="2" charset="-52"/>
                <a:cs typeface="Times New Roman" pitchFamily="18" charset="0"/>
              </a:rPr>
              <a:t> развития мировая географическая наука проявила себя как важная составляющая в</a:t>
            </a:r>
            <a:r>
              <a:rPr lang="en-US" sz="2200" dirty="0" err="1">
                <a:latin typeface="PG Isadora Cyr Pro" panose="02000500060000020003" pitchFamily="2" charset="-52"/>
                <a:cs typeface="Times New Roman" pitchFamily="18" charset="0"/>
              </a:rPr>
              <a:t>ce</a:t>
            </a:r>
            <a:r>
              <a:rPr lang="ru-RU" sz="2200" dirty="0">
                <a:latin typeface="PG Isadora Cyr Pro" panose="02000500060000020003" pitchFamily="2" charset="-52"/>
                <a:cs typeface="Times New Roman" pitchFamily="18" charset="0"/>
              </a:rPr>
              <a:t>г</a:t>
            </a:r>
            <a:r>
              <a:rPr lang="en-US" sz="2200" dirty="0">
                <a:latin typeface="PG Isadora Cyr Pro" panose="02000500060000020003" pitchFamily="2" charset="-52"/>
                <a:cs typeface="Times New Roman" pitchFamily="18" charset="0"/>
              </a:rPr>
              <a:t>o</a:t>
            </a:r>
            <a:r>
              <a:rPr lang="ru-RU" sz="2200" dirty="0">
                <a:latin typeface="PG Isadora Cyr Pro" panose="02000500060000020003" pitchFamily="2" charset="-52"/>
                <a:cs typeface="Times New Roman" pitchFamily="18" charset="0"/>
              </a:rPr>
              <a:t> процесса научно-технического и культурного развития человечества. Основные тенденции ее развития определялись необходимостью решения вставших перед человеческим обществом сложных задач, особенно в системе "природа-общество", потребностью углубленного познания закономерностей природной среды Земли и ближайшего космоса, исследования актуальных проблем пространственной организации производительных сил, расселения и движения населения планеты, социально-политического развития стран и регионов мира. 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71472" y="1071546"/>
            <a:ext cx="8429684" cy="4286280"/>
          </a:xfrm>
          <a:prstGeom prst="round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0034" y="1428736"/>
            <a:ext cx="828680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К концу ХХ в. география заняла одно из ведущих мест среди отраслей знания в изучении проблем природопользования, глобальных и региональных проблем взаимодействия общества и природы, совершенствования территориальной организации жизни общества. Одновременно усилилось стремление к развитию международного сотрудничества географов, что обусловлено возрастанием их ответственности за решение актуальных проблем человечества, возрастанием конструктивной, преобразовательной роли науки.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papers.ru/wallpapers/All/6692/download/2560x2048_%D0%9A%D0%B0%D1%80%D1%82%D0%B0-%D0%BC%D0%B8%D1%80%D0%B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latin typeface="Calligraph" panose="040B0500000000000000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География зародилась и долгое время развивалась как наука, занимающаяся описанием Земли. </a:t>
            </a:r>
            <a:r>
              <a:rPr lang="ru-RU" sz="2400" dirty="0" err="1">
                <a:solidFill>
                  <a:srgbClr val="FFFF00"/>
                </a:solidFill>
                <a:latin typeface="Calligraph" panose="040B0500000000000000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Еще</a:t>
            </a:r>
            <a:r>
              <a:rPr lang="ru-RU" sz="2400" dirty="0">
                <a:solidFill>
                  <a:srgbClr val="FFFF00"/>
                </a:solidFill>
                <a:latin typeface="Calligraph" panose="040B0500000000000000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древности обозначились в ней </a:t>
            </a:r>
            <a:r>
              <a:rPr lang="ru-RU" sz="2400" dirty="0" err="1">
                <a:solidFill>
                  <a:srgbClr val="FFFF00"/>
                </a:solidFill>
                <a:latin typeface="Calligraph" panose="040B0500000000000000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землеведческое</a:t>
            </a:r>
            <a:r>
              <a:rPr lang="ru-RU" sz="2400" dirty="0">
                <a:solidFill>
                  <a:srgbClr val="FFFF00"/>
                </a:solidFill>
                <a:latin typeface="Calligraph" panose="040B0500000000000000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страноведческое направления. А важнейшим </a:t>
            </a:r>
            <a:r>
              <a:rPr lang="ru-RU" sz="2400" dirty="0" err="1">
                <a:solidFill>
                  <a:srgbClr val="FFFF00"/>
                </a:solidFill>
                <a:latin typeface="Calligraph" panose="040B0500000000000000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ее</a:t>
            </a:r>
            <a:r>
              <a:rPr lang="ru-RU" sz="2400" dirty="0">
                <a:solidFill>
                  <a:srgbClr val="FFFF00"/>
                </a:solidFill>
                <a:latin typeface="Calligraph" panose="040B0500000000000000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делом на протяжении веков оставалось создание и уточнение карты, связанное с дальними морскими и сухопутными путешествиями. </a:t>
            </a:r>
            <a:endParaRPr lang="ru-RU" sz="2400" dirty="0">
              <a:solidFill>
                <a:srgbClr val="FFFF00"/>
              </a:solidFill>
              <a:latin typeface="Calligraph" panose="040B0500000000000000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532" y="4869160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8575" indent="450215" algn="ctr">
              <a:spcAft>
                <a:spcPts val="0"/>
              </a:spcAft>
            </a:pP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случайно смысл понятия </a:t>
            </a:r>
            <a:r>
              <a:rPr lang="ru-RU" dirty="0">
                <a:solidFill>
                  <a:srgbClr val="FF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rgbClr val="FF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географическое открытие</a:t>
            </a:r>
            <a:r>
              <a:rPr lang="ru-RU" dirty="0">
                <a:solidFill>
                  <a:srgbClr val="FF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сводился к обнаружению географического объекта, не </a:t>
            </a:r>
            <a:r>
              <a:rPr lang="ru-RU" dirty="0" err="1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нанесенного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еще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карту. </a:t>
            </a:r>
            <a:endParaRPr lang="ru-RU" dirty="0" smtClean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8575" indent="450215" algn="ctr">
              <a:spcAft>
                <a:spcPts val="0"/>
              </a:spcAft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Такая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трактовка этого понятия стала традиционной.</a:t>
            </a: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Термин </a:t>
            </a:r>
            <a:r>
              <a:rPr lang="ru-RU" u="sng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«географическое открытие» формулируется как нахождение новых географических объектов (территориальные открытия) или географических закономерностей (открытия в системе географических наук). </a:t>
            </a:r>
            <a:endParaRPr lang="ru-RU" u="sng" dirty="0">
              <a:solidFill>
                <a:srgbClr val="0000CC"/>
              </a:solidFill>
              <a:latin typeface="Arlekin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76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tokkoro.com/picsup/1198835-artist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83568" y="1484784"/>
            <a:ext cx="7848872" cy="26900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28575" algn="ctr">
              <a:spcAft>
                <a:spcPts val="0"/>
              </a:spcAft>
            </a:pPr>
            <a:r>
              <a:rPr lang="ru-RU" sz="1900" b="1" dirty="0">
                <a:solidFill>
                  <a:srgbClr val="C00000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Географическое открытие</a:t>
            </a:r>
            <a:r>
              <a:rPr lang="ru-RU" sz="1900" dirty="0">
                <a:solidFill>
                  <a:srgbClr val="C00000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900" dirty="0">
                <a:solidFill>
                  <a:srgbClr val="0000CC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это первое исторически доказанное посещение, намеренное или случайное, представителями народов, знающих письмо (кроме рисуночного), неизвестное им ранее или известных только по слухам частей океанов, морей, заливов и проливов, материков и их частей, островов, внутренних вод (рек и </a:t>
            </a:r>
            <a:r>
              <a:rPr lang="ru-RU" sz="1900" dirty="0" err="1">
                <a:solidFill>
                  <a:srgbClr val="0000CC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озер</a:t>
            </a:r>
            <a:r>
              <a:rPr lang="ru-RU" sz="1900" dirty="0">
                <a:solidFill>
                  <a:srgbClr val="0000CC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), любых возвышенных низменных участков суши не только необитаемых, но и обитаемых земель с </a:t>
            </a:r>
            <a:r>
              <a:rPr lang="ru-RU" sz="1900" dirty="0" err="1">
                <a:solidFill>
                  <a:srgbClr val="0000CC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еще</a:t>
            </a:r>
            <a:r>
              <a:rPr lang="ru-RU" sz="1900" dirty="0">
                <a:solidFill>
                  <a:srgbClr val="0000CC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бесписьменным населением.</a:t>
            </a:r>
            <a:endParaRPr lang="ru-RU" sz="1900" dirty="0">
              <a:solidFill>
                <a:srgbClr val="0000CC"/>
              </a:solidFill>
              <a:latin typeface="PG Isadora Cyr Pro" panose="02000500060000020003" pitchFamily="2" charset="-52"/>
              <a:ea typeface="Times New Roman" panose="02020603050405020304" pitchFamily="18" charset="0"/>
            </a:endParaRPr>
          </a:p>
        </p:txBody>
      </p:sp>
      <p:pic>
        <p:nvPicPr>
          <p:cNvPr id="3076" name="Picture 4" descr="https://img1.picmix.com/output/stamp/normal/0/7/7/3/1283770_999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12" y="3638549"/>
            <a:ext cx="34671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91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ÐºÐ¾ÑÐ°Ð±Ð»Ñ Ð¼Ð¾ÑÐµ Ð°Ð½Ð¸Ð¼Ð°ÑÐ¸Ñ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нутый угол 1"/>
          <p:cNvSpPr/>
          <p:nvPr/>
        </p:nvSpPr>
        <p:spPr>
          <a:xfrm>
            <a:off x="1331640" y="1484784"/>
            <a:ext cx="6606480" cy="3415963"/>
          </a:xfrm>
          <a:prstGeom prst="foldedCorne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«История географических открытий»</a:t>
            </a:r>
            <a:r>
              <a:rPr lang="ru-RU" sz="2000" dirty="0"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наука, изучающая процесс развития представлений о поверхности Земли на протяжении истори­ческого отрезка времени</a:t>
            </a:r>
            <a:r>
              <a:rPr lang="ru-RU" sz="2000" dirty="0" smtClean="0"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endParaRPr lang="ru-RU" sz="2000" dirty="0">
              <a:latin typeface="Arlekino" panose="020004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000" dirty="0">
              <a:latin typeface="Arlekino" panose="02000400000000000000" pitchFamily="2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dirty="0" smtClean="0">
                <a:solidFill>
                  <a:srgbClr val="C0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курса </a:t>
            </a:r>
            <a:r>
              <a:rPr lang="ru-RU" sz="2000" dirty="0"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овладение </a:t>
            </a:r>
            <a:r>
              <a:rPr lang="ru-RU" sz="2000" dirty="0" smtClean="0"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основами </a:t>
            </a:r>
            <a:r>
              <a:rPr lang="ru-RU" sz="2000" dirty="0"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истории географических открытий с древности до наших дней.</a:t>
            </a:r>
            <a:endParaRPr lang="ru-RU" sz="2000" dirty="0">
              <a:latin typeface="Arlekino" panose="020004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31540" y="332656"/>
            <a:ext cx="8280920" cy="65379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Задачами </a:t>
            </a:r>
            <a:r>
              <a:rPr lang="ru-RU" dirty="0" smtClean="0">
                <a:solidFill>
                  <a:srgbClr val="C00000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курса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являются</a:t>
            </a: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spcAft>
                <a:spcPts val="0"/>
              </a:spcAft>
            </a:pP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</a:endParaRP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основных этапов в истории географических откры­тий</a:t>
            </a: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</a:endParaRP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географических открытий древних народов; рассмотрение достижений арабов и европейских путешественни­ков в Средние века</a:t>
            </a: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</a:endParaRP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вклада путешественников эпохи Великих географиче­ских открытий в развитие представлений о физической карте мира; </a:t>
            </a:r>
            <a:endParaRPr lang="ru-RU" dirty="0" smtClean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овладение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знаниями о результатах первых научных географиче­ских исследований в Новое время</a:t>
            </a: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</a:endParaRP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уяснение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роли современных исследователей и путешественников в развитии географической науки</a:t>
            </a: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</a:endParaRPr>
          </a:p>
          <a:p>
            <a:pPr marL="285750" indent="-285750" algn="ctr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практической значимости истории географических </a:t>
            </a:r>
            <a:endParaRPr lang="ru-RU" dirty="0" smtClean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 smtClean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от­крытий</a:t>
            </a:r>
            <a:r>
              <a:rPr lang="ru-RU" dirty="0">
                <a:solidFill>
                  <a:srgbClr val="0000CC"/>
                </a:solidFill>
                <a:latin typeface="Arlekino" panose="02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CC"/>
              </a:solidFill>
              <a:latin typeface="Arlekino" panose="020004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51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659"/>
            <a:ext cx="9144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48385" y="519947"/>
            <a:ext cx="7128792" cy="534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28575" algn="ctr">
              <a:spcAft>
                <a:spcPts val="0"/>
              </a:spcAft>
            </a:pPr>
            <a:r>
              <a:rPr lang="ru-RU" sz="2200" dirty="0">
                <a:solidFill>
                  <a:srgbClr val="C00000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Выделяют следующие этапы в </a:t>
            </a:r>
            <a:endParaRPr lang="ru-RU" sz="2200" dirty="0" smtClean="0">
              <a:solidFill>
                <a:srgbClr val="C00000"/>
              </a:solidFill>
              <a:latin typeface="PG Isadora Cyr Pro" panose="02000500060000020003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8575" algn="ctr">
              <a:spcAft>
                <a:spcPts val="0"/>
              </a:spcAft>
            </a:pPr>
            <a:r>
              <a:rPr lang="ru-RU" sz="2200" dirty="0" smtClean="0">
                <a:solidFill>
                  <a:srgbClr val="C00000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истории </a:t>
            </a:r>
            <a:r>
              <a:rPr lang="ru-RU" sz="2200" dirty="0">
                <a:solidFill>
                  <a:srgbClr val="C00000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географических открытий</a:t>
            </a:r>
            <a:r>
              <a:rPr lang="ru-RU" sz="2200" dirty="0" smtClean="0">
                <a:solidFill>
                  <a:srgbClr val="C00000"/>
                </a:solidFill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R="28575" algn="ctr">
              <a:spcAft>
                <a:spcPts val="0"/>
              </a:spcAft>
            </a:pPr>
            <a:endParaRPr lang="ru-RU" sz="2200" dirty="0">
              <a:latin typeface="PG Isadora Cyr Pro" panose="02000500060000020003" pitchFamily="2" charset="-52"/>
              <a:ea typeface="Times New Roman" panose="02020603050405020304" pitchFamily="18" charset="0"/>
            </a:endParaRPr>
          </a:p>
          <a:p>
            <a:pPr marL="457200" marR="28575" indent="-457200" algn="ctr">
              <a:spcAft>
                <a:spcPts val="0"/>
              </a:spcAft>
              <a:buAutoNum type="arabicPeriod"/>
            </a:pPr>
            <a:r>
              <a:rPr lang="ru-RU" sz="2200" dirty="0" smtClean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открытия </a:t>
            </a:r>
            <a:r>
              <a:rPr lang="ru-RU" sz="2200" dirty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древних народов </a:t>
            </a:r>
            <a:endParaRPr lang="ru-RU" sz="2200" dirty="0" smtClean="0">
              <a:latin typeface="PG Isadora Cyr Pro" panose="02000500060000020003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8575" algn="ctr">
              <a:spcAft>
                <a:spcPts val="0"/>
              </a:spcAft>
            </a:pPr>
            <a:r>
              <a:rPr lang="ru-RU" sz="2200" dirty="0" smtClean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dirty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древнего мира 8 в. до. н.э. – 5 в. н.э</a:t>
            </a:r>
            <a:r>
              <a:rPr lang="ru-RU" sz="2200" dirty="0" smtClean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R="28575" algn="ctr">
              <a:spcAft>
                <a:spcPts val="0"/>
              </a:spcAft>
            </a:pPr>
            <a:endParaRPr lang="ru-RU" sz="2200" dirty="0">
              <a:latin typeface="PG Isadora Cyr Pro" panose="02000500060000020003" pitchFamily="2" charset="-52"/>
              <a:ea typeface="Times New Roman" panose="02020603050405020304" pitchFamily="18" charset="0"/>
            </a:endParaRPr>
          </a:p>
          <a:p>
            <a:pPr marR="28575" algn="ctr">
              <a:spcAft>
                <a:spcPts val="0"/>
              </a:spcAft>
            </a:pPr>
            <a:r>
              <a:rPr lang="ru-RU" sz="2200" dirty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2. средневековье (5-15 вв</a:t>
            </a:r>
            <a:r>
              <a:rPr lang="ru-RU" sz="2200" dirty="0" smtClean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R="28575" algn="ctr">
              <a:spcAft>
                <a:spcPts val="0"/>
              </a:spcAft>
            </a:pPr>
            <a:endParaRPr lang="ru-RU" sz="2200" dirty="0">
              <a:latin typeface="PG Isadora Cyr Pro" panose="02000500060000020003" pitchFamily="2" charset="-52"/>
              <a:ea typeface="Times New Roman" panose="02020603050405020304" pitchFamily="18" charset="0"/>
            </a:endParaRPr>
          </a:p>
          <a:p>
            <a:pPr marR="28575" algn="ctr">
              <a:spcAft>
                <a:spcPts val="0"/>
              </a:spcAft>
            </a:pPr>
            <a:r>
              <a:rPr lang="ru-RU" sz="2200" dirty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3. Эпоха Великих географических открытий </a:t>
            </a:r>
            <a:endParaRPr lang="ru-RU" sz="2200" dirty="0" smtClean="0">
              <a:latin typeface="PG Isadora Cyr Pro" panose="02000500060000020003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8575" algn="ctr">
              <a:spcAft>
                <a:spcPts val="0"/>
              </a:spcAft>
            </a:pPr>
            <a:r>
              <a:rPr lang="ru-RU" sz="2200" dirty="0" smtClean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(кон. 15 в. – сер. 17 в.)</a:t>
            </a:r>
          </a:p>
          <a:p>
            <a:pPr marR="28575" algn="ctr">
              <a:spcAft>
                <a:spcPts val="0"/>
              </a:spcAft>
            </a:pPr>
            <a:endParaRPr lang="ru-RU" sz="2200" dirty="0" smtClean="0">
              <a:latin typeface="PG Isadora Cyr Pro" panose="02000500060000020003" pitchFamily="2" charset="-52"/>
              <a:ea typeface="Times New Roman" panose="02020603050405020304" pitchFamily="18" charset="0"/>
            </a:endParaRPr>
          </a:p>
          <a:p>
            <a:pPr marR="28575" algn="ctr">
              <a:spcAft>
                <a:spcPts val="0"/>
              </a:spcAft>
            </a:pPr>
            <a:r>
              <a:rPr lang="ru-RU" sz="2200" dirty="0" smtClean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200" dirty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 Новое время (сер. 17 в. – нач. 20 в</a:t>
            </a:r>
            <a:r>
              <a:rPr lang="ru-RU" sz="2200" dirty="0" smtClean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R="28575" algn="ctr">
              <a:spcAft>
                <a:spcPts val="0"/>
              </a:spcAft>
            </a:pPr>
            <a:endParaRPr lang="ru-RU" sz="2200" dirty="0">
              <a:latin typeface="PG Isadora Cyr Pro" panose="02000500060000020003" pitchFamily="2" charset="-52"/>
              <a:ea typeface="Times New Roman" panose="02020603050405020304" pitchFamily="18" charset="0"/>
            </a:endParaRPr>
          </a:p>
          <a:p>
            <a:pPr marR="28575" algn="ctr">
              <a:spcAft>
                <a:spcPts val="0"/>
              </a:spcAft>
            </a:pPr>
            <a:r>
              <a:rPr lang="ru-RU" sz="2200" dirty="0">
                <a:latin typeface="PG Isadora Cyr Pro" panose="02000500060000020003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5. Новейшее время (1917 г. – современное время). </a:t>
            </a:r>
            <a:endParaRPr lang="ru-RU" sz="2200" dirty="0">
              <a:latin typeface="PG Isadora Cyr Pro" panose="02000500060000020003" pitchFamily="2" charset="-52"/>
              <a:ea typeface="Times New Roman" panose="02020603050405020304" pitchFamily="18" charset="0"/>
            </a:endParaRPr>
          </a:p>
        </p:txBody>
      </p:sp>
      <p:sp>
        <p:nvSpPr>
          <p:cNvPr id="3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Картинки по запросу капитан 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540" y="907391"/>
            <a:ext cx="3199486" cy="250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04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Ð°ÑÑÐ¸Ð½ÐºÐ¸ Ð¿Ð¾ Ð·Ð°Ð¿ÑÐ¾ÑÑ ÐºÐ¾ÑÐ°Ð±Ð»Ñ Ð¼Ð¾ÑÐµ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Calligraph" panose="040B0500000000000000" pitchFamily="82" charset="0"/>
              </a:rPr>
              <a:t>Спасибо за внимание!!!</a:t>
            </a:r>
            <a:endParaRPr lang="ru-RU" sz="6000" dirty="0">
              <a:solidFill>
                <a:srgbClr val="FFFF00"/>
              </a:solidFill>
              <a:latin typeface="Calligraph" panose="040B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95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1571612"/>
            <a:ext cx="8215370" cy="3429024"/>
          </a:xfrm>
          <a:prstGeom prst="roundRect">
            <a:avLst/>
          </a:prstGeom>
          <a:solidFill>
            <a:schemeClr val="bg1">
              <a:lumMod val="8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71472" y="1714488"/>
            <a:ext cx="77867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География за многовековую историю своего развития переживала эпохи и расцвета, и застоя, и упадка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.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Поэтому для удобства изложения материала целесообразно ввести периодизацию, отвечающую поставленной цели - анализу истории возникновения и развития географического знания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.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В </a:t>
            </a:r>
            <a:r>
              <a:rPr lang="ru-RU" sz="2400" dirty="0" err="1">
                <a:latin typeface="PG Isadora Cyr Pro" panose="02000500060000020003" pitchFamily="2" charset="-52"/>
                <a:cs typeface="Times New Roman" pitchFamily="18" charset="0"/>
              </a:rPr>
              <a:t>генерализованном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 виде, обобщая названные и другие труды по истории науки, можно выделить следующие крупные 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этапы:</a:t>
            </a:r>
            <a:endParaRPr lang="ru-RU" sz="2400" dirty="0">
              <a:latin typeface="PG Isadora Cyr Pro" panose="02000500060000020003" pitchFamily="2" charset="-5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stortaman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74189">
            <a:off x="1592861" y="2739724"/>
            <a:ext cx="5286412" cy="3497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42844" y="1857364"/>
            <a:ext cx="8786874" cy="2714644"/>
          </a:xfrm>
          <a:prstGeom prst="roundRect">
            <a:avLst/>
          </a:prstGeom>
          <a:solidFill>
            <a:schemeClr val="bg1">
              <a:lumMod val="8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4348" y="285728"/>
            <a:ext cx="72866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/>
              <a:t> </a:t>
            </a:r>
            <a:r>
              <a:rPr lang="en-US" sz="7200" b="1" dirty="0" smtClean="0">
                <a:latin typeface="Arlekino" panose="02000400000000000000" pitchFamily="2" charset="0"/>
                <a:cs typeface="Times New Roman" pitchFamily="18" charset="0"/>
              </a:rPr>
              <a:t>I </a:t>
            </a:r>
            <a:r>
              <a:rPr lang="ru-RU" sz="2800" b="1" dirty="0" smtClean="0">
                <a:latin typeface="Arlekino" panose="02000400000000000000" pitchFamily="2" charset="0"/>
                <a:cs typeface="Times New Roman" pitchFamily="18" charset="0"/>
              </a:rPr>
              <a:t>Первый </a:t>
            </a:r>
            <a:r>
              <a:rPr lang="ru-RU" sz="2800" b="1" dirty="0">
                <a:latin typeface="Arlekino" panose="02000400000000000000" pitchFamily="2" charset="0"/>
                <a:cs typeface="Times New Roman" pitchFamily="18" charset="0"/>
              </a:rPr>
              <a:t>этап - с древнейших времен до середины XVII в.</a:t>
            </a:r>
            <a:endParaRPr lang="ru-RU" sz="2000" b="1" dirty="0">
              <a:latin typeface="Arlekino" panose="02000400000000000000" pitchFamily="2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071678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Этот этап характеризуется первоначальным накоплением географических знаний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.</a:t>
            </a:r>
            <a:r>
              <a:rPr lang="en-US" sz="2400" dirty="0" smtClean="0">
                <a:latin typeface="PG Isadora Cyr Pro" panose="02000500060000020003" pitchFamily="2" charset="-52"/>
                <a:cs typeface="Times New Roman" pitchFamily="18" charset="0"/>
              </a:rPr>
              <a:t> 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Была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изучена почти вся поверхность Земли, т. е. к концу этапа у человечества сформировался глобальный географический кругозор, зародились многие важные для географии идеи и представления, унаследованные и развитые другими поколениями ученых.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Уже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в глубокой древности признавалась шарообразность Земли (</a:t>
            </a:r>
            <a:r>
              <a:rPr lang="ru-RU" sz="2400" dirty="0" err="1">
                <a:latin typeface="PG Isadora Cyr Pro" panose="02000500060000020003" pitchFamily="2" charset="-52"/>
                <a:cs typeface="Times New Roman" pitchFamily="18" charset="0"/>
              </a:rPr>
              <a:t>Парменид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, </a:t>
            </a:r>
            <a:endParaRPr lang="ru-RU" sz="2400" dirty="0" smtClean="0">
              <a:latin typeface="PG Isadora Cyr Pro" panose="02000500060000020003" pitchFamily="2" charset="-52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VI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- V вв. до н. э., Аристотель, IV в. </a:t>
            </a:r>
            <a:endParaRPr lang="en-US" sz="2400" dirty="0" smtClean="0">
              <a:latin typeface="PG Isadora Cyr Pro" panose="02000500060000020003" pitchFamily="2" charset="-52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до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н.э., Эратосфен, 111-11 вв. до н. э.).</a:t>
            </a:r>
          </a:p>
        </p:txBody>
      </p:sp>
      <p:pic>
        <p:nvPicPr>
          <p:cNvPr id="5" name="Рисунок 4" descr="aristotel-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285728"/>
            <a:ext cx="2275711" cy="3046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эратосфе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6540" y="1884959"/>
            <a:ext cx="1905000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428992" y="4214818"/>
            <a:ext cx="5535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На этой основе возникло представление географической зональности (</a:t>
            </a:r>
            <a:r>
              <a:rPr lang="ru-RU" sz="2400" dirty="0" err="1">
                <a:latin typeface="PG Isadora Cyr Pro" panose="02000500060000020003" pitchFamily="2" charset="-52"/>
                <a:cs typeface="Times New Roman" pitchFamily="18" charset="0"/>
              </a:rPr>
              <a:t>Эвдокс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, IV в. до н. э., </a:t>
            </a:r>
            <a:r>
              <a:rPr lang="ru-RU" sz="2400" dirty="0" err="1">
                <a:latin typeface="PG Isadora Cyr Pro" panose="02000500060000020003" pitchFamily="2" charset="-52"/>
                <a:cs typeface="Times New Roman" pitchFamily="18" charset="0"/>
              </a:rPr>
              <a:t>Посидоний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, II - I вв. </a:t>
            </a:r>
            <a:endParaRPr lang="en-US" sz="2400" dirty="0" smtClean="0">
              <a:latin typeface="PG Isadora Cyr Pro" panose="02000500060000020003" pitchFamily="2" charset="-52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до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н. э., </a:t>
            </a:r>
            <a:r>
              <a:rPr lang="ru-RU" sz="2400" dirty="0" err="1">
                <a:latin typeface="PG Isadora Cyr Pro" panose="02000500060000020003" pitchFamily="2" charset="-52"/>
                <a:cs typeface="Times New Roman" pitchFamily="18" charset="0"/>
              </a:rPr>
              <a:t>Страбон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, I в. до н. э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.).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 </a:t>
            </a:r>
          </a:p>
        </p:txBody>
      </p:sp>
      <p:pic>
        <p:nvPicPr>
          <p:cNvPr id="8" name="Рисунок 7" descr="Strab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3286124"/>
            <a:ext cx="2543175" cy="307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7_31b1b91f7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2928934"/>
            <a:ext cx="2839234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erakl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2854331" cy="368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571736" y="285728"/>
            <a:ext cx="6143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Философская мысль подошла к идее изменений земной поверхности (Гераклит, VI - V вв. до н. э.). Зародились общая география и географическое страноведение, картография и гидрология.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4214818"/>
            <a:ext cx="6000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Возникают представления о залегании слоев земной коры (Леонардо да Винчи</a:t>
            </a:r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),</a:t>
            </a:r>
          </a:p>
          <a:p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об общем строении Земли (Р. Декарт, </a:t>
            </a:r>
          </a:p>
          <a:p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Г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. Лейбниц), процессах горообразования </a:t>
            </a:r>
            <a:endParaRPr lang="ru-RU" sz="2400" dirty="0" smtClean="0">
              <a:latin typeface="PG Isadora Cyr Pro" panose="02000500060000020003" pitchFamily="2" charset="-52"/>
              <a:cs typeface="Times New Roman" pitchFamily="18" charset="0"/>
            </a:endParaRPr>
          </a:p>
          <a:p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(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Н. Стеной).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406008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50787">
            <a:off x="864386" y="1896255"/>
            <a:ext cx="5176145" cy="4330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57158" y="1857364"/>
            <a:ext cx="8572560" cy="2786082"/>
          </a:xfrm>
          <a:prstGeom prst="roundRect">
            <a:avLst/>
          </a:prstGeom>
          <a:solidFill>
            <a:schemeClr val="bg1">
              <a:lumMod val="8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285728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Arlekino" panose="02000400000000000000" pitchFamily="2" charset="0"/>
                <a:cs typeface="Times New Roman" pitchFamily="18" charset="0"/>
              </a:rPr>
              <a:t>II</a:t>
            </a:r>
            <a:r>
              <a:rPr lang="en-US" sz="2000" dirty="0" smtClean="0">
                <a:latin typeface="Arlekino" panose="02000400000000000000" pitchFamily="2" charset="0"/>
                <a:cs typeface="Times New Roman" pitchFamily="18" charset="0"/>
              </a:rPr>
              <a:t> </a:t>
            </a:r>
            <a:r>
              <a:rPr lang="ru-RU" sz="2800" dirty="0">
                <a:latin typeface="Arlekino" panose="02000400000000000000" pitchFamily="2" charset="0"/>
                <a:cs typeface="Times New Roman" pitchFamily="18" charset="0"/>
              </a:rPr>
              <a:t>Второй этап - с середины XVII до середины XIX в.</a:t>
            </a:r>
            <a:endParaRPr lang="ru-RU" sz="2000" dirty="0">
              <a:latin typeface="Arlekino" panose="02000400000000000000" pitchFamily="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928802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G Isadora Cyr Pro" panose="02000500060000020003" pitchFamily="2" charset="-52"/>
                <a:cs typeface="Times New Roman" pitchFamily="18" charset="0"/>
              </a:rPr>
              <a:t>Этот 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этап заканчивается формированием эволюционных представлений в естествознании. Осознается идея глобального единства природы земной поверхности. География начинает преподаваться в школах и университетах. Однако усиление ее дифференциации приводит к углублению кризиса единой географии, поставившего под вопрос существование ее как науки.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2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oscow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07065"/>
            <a:ext cx="9144000" cy="445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5720" y="285728"/>
            <a:ext cx="6858048" cy="2786082"/>
          </a:xfrm>
          <a:prstGeom prst="roundRect">
            <a:avLst/>
          </a:prstGeom>
          <a:solidFill>
            <a:schemeClr val="bg1">
              <a:lumMod val="8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67151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Вместе с тем активно развиваются дисциплины, изучающие отдельные компоненты природы. Начиная с XVIII в., интенсивно развиваются экспериментальные науки и техника, формируются новые отрасли естествознания, обогащающие географию, стимулирующие географические исследования.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0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28"/>
            <a:ext cx="5185046" cy="3824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ovesh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786190"/>
            <a:ext cx="6858048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643438" y="500042"/>
            <a:ext cx="4286280" cy="3786214"/>
          </a:xfrm>
          <a:prstGeom prst="roundRect">
            <a:avLst/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86314" y="571480"/>
            <a:ext cx="4000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Рост производительных сил и расширение промышленного производства способствуют активному географическому изучению природных условий и ресурсов. В географии прочно внедряется исторический подход.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okuchaev_18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142984"/>
            <a:ext cx="2976575" cy="3655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геттне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1142984"/>
            <a:ext cx="2669347" cy="3540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28596" y="4000504"/>
            <a:ext cx="8215370" cy="2428892"/>
          </a:xfrm>
          <a:prstGeom prst="roundRect">
            <a:avLst/>
          </a:prstGeom>
          <a:solidFill>
            <a:schemeClr val="bg1">
              <a:lumMod val="8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28728" y="0"/>
            <a:ext cx="60722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lekino" panose="02000400000000000000" pitchFamily="2" charset="0"/>
                <a:cs typeface="Times New Roman" pitchFamily="18" charset="0"/>
              </a:rPr>
              <a:t>III</a:t>
            </a:r>
            <a:r>
              <a:rPr lang="ru-RU" dirty="0" smtClean="0">
                <a:latin typeface="Arlekino" panose="02000400000000000000" pitchFamily="2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Arlekino" panose="02000400000000000000" pitchFamily="2" charset="0"/>
                <a:cs typeface="Times New Roman" pitchFamily="18" charset="0"/>
              </a:rPr>
              <a:t>Третий </a:t>
            </a:r>
            <a:r>
              <a:rPr lang="ru-RU" sz="2400" b="1" dirty="0">
                <a:latin typeface="Arlekino" panose="02000400000000000000" pitchFamily="2" charset="0"/>
                <a:cs typeface="Times New Roman" pitchFamily="18" charset="0"/>
              </a:rPr>
              <a:t>этап </a:t>
            </a:r>
            <a:r>
              <a:rPr lang="ru-RU" sz="2400" b="1" dirty="0" smtClean="0">
                <a:latin typeface="Arlekino" panose="02000400000000000000" pitchFamily="2" charset="0"/>
                <a:cs typeface="Times New Roman" pitchFamily="18" charset="0"/>
              </a:rPr>
              <a:t>– </a:t>
            </a:r>
            <a:r>
              <a:rPr lang="ru-RU" sz="2400" b="1" dirty="0">
                <a:latin typeface="Arlekino" panose="02000400000000000000" pitchFamily="2" charset="0"/>
                <a:cs typeface="Times New Roman" pitchFamily="18" charset="0"/>
              </a:rPr>
              <a:t>с середины XIX до 20-х годов XX в.</a:t>
            </a:r>
            <a:endParaRPr lang="ru-RU" b="1" dirty="0">
              <a:latin typeface="Arlekino" panose="02000400000000000000" pitchFamily="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071942"/>
            <a:ext cx="8286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Этот этап знаменуется преодолением кризиса единой географии, оформлением хорологической (А. </a:t>
            </a:r>
            <a:r>
              <a:rPr lang="ru-RU" sz="2400" dirty="0" err="1">
                <a:latin typeface="PG Isadora Cyr Pro" panose="02000500060000020003" pitchFamily="2" charset="-52"/>
                <a:cs typeface="Times New Roman" pitchFamily="18" charset="0"/>
              </a:rPr>
              <a:t>Геттнер</a:t>
            </a:r>
            <a:r>
              <a:rPr lang="ru-RU" sz="2400" dirty="0">
                <a:latin typeface="PG Isadora Cyr Pro" panose="02000500060000020003" pitchFamily="2" charset="-52"/>
                <a:cs typeface="Times New Roman" pitchFamily="18" charset="0"/>
              </a:rPr>
              <a:t>) и генетической (В. В. Докучаев) концепций, созданием основ учения о географической оболочке и учения об экономическом районировании, разработкой начал ландшафтоведения.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1063</Words>
  <Application>Microsoft Office PowerPoint</Application>
  <PresentationFormat>Экран (4:3)</PresentationFormat>
  <Paragraphs>66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Arlekino</vt:lpstr>
      <vt:lpstr>Calibri</vt:lpstr>
      <vt:lpstr>Calligraph</vt:lpstr>
      <vt:lpstr>PG Isadora Cyr Pro</vt:lpstr>
      <vt:lpstr>Times New Roman</vt:lpstr>
      <vt:lpstr>Wingdings</vt:lpstr>
      <vt:lpstr>Тема Office</vt:lpstr>
      <vt:lpstr>Периодизация истории географической науки.  Понятие  «географическое открытие».  Цели и задачи курса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Периодизация истории географической науки и формирование теоретических географических представлений</dc:title>
  <dc:creator>Tatjana</dc:creator>
  <cp:lastModifiedBy>Marina</cp:lastModifiedBy>
  <cp:revision>32</cp:revision>
  <dcterms:created xsi:type="dcterms:W3CDTF">2016-11-09T17:06:14Z</dcterms:created>
  <dcterms:modified xsi:type="dcterms:W3CDTF">2020-04-21T17:25:43Z</dcterms:modified>
</cp:coreProperties>
</file>