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FF4D969E-0878-40A3-8534-626168858269}" type="datetimeFigureOut">
              <a:rPr lang="ru-RU" smtClean="0"/>
              <a:t>09.12.2013</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D37F0FEF-F4A3-4467-932A-267D1A8DCEA7}" type="slidenum">
              <a:rPr lang="ru-RU" smtClean="0"/>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F4D969E-0878-40A3-8534-626168858269}" type="datetimeFigureOut">
              <a:rPr lang="ru-RU" smtClean="0"/>
              <a:t>09.12.2013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7F0FEF-F4A3-4467-932A-267D1A8DCEA7}"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F4D969E-0878-40A3-8534-626168858269}" type="datetimeFigureOut">
              <a:rPr lang="ru-RU" smtClean="0"/>
              <a:t>09.12.2013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7F0FEF-F4A3-4467-932A-267D1A8DCEA7}"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F4D969E-0878-40A3-8534-626168858269}" type="datetimeFigureOut">
              <a:rPr lang="ru-RU" smtClean="0"/>
              <a:t>09.12.2013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7F0FEF-F4A3-4467-932A-267D1A8DCEA7}"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FF4D969E-0878-40A3-8534-626168858269}" type="datetimeFigureOut">
              <a:rPr lang="ru-RU" smtClean="0"/>
              <a:t>09.12.2013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D37F0FEF-F4A3-4467-932A-267D1A8DCEA7}"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F4D969E-0878-40A3-8534-626168858269}" type="datetimeFigureOut">
              <a:rPr lang="ru-RU" smtClean="0"/>
              <a:t>09.12.2013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7F0FEF-F4A3-4467-932A-267D1A8DCEA7}"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FF4D969E-0878-40A3-8534-626168858269}" type="datetimeFigureOut">
              <a:rPr lang="ru-RU" smtClean="0"/>
              <a:t>09.12.2013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37F0FEF-F4A3-4467-932A-267D1A8DCEA7}"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FF4D969E-0878-40A3-8534-626168858269}" type="datetimeFigureOut">
              <a:rPr lang="ru-RU" smtClean="0"/>
              <a:t>09.12.2013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37F0FEF-F4A3-4467-932A-267D1A8DCEA7}"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F4D969E-0878-40A3-8534-626168858269}" type="datetimeFigureOut">
              <a:rPr lang="ru-RU" smtClean="0"/>
              <a:t>09.12.2013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37F0FEF-F4A3-4467-932A-267D1A8DCEA7}"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F4D969E-0878-40A3-8534-626168858269}" type="datetimeFigureOut">
              <a:rPr lang="ru-RU" smtClean="0"/>
              <a:t>09.12.2013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7F0FEF-F4A3-4467-932A-267D1A8DCEA7}"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FF4D969E-0878-40A3-8534-626168858269}" type="datetimeFigureOut">
              <a:rPr lang="ru-RU" smtClean="0"/>
              <a:t>09.12.2013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7F0FEF-F4A3-4467-932A-267D1A8DCEA7}"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FF4D969E-0878-40A3-8534-626168858269}" type="datetimeFigureOut">
              <a:rPr lang="ru-RU" smtClean="0"/>
              <a:t>09.12.2013</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D37F0FEF-F4A3-4467-932A-267D1A8DCEA7}"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4077072"/>
            <a:ext cx="8784975" cy="1731982"/>
          </a:xfrm>
        </p:spPr>
        <p:txBody>
          <a:bodyPr>
            <a:normAutofit fontScale="90000"/>
          </a:bodyPr>
          <a:lstStyle/>
          <a:p>
            <a:r>
              <a:rPr lang="ru-RU" b="1" dirty="0">
                <a:solidFill>
                  <a:schemeClr val="bg1"/>
                </a:solidFill>
                <a:effectLst/>
                <a:latin typeface="+mn-lt"/>
              </a:rPr>
              <a:t>Вклад П.П. Семенова-Тян-Шанского в формирование основ районирования территории России: опыт и теоретические разработки</a:t>
            </a:r>
            <a:r>
              <a:rPr lang="ru-RU" dirty="0">
                <a:solidFill>
                  <a:schemeClr val="bg1"/>
                </a:solidFill>
                <a:effectLst/>
                <a:latin typeface="+mn-lt"/>
              </a:rPr>
              <a:t/>
            </a:r>
            <a:br>
              <a:rPr lang="ru-RU" dirty="0">
                <a:solidFill>
                  <a:schemeClr val="bg1"/>
                </a:solidFill>
                <a:effectLst/>
                <a:latin typeface="+mn-lt"/>
              </a:rPr>
            </a:br>
            <a:endParaRPr lang="ru-RU" dirty="0">
              <a:solidFill>
                <a:schemeClr val="bg1"/>
              </a:solidFill>
              <a:latin typeface="+mn-lt"/>
            </a:endParaRPr>
          </a:p>
        </p:txBody>
      </p:sp>
    </p:spTree>
    <p:extLst>
      <p:ext uri="{BB962C8B-B14F-4D97-AF65-F5344CB8AC3E}">
        <p14:creationId xmlns:p14="http://schemas.microsoft.com/office/powerpoint/2010/main" val="17930254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51720" y="260648"/>
            <a:ext cx="5598368" cy="1384995"/>
          </a:xfrm>
          <a:prstGeom prst="rect">
            <a:avLst/>
          </a:prstGeom>
        </p:spPr>
        <p:txBody>
          <a:bodyPr wrap="square">
            <a:spAutoFit/>
          </a:bodyPr>
          <a:lstStyle/>
          <a:p>
            <a:pPr algn="ctr"/>
            <a:r>
              <a:rPr lang="ru-RU" sz="2800" dirty="0" smtClean="0"/>
              <a:t>22-томный труд «Россия. Полное географическое описание нашего отечества»</a:t>
            </a:r>
            <a:endParaRPr lang="ru-RU" sz="2800" dirty="0"/>
          </a:p>
        </p:txBody>
      </p:sp>
      <p:pic>
        <p:nvPicPr>
          <p:cNvPr id="4098" name="Picture 2" descr="C:\Users\Администратор\Desktop\92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988840"/>
            <a:ext cx="6152232" cy="46141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099" name="Picture 3" descr="C:\Users\Администратор\Desktop\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9168" y="2122359"/>
            <a:ext cx="3381840" cy="4509120"/>
          </a:xfrm>
          <a:prstGeom prst="rect">
            <a:avLst/>
          </a:prstGeom>
          <a:ln>
            <a:noFill/>
          </a:ln>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2367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Администратор\Desktop\9_007dc68e0a38fa1346bd348236e211b5_136352057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2296" y="2242457"/>
            <a:ext cx="5595544" cy="4572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3" name="Picture 3" descr="C:\Users\Администратор\Desktop\02376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407"/>
            <a:ext cx="3632296" cy="256682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893840" y="548680"/>
            <a:ext cx="4572000" cy="1323439"/>
          </a:xfrm>
          <a:prstGeom prst="rect">
            <a:avLst/>
          </a:prstGeom>
        </p:spPr>
        <p:txBody>
          <a:bodyPr>
            <a:spAutoFit/>
          </a:bodyPr>
          <a:lstStyle/>
          <a:p>
            <a:pPr algn="ctr"/>
            <a:r>
              <a:rPr lang="ru-RU" sz="2000" dirty="0"/>
              <a:t>П.П. </a:t>
            </a:r>
            <a:r>
              <a:rPr lang="ru-RU" sz="2000" dirty="0" smtClean="0"/>
              <a:t>Семенов-Тян-Шанский вместе со своим сыном </a:t>
            </a:r>
            <a:r>
              <a:rPr lang="ru-RU" sz="2000" dirty="0"/>
              <a:t>Вениамином (географом) полностью составили второй том— «Средне-Русская черноземная область». </a:t>
            </a:r>
          </a:p>
        </p:txBody>
      </p:sp>
      <p:sp>
        <p:nvSpPr>
          <p:cNvPr id="3" name="Прямоугольник 2"/>
          <p:cNvSpPr/>
          <p:nvPr/>
        </p:nvSpPr>
        <p:spPr>
          <a:xfrm>
            <a:off x="31574" y="2481743"/>
            <a:ext cx="3888432" cy="4093428"/>
          </a:xfrm>
          <a:prstGeom prst="rect">
            <a:avLst/>
          </a:prstGeom>
        </p:spPr>
        <p:txBody>
          <a:bodyPr wrap="square">
            <a:spAutoFit/>
          </a:bodyPr>
          <a:lstStyle/>
          <a:p>
            <a:r>
              <a:rPr lang="ru-RU" sz="2000" dirty="0"/>
              <a:t>Каждый из томов имел одинаковую структуру: </a:t>
            </a:r>
            <a:endParaRPr lang="ru-RU" sz="2000" dirty="0" smtClean="0"/>
          </a:p>
          <a:p>
            <a:r>
              <a:rPr lang="ru-RU" sz="2000" dirty="0" smtClean="0"/>
              <a:t>1. Природа</a:t>
            </a:r>
            <a:r>
              <a:rPr lang="ru-RU" sz="2000" dirty="0"/>
              <a:t>. Формы поверхности и строение земной коры. Климат. Растительность и животный мир. </a:t>
            </a:r>
            <a:endParaRPr lang="ru-RU" sz="2000" dirty="0" smtClean="0"/>
          </a:p>
          <a:p>
            <a:r>
              <a:rPr lang="ru-RU" sz="2000" dirty="0" smtClean="0"/>
              <a:t>2. Население</a:t>
            </a:r>
            <a:r>
              <a:rPr lang="ru-RU" sz="2000" dirty="0"/>
              <a:t>. Исторические судьбы области. Распределение населения по территории, его этнографический состав, быт и культура. Промыслы и занятия населения. Пути сообщения. </a:t>
            </a:r>
            <a:endParaRPr lang="ru-RU" sz="2000" dirty="0" smtClean="0"/>
          </a:p>
          <a:p>
            <a:r>
              <a:rPr lang="ru-RU" sz="2000" dirty="0" smtClean="0"/>
              <a:t>3. Замечательные </a:t>
            </a:r>
            <a:r>
              <a:rPr lang="ru-RU" sz="2000" dirty="0"/>
              <a:t>населенные места и местности. </a:t>
            </a:r>
          </a:p>
        </p:txBody>
      </p:sp>
    </p:spTree>
    <p:extLst>
      <p:ext uri="{BB962C8B-B14F-4D97-AF65-F5344CB8AC3E}">
        <p14:creationId xmlns:p14="http://schemas.microsoft.com/office/powerpoint/2010/main" val="5588707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Администратор\Desktop\img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2968" y="476672"/>
            <a:ext cx="4618444" cy="34563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47" name="Picture 3" descr="C:\Users\Администратор\Desktop\cover-lar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196752"/>
            <a:ext cx="2595488" cy="438674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Администратор\Desktop\bs000370019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2968" y="3933056"/>
            <a:ext cx="3600400" cy="26282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90127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Администратор\Desktop\image0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32656"/>
            <a:ext cx="3156983" cy="35283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7" name="Picture 3" descr="C:\Users\Администратор\Desktop\11001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00042">
            <a:off x="6565544" y="3018365"/>
            <a:ext cx="1967905" cy="28112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Прямоугольник 1"/>
          <p:cNvSpPr/>
          <p:nvPr/>
        </p:nvSpPr>
        <p:spPr>
          <a:xfrm>
            <a:off x="3203848" y="315464"/>
            <a:ext cx="4752528" cy="1938992"/>
          </a:xfrm>
          <a:prstGeom prst="rect">
            <a:avLst/>
          </a:prstGeom>
        </p:spPr>
        <p:txBody>
          <a:bodyPr wrap="square">
            <a:spAutoFit/>
          </a:bodyPr>
          <a:lstStyle/>
          <a:p>
            <a:pPr algn="ctr"/>
            <a:r>
              <a:rPr lang="ru-RU" sz="2000" dirty="0"/>
              <a:t>Петр Петрович Семенов находился под сильным влиянием теоретических положений Риттера. Как Риттер, Семенов различал два направления географических исследований: </a:t>
            </a:r>
            <a:r>
              <a:rPr lang="ru-RU" sz="2000" dirty="0" err="1"/>
              <a:t>общеземлеведческое</a:t>
            </a:r>
            <a:r>
              <a:rPr lang="ru-RU" sz="2000" dirty="0"/>
              <a:t> и страноведческое.</a:t>
            </a:r>
          </a:p>
        </p:txBody>
      </p:sp>
      <p:pic>
        <p:nvPicPr>
          <p:cNvPr id="1028" name="Picture 4" descr="C:\Users\Администратор\Desktop\tarihte_bugun_neler_oldu_h6258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775" y="3861048"/>
            <a:ext cx="6658820" cy="3323389"/>
          </a:xfrm>
          <a:prstGeom prst="rect">
            <a:avLst/>
          </a:prstGeom>
          <a:ln>
            <a:noFill/>
          </a:ln>
          <a:effectLst>
            <a:softEdge rad="635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89476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дминистратор\Desktop\petr-petrovich-semenov-tyan-shanskij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3463"/>
            <a:ext cx="4032448" cy="46228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499992" y="105013"/>
            <a:ext cx="4572000" cy="3477875"/>
          </a:xfrm>
          <a:prstGeom prst="rect">
            <a:avLst/>
          </a:prstGeom>
        </p:spPr>
        <p:txBody>
          <a:bodyPr>
            <a:spAutoFit/>
          </a:bodyPr>
          <a:lstStyle/>
          <a:p>
            <a:pPr algn="ctr"/>
            <a:r>
              <a:rPr lang="ru-RU" sz="2000" dirty="0"/>
              <a:t>По Семенову, это «география в обширном и тесном смысле». «В обширном смысле предмет ее есть полное изучение земного шара, то есть законов строения его, с его твердою, жидкою и воздушною оболочками, законов отношения его к другим планетам и к обитающим на нем организмам. В этом смысле география есть действительно не наука, а целая естественная группа наук». </a:t>
            </a:r>
          </a:p>
        </p:txBody>
      </p:sp>
      <p:sp>
        <p:nvSpPr>
          <p:cNvPr id="3" name="Прямоугольник 2"/>
          <p:cNvSpPr/>
          <p:nvPr/>
        </p:nvSpPr>
        <p:spPr>
          <a:xfrm>
            <a:off x="83907" y="4648759"/>
            <a:ext cx="4572000" cy="1938992"/>
          </a:xfrm>
          <a:prstGeom prst="rect">
            <a:avLst/>
          </a:prstGeom>
        </p:spPr>
        <p:txBody>
          <a:bodyPr>
            <a:spAutoFit/>
          </a:bodyPr>
          <a:lstStyle/>
          <a:p>
            <a:pPr algn="ctr"/>
            <a:r>
              <a:rPr lang="ru-RU" sz="2000" dirty="0"/>
              <a:t>В тесном смысле география есть «описание как постоянных, неизгладимых веками черт ее, набросанных самою природою, так и переменных, </a:t>
            </a:r>
            <a:r>
              <a:rPr lang="ru-RU" sz="2000" dirty="0" err="1"/>
              <a:t>изгладимых</a:t>
            </a:r>
            <a:r>
              <a:rPr lang="ru-RU" sz="2000" dirty="0"/>
              <a:t>, произведенных рукою человеческою»</a:t>
            </a:r>
          </a:p>
        </p:txBody>
      </p:sp>
      <p:pic>
        <p:nvPicPr>
          <p:cNvPr id="2051" name="Picture 3" descr="C:\Users\Администратор\Desktop\1341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3620274"/>
            <a:ext cx="2172836" cy="29764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98463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Администратор\Desktop\92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90" y="3701584"/>
            <a:ext cx="4083973" cy="31564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5" name="Picture 3" descr="C:\Users\Администратор\Desktop\8f483f87c89eee387a74aa1a35ec864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16633"/>
            <a:ext cx="2631564" cy="332058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152251" y="3072348"/>
            <a:ext cx="4572000" cy="3785652"/>
          </a:xfrm>
          <a:prstGeom prst="rect">
            <a:avLst/>
          </a:prstGeom>
        </p:spPr>
        <p:txBody>
          <a:bodyPr>
            <a:spAutoFit/>
          </a:bodyPr>
          <a:lstStyle/>
          <a:p>
            <a:pPr algn="ctr"/>
            <a:r>
              <a:rPr lang="ru-RU" sz="2000" dirty="0"/>
              <a:t>В работе «Сибирь и торговля России с Китаем и Японией» (1896) Семенов в пределах Западной Сибири выделил три полосы: </a:t>
            </a:r>
            <a:endParaRPr lang="ru-RU" sz="2000" dirty="0" smtClean="0"/>
          </a:p>
          <a:p>
            <a:pPr marL="457200" indent="-457200" algn="ctr">
              <a:buAutoNum type="arabicParenR"/>
            </a:pPr>
            <a:r>
              <a:rPr lang="ru-RU" sz="2000" dirty="0" smtClean="0"/>
              <a:t>культурно-земледельческую</a:t>
            </a:r>
            <a:r>
              <a:rPr lang="ru-RU" sz="2000" dirty="0"/>
              <a:t>, наиболее пригодную для оседлой колонизации; </a:t>
            </a:r>
            <a:endParaRPr lang="ru-RU" sz="2000" dirty="0" smtClean="0"/>
          </a:p>
          <a:p>
            <a:pPr marL="457200" indent="-457200" algn="ctr">
              <a:buAutoNum type="arabicParenR"/>
            </a:pPr>
            <a:r>
              <a:rPr lang="ru-RU" sz="2000" dirty="0" smtClean="0"/>
              <a:t>высокоствольных </a:t>
            </a:r>
            <a:r>
              <a:rPr lang="ru-RU" sz="2000" dirty="0"/>
              <a:t>лесов, лесных промыслов и спорадического земледелия; </a:t>
            </a:r>
            <a:endParaRPr lang="ru-RU" sz="2000" dirty="0" smtClean="0"/>
          </a:p>
          <a:p>
            <a:pPr marL="457200" indent="-457200" algn="ctr">
              <a:buAutoNum type="arabicParenR"/>
            </a:pPr>
            <a:r>
              <a:rPr lang="ru-RU" sz="2000" dirty="0" smtClean="0"/>
              <a:t>полярно-тундровую </a:t>
            </a:r>
            <a:r>
              <a:rPr lang="ru-RU" sz="2000" dirty="0"/>
              <a:t>- оленеводства и езды на собаках. </a:t>
            </a:r>
          </a:p>
        </p:txBody>
      </p:sp>
      <p:sp>
        <p:nvSpPr>
          <p:cNvPr id="3" name="Прямоугольник 2"/>
          <p:cNvSpPr/>
          <p:nvPr/>
        </p:nvSpPr>
        <p:spPr>
          <a:xfrm>
            <a:off x="467544" y="404664"/>
            <a:ext cx="4572000" cy="1938992"/>
          </a:xfrm>
          <a:prstGeom prst="rect">
            <a:avLst/>
          </a:prstGeom>
        </p:spPr>
        <p:txBody>
          <a:bodyPr>
            <a:spAutoFit/>
          </a:bodyPr>
          <a:lstStyle/>
          <a:p>
            <a:pPr algn="ctr"/>
            <a:r>
              <a:rPr lang="ru-RU" sz="2000" dirty="0"/>
              <a:t>Принципы деления территорий на отдельные характерные части широко применялись П.П. Семеновым в период его работы над статьями «Географическо-статистического   словаря». </a:t>
            </a:r>
          </a:p>
        </p:txBody>
      </p:sp>
    </p:spTree>
    <p:extLst>
      <p:ext uri="{BB962C8B-B14F-4D97-AF65-F5344CB8AC3E}">
        <p14:creationId xmlns:p14="http://schemas.microsoft.com/office/powerpoint/2010/main" val="14744170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descr="C:\Users\Администратор\Desktop\1330551429_jnbkfoeelsgx6a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439" y="1787501"/>
            <a:ext cx="2853087" cy="380173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79512" y="188640"/>
            <a:ext cx="4572000" cy="1754326"/>
          </a:xfrm>
          <a:prstGeom prst="rect">
            <a:avLst/>
          </a:prstGeom>
        </p:spPr>
        <p:txBody>
          <a:bodyPr>
            <a:spAutoFit/>
          </a:bodyPr>
          <a:lstStyle/>
          <a:p>
            <a:pPr algn="ctr"/>
            <a:r>
              <a:rPr lang="ru-RU" dirty="0"/>
              <a:t>В книге «Населенность Европейской России в зависимости от причин, обусловливающих распределение населения империи» (1871) </a:t>
            </a:r>
            <a:r>
              <a:rPr lang="ru-RU" dirty="0" err="1"/>
              <a:t>П.П.Семенов</a:t>
            </a:r>
            <a:r>
              <a:rPr lang="ru-RU" dirty="0"/>
              <a:t> дал первую систему географических районов для Европейской России. </a:t>
            </a:r>
          </a:p>
        </p:txBody>
      </p:sp>
      <p:sp>
        <p:nvSpPr>
          <p:cNvPr id="3" name="Прямоугольник 2"/>
          <p:cNvSpPr/>
          <p:nvPr/>
        </p:nvSpPr>
        <p:spPr>
          <a:xfrm>
            <a:off x="4427984" y="1942966"/>
            <a:ext cx="4572000" cy="4801314"/>
          </a:xfrm>
          <a:prstGeom prst="rect">
            <a:avLst/>
          </a:prstGeom>
        </p:spPr>
        <p:txBody>
          <a:bodyPr>
            <a:spAutoFit/>
          </a:bodyPr>
          <a:lstStyle/>
          <a:p>
            <a:pPr algn="ctr"/>
            <a:r>
              <a:rPr lang="ru-RU" dirty="0"/>
              <a:t>На территории европейской части страны им были выделены такие области: </a:t>
            </a:r>
            <a:endParaRPr lang="ru-RU" dirty="0" smtClean="0"/>
          </a:p>
          <a:p>
            <a:pPr marL="342900" indent="-342900" algn="ctr">
              <a:buAutoNum type="arabicParenR"/>
            </a:pPr>
            <a:r>
              <a:rPr lang="ru-RU" dirty="0" smtClean="0"/>
              <a:t>Черноземная </a:t>
            </a:r>
            <a:r>
              <a:rPr lang="ru-RU" dirty="0" err="1" smtClean="0"/>
              <a:t>нестепная</a:t>
            </a:r>
            <a:r>
              <a:rPr lang="ru-RU" dirty="0" smtClean="0"/>
              <a:t>; </a:t>
            </a:r>
          </a:p>
          <a:p>
            <a:pPr marL="342900" indent="-342900" algn="ctr">
              <a:buAutoNum type="arabicParenR"/>
            </a:pPr>
            <a:r>
              <a:rPr lang="ru-RU" dirty="0" smtClean="0"/>
              <a:t>Черноземная степная </a:t>
            </a:r>
          </a:p>
          <a:p>
            <a:pPr marL="342900" indent="-342900" algn="ctr">
              <a:buAutoNum type="arabicParenR"/>
            </a:pPr>
            <a:r>
              <a:rPr lang="ru-RU" dirty="0" smtClean="0"/>
              <a:t>Черноземная суглинистая; </a:t>
            </a:r>
          </a:p>
          <a:p>
            <a:pPr marL="342900" indent="-342900" algn="ctr">
              <a:buAutoNum type="arabicParenR"/>
            </a:pPr>
            <a:r>
              <a:rPr lang="ru-RU" dirty="0" smtClean="0"/>
              <a:t>Подгорная </a:t>
            </a:r>
            <a:r>
              <a:rPr lang="ru-RU" dirty="0"/>
              <a:t>и нагорная области Кавказа и Крыма; </a:t>
            </a:r>
            <a:endParaRPr lang="ru-RU" dirty="0" smtClean="0"/>
          </a:p>
          <a:p>
            <a:pPr marL="342900" indent="-342900" algn="ctr">
              <a:buAutoNum type="arabicParenR"/>
            </a:pPr>
            <a:r>
              <a:rPr lang="ru-RU" dirty="0" smtClean="0"/>
              <a:t>Степная нечерноземная; </a:t>
            </a:r>
          </a:p>
          <a:p>
            <a:pPr marL="342900" indent="-342900" algn="ctr">
              <a:buAutoNum type="arabicParenR"/>
            </a:pPr>
            <a:r>
              <a:rPr lang="ru-RU" dirty="0" smtClean="0"/>
              <a:t>Западная окраина; </a:t>
            </a:r>
          </a:p>
          <a:p>
            <a:pPr marL="342900" indent="-342900" algn="ctr">
              <a:buAutoNum type="arabicParenR"/>
            </a:pPr>
            <a:r>
              <a:rPr lang="ru-RU" dirty="0" smtClean="0"/>
              <a:t>Центральная </a:t>
            </a:r>
            <a:r>
              <a:rPr lang="ru-RU" dirty="0"/>
              <a:t>промышленная; </a:t>
            </a:r>
            <a:endParaRPr lang="ru-RU" dirty="0" smtClean="0"/>
          </a:p>
          <a:p>
            <a:pPr marL="342900" indent="-342900" algn="ctr">
              <a:buAutoNum type="arabicParenR"/>
            </a:pPr>
            <a:r>
              <a:rPr lang="ru-RU" dirty="0" smtClean="0"/>
              <a:t>Петербургская </a:t>
            </a:r>
            <a:r>
              <a:rPr lang="ru-RU" dirty="0"/>
              <a:t>промышленная; </a:t>
            </a:r>
            <a:endParaRPr lang="ru-RU" dirty="0" smtClean="0"/>
          </a:p>
          <a:p>
            <a:pPr marL="342900" indent="-342900" algn="ctr">
              <a:buAutoNum type="arabicParenR"/>
            </a:pPr>
            <a:r>
              <a:rPr lang="ru-RU" dirty="0" err="1" smtClean="0"/>
              <a:t>Пинское</a:t>
            </a:r>
            <a:r>
              <a:rPr lang="ru-RU" dirty="0" smtClean="0"/>
              <a:t> </a:t>
            </a:r>
            <a:r>
              <a:rPr lang="ru-RU" dirty="0"/>
              <a:t>полесье; </a:t>
            </a:r>
            <a:endParaRPr lang="ru-RU" dirty="0" smtClean="0"/>
          </a:p>
          <a:p>
            <a:pPr marL="342900" indent="-342900" algn="ctr">
              <a:buAutoNum type="arabicParenR"/>
            </a:pPr>
            <a:r>
              <a:rPr lang="ru-RU" dirty="0" err="1" smtClean="0"/>
              <a:t>Северско</a:t>
            </a:r>
            <a:r>
              <a:rPr lang="ru-RU" dirty="0" smtClean="0"/>
              <a:t>-Белорусское </a:t>
            </a:r>
            <a:r>
              <a:rPr lang="ru-RU" dirty="0"/>
              <a:t>полесье; </a:t>
            </a:r>
            <a:endParaRPr lang="ru-RU" dirty="0" smtClean="0"/>
          </a:p>
          <a:p>
            <a:pPr marL="342900" indent="-342900" algn="ctr">
              <a:buAutoNum type="arabicParenR"/>
            </a:pPr>
            <a:r>
              <a:rPr lang="ru-RU" dirty="0" smtClean="0"/>
              <a:t>Новгородско-Финское полесье; </a:t>
            </a:r>
          </a:p>
          <a:p>
            <a:pPr marL="342900" indent="-342900" algn="ctr">
              <a:buAutoNum type="arabicParenR"/>
            </a:pPr>
            <a:r>
              <a:rPr lang="ru-RU" dirty="0" smtClean="0"/>
              <a:t>Волго-Вятское </a:t>
            </a:r>
            <a:r>
              <a:rPr lang="ru-RU" dirty="0"/>
              <a:t>полесье; </a:t>
            </a:r>
            <a:endParaRPr lang="ru-RU" dirty="0" smtClean="0"/>
          </a:p>
          <a:p>
            <a:pPr marL="342900" indent="-342900" algn="ctr">
              <a:buAutoNum type="arabicParenR"/>
            </a:pPr>
            <a:r>
              <a:rPr lang="ru-RU" dirty="0" smtClean="0"/>
              <a:t>Уральское полесье; </a:t>
            </a:r>
          </a:p>
          <a:p>
            <a:pPr marL="342900" indent="-342900" algn="ctr">
              <a:buAutoNum type="arabicParenR"/>
            </a:pPr>
            <a:r>
              <a:rPr lang="ru-RU" dirty="0" smtClean="0"/>
              <a:t>Крайняя </a:t>
            </a:r>
            <a:r>
              <a:rPr lang="ru-RU" dirty="0"/>
              <a:t>северная </a:t>
            </a:r>
            <a:r>
              <a:rPr lang="ru-RU" dirty="0" smtClean="0"/>
              <a:t>область.</a:t>
            </a:r>
            <a:endParaRPr lang="ru-RU" dirty="0"/>
          </a:p>
        </p:txBody>
      </p:sp>
      <p:pic>
        <p:nvPicPr>
          <p:cNvPr id="4098" name="Picture 2" descr="C:\Users\Администратор\Desktop\d86add38cacebb68681f10b30978e7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197907"/>
            <a:ext cx="3312368" cy="160886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0" name="Picture 4" descr="C:\Users\Администратор\Desktop\ethno_russia_1898Brockhaus_and_Efron_Encyclopedic_Dictionary-255x3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6448" y="3933055"/>
            <a:ext cx="2545592" cy="299481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8377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Администратор\Desktop\Administrative_division_of_Russia_1848-187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076056"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788024" y="305068"/>
            <a:ext cx="4572000" cy="6247864"/>
          </a:xfrm>
          <a:prstGeom prst="rect">
            <a:avLst/>
          </a:prstGeom>
        </p:spPr>
        <p:txBody>
          <a:bodyPr>
            <a:spAutoFit/>
          </a:bodyPr>
          <a:lstStyle/>
          <a:p>
            <a:pPr algn="ctr"/>
            <a:r>
              <a:rPr lang="ru-RU" sz="2000" dirty="0"/>
              <a:t>1877 - 1878 гг. Семенов пересмотрел сетку районов. С учетом губернских границ им выделены следующие области: </a:t>
            </a:r>
            <a:endParaRPr lang="ru-RU" sz="2000" dirty="0" smtClean="0"/>
          </a:p>
          <a:p>
            <a:pPr marL="342900" indent="-342900" algn="ctr">
              <a:buAutoNum type="arabicParenR"/>
            </a:pPr>
            <a:r>
              <a:rPr lang="ru-RU" sz="2000" dirty="0" smtClean="0"/>
              <a:t>Крайняя северная; </a:t>
            </a:r>
          </a:p>
          <a:p>
            <a:pPr marL="342900" indent="-342900" algn="ctr">
              <a:buAutoNum type="arabicParenR"/>
            </a:pPr>
            <a:r>
              <a:rPr lang="ru-RU" sz="2000" dirty="0" smtClean="0"/>
              <a:t>Озерная; </a:t>
            </a:r>
          </a:p>
          <a:p>
            <a:pPr marL="342900" indent="-342900" algn="ctr">
              <a:buAutoNum type="arabicParenR"/>
            </a:pPr>
            <a:r>
              <a:rPr lang="ru-RU" sz="2000" dirty="0" smtClean="0"/>
              <a:t>Прибалтийская; </a:t>
            </a:r>
          </a:p>
          <a:p>
            <a:pPr marL="342900" indent="-342900" algn="ctr">
              <a:buAutoNum type="arabicParenR"/>
            </a:pPr>
            <a:r>
              <a:rPr lang="ru-RU" sz="2000" dirty="0" smtClean="0"/>
              <a:t>Московская </a:t>
            </a:r>
            <a:r>
              <a:rPr lang="ru-RU" sz="2000" dirty="0"/>
              <a:t>промышленная, или Верхневолжская; </a:t>
            </a:r>
            <a:endParaRPr lang="ru-RU" sz="2000" dirty="0" smtClean="0"/>
          </a:p>
          <a:p>
            <a:pPr marL="342900" indent="-342900" algn="ctr">
              <a:buAutoNum type="arabicParenR"/>
            </a:pPr>
            <a:r>
              <a:rPr lang="ru-RU" sz="2000" dirty="0" smtClean="0"/>
              <a:t>Центральная </a:t>
            </a:r>
            <a:r>
              <a:rPr lang="ru-RU" sz="2000" dirty="0"/>
              <a:t>земледельческая; </a:t>
            </a:r>
            <a:endParaRPr lang="ru-RU" sz="2000" dirty="0" smtClean="0"/>
          </a:p>
          <a:p>
            <a:pPr marL="342900" indent="-342900" algn="ctr">
              <a:buAutoNum type="arabicParenR"/>
            </a:pPr>
            <a:r>
              <a:rPr lang="ru-RU" sz="2000" dirty="0" smtClean="0"/>
              <a:t>Приуральская</a:t>
            </a:r>
            <a:r>
              <a:rPr lang="ru-RU" sz="2000" dirty="0"/>
              <a:t>; </a:t>
            </a:r>
            <a:endParaRPr lang="ru-RU" sz="2000" dirty="0" smtClean="0"/>
          </a:p>
          <a:p>
            <a:pPr marL="342900" indent="-342900" algn="ctr">
              <a:buAutoNum type="arabicParenR"/>
            </a:pPr>
            <a:r>
              <a:rPr lang="ru-RU" sz="2000" dirty="0" smtClean="0"/>
              <a:t>Нижневолжская</a:t>
            </a:r>
            <a:r>
              <a:rPr lang="ru-RU" sz="2000" dirty="0"/>
              <a:t>; </a:t>
            </a:r>
            <a:endParaRPr lang="ru-RU" sz="2000" dirty="0" smtClean="0"/>
          </a:p>
          <a:p>
            <a:pPr marL="342900" indent="-342900" algn="ctr">
              <a:buAutoNum type="arabicParenR"/>
            </a:pPr>
            <a:r>
              <a:rPr lang="ru-RU" sz="2000" dirty="0" smtClean="0"/>
              <a:t>Малороссийская; </a:t>
            </a:r>
          </a:p>
          <a:p>
            <a:pPr marL="342900" indent="-342900" algn="ctr">
              <a:buAutoNum type="arabicParenR"/>
            </a:pPr>
            <a:r>
              <a:rPr lang="ru-RU" sz="2000" dirty="0" smtClean="0"/>
              <a:t>Новороссийская;</a:t>
            </a:r>
          </a:p>
          <a:p>
            <a:pPr marL="342900" indent="-342900" algn="ctr">
              <a:buAutoNum type="arabicParenR"/>
            </a:pPr>
            <a:r>
              <a:rPr lang="ru-RU" sz="2000" dirty="0" smtClean="0"/>
              <a:t>Юго-западная; </a:t>
            </a:r>
          </a:p>
          <a:p>
            <a:pPr marL="342900" indent="-342900" algn="ctr">
              <a:buAutoNum type="arabicParenR"/>
            </a:pPr>
            <a:r>
              <a:rPr lang="ru-RU" sz="2000" dirty="0" smtClean="0"/>
              <a:t>Белорусская; </a:t>
            </a:r>
          </a:p>
          <a:p>
            <a:pPr marL="342900" indent="-342900" algn="ctr">
              <a:buAutoNum type="arabicParenR"/>
            </a:pPr>
            <a:r>
              <a:rPr lang="ru-RU" sz="2000" dirty="0" smtClean="0"/>
              <a:t>Литовская. </a:t>
            </a:r>
          </a:p>
          <a:p>
            <a:pPr algn="ctr"/>
            <a:r>
              <a:rPr lang="ru-RU" sz="2000" dirty="0" smtClean="0"/>
              <a:t>В </a:t>
            </a:r>
            <a:r>
              <a:rPr lang="ru-RU" sz="2000" dirty="0"/>
              <a:t>эту сетку районирования не включены Польша, Финляндия, Кавказ и Область Войска Донского.</a:t>
            </a:r>
          </a:p>
        </p:txBody>
      </p:sp>
    </p:spTree>
    <p:extLst>
      <p:ext uri="{BB962C8B-B14F-4D97-AF65-F5344CB8AC3E}">
        <p14:creationId xmlns:p14="http://schemas.microsoft.com/office/powerpoint/2010/main" val="8082201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55976" y="188640"/>
            <a:ext cx="4572000" cy="2862322"/>
          </a:xfrm>
          <a:prstGeom prst="rect">
            <a:avLst/>
          </a:prstGeom>
        </p:spPr>
        <p:txBody>
          <a:bodyPr>
            <a:spAutoFit/>
          </a:bodyPr>
          <a:lstStyle/>
          <a:p>
            <a:pPr algn="ctr"/>
            <a:r>
              <a:rPr lang="ru-RU" sz="2000" dirty="0"/>
              <a:t>Важным обстоятельством при выделении областей принимался исторический аспект. Районирование не может рассматриваться как раз навсегда данность. По мере развития производительных сил вероятно изменение параметров областей. Районирование, таким образом, по сути своей является динамической системой.</a:t>
            </a:r>
          </a:p>
        </p:txBody>
      </p:sp>
      <p:pic>
        <p:nvPicPr>
          <p:cNvPr id="1026" name="Picture 2" descr="C:\Users\Администратор\Desktop\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233333"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7" name="Picture 3" descr="C:\Users\Администратор\Desktop\3780316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0726" y="3212976"/>
            <a:ext cx="4762500" cy="361730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75331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52920" y="452601"/>
            <a:ext cx="4104456" cy="5632311"/>
          </a:xfrm>
          <a:prstGeom prst="rect">
            <a:avLst/>
          </a:prstGeom>
        </p:spPr>
        <p:txBody>
          <a:bodyPr wrap="square">
            <a:spAutoFit/>
          </a:bodyPr>
          <a:lstStyle/>
          <a:p>
            <a:pPr algn="ctr"/>
            <a:r>
              <a:rPr lang="ru-RU" sz="2400" dirty="0"/>
              <a:t>«П.П. Семенов, как редко кто другой, обладал умением в статистическо-экономических исследованиях подняться на географическую точку зрения и изучение явлений хозяйственной жизни поставить в связь с пространством и с "естественными и культурно-историческими условиями той среды, в которой происходит развитие хозяйства».</a:t>
            </a:r>
          </a:p>
        </p:txBody>
      </p:sp>
      <p:pic>
        <p:nvPicPr>
          <p:cNvPr id="2050" name="Picture 2" descr="C:\Users\Администратор\Desktop\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965"/>
            <a:ext cx="48014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13122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0"/>
            <a:ext cx="4572000" cy="3046988"/>
          </a:xfrm>
          <a:prstGeom prst="rect">
            <a:avLst/>
          </a:prstGeom>
        </p:spPr>
        <p:txBody>
          <a:bodyPr>
            <a:spAutoFit/>
          </a:bodyPr>
          <a:lstStyle/>
          <a:p>
            <a:pPr algn="ctr"/>
            <a:r>
              <a:rPr lang="ru-RU" sz="2400" dirty="0"/>
              <a:t>На основе использования сетки районов Семенова было построено 12-томное издание «Живописная Россия. Отечество наше в его земельном, историческом, племенном, экономическом и бытовом отношении» (1881 — </a:t>
            </a:r>
            <a:r>
              <a:rPr lang="ru-RU" sz="2400" dirty="0" smtClean="0"/>
              <a:t>1899).</a:t>
            </a:r>
            <a:endParaRPr lang="ru-RU" sz="2400" dirty="0"/>
          </a:p>
        </p:txBody>
      </p:sp>
      <p:pic>
        <p:nvPicPr>
          <p:cNvPr id="3074" name="Picture 2" descr="C:\Users\Администратор\Desktop\81806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8471" y="3569635"/>
            <a:ext cx="6447057" cy="2919596"/>
          </a:xfrm>
          <a:prstGeom prst="rect">
            <a:avLst/>
          </a:prstGeom>
          <a:ln>
            <a:noFill/>
          </a:ln>
          <a:effectLst>
            <a:softEdge rad="317500"/>
          </a:effectLst>
          <a:extLst>
            <a:ext uri="{909E8E84-426E-40DD-AFC4-6F175D3DCCD1}">
              <a14:hiddenFill xmlns:a14="http://schemas.microsoft.com/office/drawing/2010/main">
                <a:solidFill>
                  <a:srgbClr val="FFFFFF"/>
                </a:solidFill>
              </a14:hiddenFill>
            </a:ext>
          </a:extLst>
        </p:spPr>
      </p:pic>
      <p:pic>
        <p:nvPicPr>
          <p:cNvPr id="3075" name="Picture 3" descr="C:\Users\Администратор\Desktop\oaW5mXzE1OF9sb2pfYi5qcG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836862">
            <a:off x="-289892" y="410043"/>
            <a:ext cx="2882015" cy="19442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6" name="Picture 4" descr="C:\Users\Администратор\Desktop\b95304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296478">
            <a:off x="6998784" y="467146"/>
            <a:ext cx="1752600" cy="233934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Администратор\Desktop\0040-02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6096" y="2927402"/>
            <a:ext cx="3048000" cy="3909060"/>
          </a:xfrm>
          <a:prstGeom prst="rect">
            <a:avLst/>
          </a:prstGeom>
          <a:ln>
            <a:noFill/>
          </a:ln>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362864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92</TotalTime>
  <Words>573</Words>
  <Application>Microsoft Office PowerPoint</Application>
  <PresentationFormat>Экран (4:3)</PresentationFormat>
  <Paragraphs>48</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Апекс</vt:lpstr>
      <vt:lpstr>Вклад П.П. Семенова-Тян-Шанского в формирование основ районирования территории России: опыт и теоретические разработки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Вклад П.П. Семенова-Тян-Шанского в формирование основ районирования территории России: опыт и теоретические разработки </dc:title>
  <dc:creator>Пользователь Windows</dc:creator>
  <cp:lastModifiedBy>Admin</cp:lastModifiedBy>
  <cp:revision>10</cp:revision>
  <dcterms:created xsi:type="dcterms:W3CDTF">2013-12-08T09:19:00Z</dcterms:created>
  <dcterms:modified xsi:type="dcterms:W3CDTF">2013-12-09T10:41:09Z</dcterms:modified>
</cp:coreProperties>
</file>