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8" r:id="rId11"/>
    <p:sldId id="264" r:id="rId12"/>
    <p:sldId id="265" r:id="rId13"/>
    <p:sldId id="266" r:id="rId14"/>
  </p:sldIdLst>
  <p:sldSz cx="10080625" cy="7559675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1524" y="90"/>
      </p:cViewPr>
      <p:guideLst>
        <p:guide orient="horz" pos="2381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C0850A7D-8F23-48EF-8548-921CE80B7B43}" type="slidenum">
              <a:t>‹#›</a:t>
            </a:fld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2777744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ru-RU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ru-RU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ru-RU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ru-RU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38EBCC96-9E32-4A49-B618-ACCB58710122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212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ru-RU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2529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5408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3470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3793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891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6391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447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1171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3278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4507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691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04031" y="4078349"/>
            <a:ext cx="9156568" cy="1259946"/>
          </a:xfrm>
        </p:spPr>
        <p:txBody>
          <a:bodyPr>
            <a:noAutofit/>
          </a:bodyPr>
          <a:lstStyle>
            <a:lvl1pPr marL="0" indent="0" algn="ctr">
              <a:buNone/>
              <a:defRPr sz="2400" spc="110" baseline="0">
                <a:solidFill>
                  <a:schemeClr val="tx2"/>
                </a:solidFill>
              </a:defRPr>
            </a:lvl1pPr>
            <a:lvl2pPr marL="503972" indent="0" algn="ctr">
              <a:buNone/>
            </a:lvl2pPr>
            <a:lvl3pPr marL="1007943" indent="0" algn="ctr">
              <a:buNone/>
            </a:lvl3pPr>
            <a:lvl4pPr marL="1511915" indent="0" algn="ctr">
              <a:buNone/>
            </a:lvl4pPr>
            <a:lvl5pPr marL="2015886" indent="0" algn="ctr">
              <a:buNone/>
            </a:lvl5pPr>
            <a:lvl6pPr marL="2519858" indent="0" algn="ctr">
              <a:buNone/>
            </a:lvl6pPr>
            <a:lvl7pPr marL="3023829" indent="0" algn="ctr">
              <a:buNone/>
            </a:lvl7pPr>
            <a:lvl8pPr marL="3527801" indent="0" algn="ctr">
              <a:buNone/>
            </a:lvl8pPr>
            <a:lvl9pPr marL="4031772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504031" y="1580424"/>
            <a:ext cx="9156568" cy="2183906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53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613546" y="3913357"/>
            <a:ext cx="3276203" cy="1750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190876" y="3913357"/>
            <a:ext cx="3276203" cy="1750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5005418" y="3887095"/>
            <a:ext cx="50403" cy="50398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FE1968C7-9A70-49AA-BB56-4C2EF9C6FDF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/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7E5EBD0-E778-4431-A76B-FDC86D761A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453" y="302738"/>
            <a:ext cx="2268141" cy="645022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031" y="302738"/>
            <a:ext cx="6636411" cy="645022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3B7B668-6EBD-414A-B16C-19786C5493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504031" y="1679928"/>
            <a:ext cx="9072563" cy="5039783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 lvl="0"/>
            <a:fld id="{12BBA41A-3B19-4A4E-8B77-9671A1650AA6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1797667-1D54-4AAE-8F1B-EE101BCDD61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6047" y="3863834"/>
            <a:ext cx="8736542" cy="1511935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53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6047" y="5466229"/>
            <a:ext cx="8736542" cy="1085489"/>
          </a:xfrm>
        </p:spPr>
        <p:txBody>
          <a:bodyPr anchor="t"/>
          <a:lstStyle>
            <a:lvl1pPr marL="0" indent="0">
              <a:buNone/>
              <a:defRPr sz="2200" spc="110" baseline="0">
                <a:solidFill>
                  <a:schemeClr val="tx2"/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756047" y="5420074"/>
            <a:ext cx="8736542" cy="474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6B5A74B-C8DC-429D-9ED6-2D44940ADAC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504031" y="1679928"/>
            <a:ext cx="4475798" cy="5039783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5124317" y="1679928"/>
            <a:ext cx="4475798" cy="5039783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C76594F-24EF-44E9-BF0E-BB99EF2FD5A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1542792"/>
            <a:ext cx="4454027" cy="839964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0794" tIns="50397" rIns="100794" bIns="50397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900" b="1">
                <a:solidFill>
                  <a:schemeClr val="tx2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504031" y="2427182"/>
            <a:ext cx="4452276" cy="4314055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5126068" y="2427182"/>
            <a:ext cx="4452276" cy="4314055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1" y="171353"/>
            <a:ext cx="9072563" cy="1259946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5124318" y="1542792"/>
            <a:ext cx="4454027" cy="839964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0794" tIns="50397" rIns="100794" bIns="50397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900" b="1" baseline="0">
                <a:solidFill>
                  <a:schemeClr val="tx2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20608" y="2403288"/>
            <a:ext cx="4133056" cy="1750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241925" y="2403288"/>
            <a:ext cx="4133056" cy="1750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55FC480-AF7D-4339-9CBB-C0B6F74EB83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034E77E-B58A-47D0-81D4-93E76ECBE3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504031" y="503978"/>
            <a:ext cx="6888427" cy="6299729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476463" y="1763924"/>
            <a:ext cx="2187496" cy="4115823"/>
          </a:xfrm>
        </p:spPr>
        <p:txBody>
          <a:bodyPr tIns="50397" bIns="50397" anchor="t" anchorCtr="0"/>
          <a:lstStyle>
            <a:lvl1pPr marL="0" indent="0">
              <a:lnSpc>
                <a:spcPct val="125000"/>
              </a:lnSpc>
              <a:spcAft>
                <a:spcPts val="1102"/>
              </a:spcAft>
              <a:buNone/>
              <a:defRPr sz="1800">
                <a:solidFill>
                  <a:schemeClr val="tx2"/>
                </a:solidFill>
              </a:defRPr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7476464" y="503979"/>
            <a:ext cx="2184135" cy="1175949"/>
          </a:xfrm>
        </p:spPr>
        <p:txBody>
          <a:bodyPr lIns="100794" tIns="100794" anchor="b" anchorCtr="0"/>
          <a:lstStyle>
            <a:lvl1pPr algn="l">
              <a:buNone/>
              <a:defRPr sz="2000" b="1" spc="-55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lvl="0"/>
            <a:fld id="{0B528BF5-B459-4636-8117-E16B7587F6C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lvl="0"/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8453" y="503979"/>
            <a:ext cx="2268141" cy="1175949"/>
          </a:xfrm>
        </p:spPr>
        <p:txBody>
          <a:bodyPr lIns="100794" tIns="100794" anchor="b" anchorCtr="0"/>
          <a:lstStyle>
            <a:lvl1pPr algn="l">
              <a:buNone/>
              <a:defRPr sz="2000" b="1" spc="-55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04031" y="503979"/>
            <a:ext cx="6636411" cy="6131736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5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08453" y="1763924"/>
            <a:ext cx="2268141" cy="4871791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102"/>
              </a:spcAft>
              <a:buFontTx/>
              <a:buNone/>
              <a:defRPr sz="1800" b="0">
                <a:solidFill>
                  <a:schemeClr val="tx2"/>
                </a:solidFill>
              </a:defRPr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9A770333-8602-42E6-8C20-FC3E216A0F5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/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504031" y="1595932"/>
            <a:ext cx="9072563" cy="5157029"/>
          </a:xfrm>
          <a:prstGeom prst="rect">
            <a:avLst/>
          </a:prstGeom>
        </p:spPr>
        <p:txBody>
          <a:bodyPr vert="horz" lIns="100794" tIns="50397" rIns="100794" bIns="50397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6384396" y="6838394"/>
            <a:ext cx="2856177" cy="423342"/>
          </a:xfrm>
          <a:prstGeom prst="rect">
            <a:avLst/>
          </a:prstGeom>
        </p:spPr>
        <p:txBody>
          <a:bodyPr vert="horz" lIns="100794" tIns="50397" rIns="100794" bIns="50397" anchor="ctr" anchorCtr="0"/>
          <a:lstStyle>
            <a:lvl1pPr algn="l" eaLnBrk="1" latinLnBrk="0" hangingPunct="1">
              <a:defRPr kumimoji="0" sz="1300">
                <a:solidFill>
                  <a:schemeClr val="tx2"/>
                </a:solidFill>
              </a:defRPr>
            </a:lvl1pPr>
          </a:lstStyle>
          <a:p>
            <a:pPr lvl="0"/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352146" y="6838394"/>
            <a:ext cx="3948245" cy="423342"/>
          </a:xfrm>
          <a:prstGeom prst="rect">
            <a:avLst/>
          </a:prstGeom>
        </p:spPr>
        <p:txBody>
          <a:bodyPr vert="horz" lIns="100794" tIns="50397" rIns="100794" bIns="50397" anchor="ctr" anchorCtr="0"/>
          <a:lstStyle>
            <a:lvl1pPr algn="r" eaLnBrk="1" latinLnBrk="0" hangingPunct="1">
              <a:defRPr kumimoji="0" sz="1300">
                <a:solidFill>
                  <a:schemeClr val="tx2"/>
                </a:solidFill>
              </a:defRPr>
            </a:lvl1pPr>
          </a:lstStyle>
          <a:p>
            <a:pPr lvl="0"/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9272075" y="6813993"/>
            <a:ext cx="672042" cy="503978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800" baseline="0">
                <a:solidFill>
                  <a:schemeClr val="tx2"/>
                </a:solidFill>
              </a:defRPr>
            </a:lvl1pPr>
          </a:lstStyle>
          <a:p>
            <a:pPr lvl="0"/>
            <a:fld id="{157F3115-3A66-48D2-8683-2EB0A5496EDC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4031" y="167993"/>
            <a:ext cx="9072563" cy="1343942"/>
          </a:xfrm>
          <a:prstGeom prst="rect">
            <a:avLst/>
          </a:prstGeom>
          <a:ln w="6350" cap="rnd">
            <a:noFill/>
          </a:ln>
        </p:spPr>
        <p:txBody>
          <a:bodyPr vert="horz" lIns="100794" tIns="50397" rIns="100794" bIns="50397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600" b="0" kern="1200" spc="-11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302383" indent="-302383" algn="l" rtl="0" eaLnBrk="1" latinLnBrk="0" hangingPunct="1">
        <a:spcBef>
          <a:spcPts val="661"/>
        </a:spcBef>
        <a:buClr>
          <a:schemeClr val="accent2"/>
        </a:buClr>
        <a:buSzPct val="85000"/>
        <a:buFont typeface="Wingdings 2"/>
        <a:buChar char="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05560" indent="-302383" algn="l" rtl="0" eaLnBrk="1" latinLnBrk="0" hangingPunct="1">
        <a:spcBef>
          <a:spcPts val="331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600" kern="1200">
          <a:solidFill>
            <a:schemeClr val="tx2"/>
          </a:solidFill>
          <a:latin typeface="+mn-lt"/>
          <a:ea typeface="+mn-ea"/>
          <a:cs typeface="+mn-cs"/>
        </a:defRPr>
      </a:lvl2pPr>
      <a:lvl3pPr marL="1108737" indent="-251986" algn="l" rtl="0" eaLnBrk="1" latinLnBrk="0" hangingPunct="1">
        <a:spcBef>
          <a:spcPts val="331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411120" indent="-251986" algn="l" rtl="0" eaLnBrk="1" latinLnBrk="0" hangingPunct="1">
        <a:spcBef>
          <a:spcPts val="331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713503" indent="-251986" algn="l" rtl="0" eaLnBrk="1" latinLnBrk="0" hangingPunct="1">
        <a:spcBef>
          <a:spcPts val="375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015886" indent="-251986" algn="l" rtl="0" eaLnBrk="1" latinLnBrk="0" hangingPunct="1">
        <a:spcBef>
          <a:spcPts val="375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217475" indent="-201589" algn="l" rtl="0" eaLnBrk="1" latinLnBrk="0" hangingPunct="1">
        <a:spcBef>
          <a:spcPts val="375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9858" indent="-201589" algn="l" rtl="0" eaLnBrk="1" latinLnBrk="0" hangingPunct="1">
        <a:spcBef>
          <a:spcPts val="375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2822241" indent="-201589" algn="l" rtl="0" eaLnBrk="1" latinLnBrk="0" hangingPunct="1">
        <a:spcBef>
          <a:spcPts val="375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 noGrp="1"/>
          </p:cNvSpPr>
          <p:nvPr>
            <p:ph type="subTitle" idx="4294967295"/>
          </p:nvPr>
        </p:nvSpPr>
        <p:spPr>
          <a:xfrm>
            <a:off x="575816" y="395461"/>
            <a:ext cx="9072563" cy="6456363"/>
          </a:xfrm>
        </p:spPr>
        <p:txBody>
          <a:bodyPr anchor="ctr">
            <a:norm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lvl="0" indent="0" algn="ctr">
              <a:buNone/>
            </a:pPr>
            <a:r>
              <a:rPr lang="ru-RU" sz="60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Кругосветное плавание </a:t>
            </a:r>
            <a:r>
              <a:rPr lang="ru-RU" sz="60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Магеллана</a:t>
            </a:r>
            <a:endParaRPr lang="ru-RU" sz="60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872" y="1331565"/>
            <a:ext cx="3960440" cy="5101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84" y="1619597"/>
            <a:ext cx="5422636" cy="33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629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431800" y="323453"/>
            <a:ext cx="9072563" cy="309148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ru-RU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ru-RU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28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24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9pPr>
          </a:lstStyle>
          <a:p>
            <a:pPr lvl="0"/>
            <a:r>
              <a:rPr lang="ru-RU" dirty="0"/>
              <a:t>Когда </a:t>
            </a:r>
            <a:r>
              <a:rPr lang="ru-RU" dirty="0" smtClean="0"/>
              <a:t>Магеллан </a:t>
            </a:r>
            <a:r>
              <a:rPr lang="ru-RU" dirty="0"/>
              <a:t>отправился в плавание из 265 человек осталось только 18. Некоторые из за своей паники заживо </a:t>
            </a:r>
            <a:r>
              <a:rPr lang="ru-RU" dirty="0" smtClean="0"/>
              <a:t>бросались </a:t>
            </a:r>
            <a:r>
              <a:rPr lang="ru-RU" dirty="0"/>
              <a:t>в открытый океан! </a:t>
            </a:r>
            <a:r>
              <a:rPr lang="ru-RU" dirty="0" smtClean="0"/>
              <a:t>Был такой момент </a:t>
            </a:r>
            <a:r>
              <a:rPr lang="ru-RU" dirty="0"/>
              <a:t>когда корабль с самым большим запасом еды взбунтовался и поехал обратно в Испанию.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84" y="3400585"/>
            <a:ext cx="4267200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667" y="3400585"/>
            <a:ext cx="5432069" cy="2539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Rot="1" noChangeArrowheads="1"/>
          </p:cNvSpPr>
          <p:nvPr/>
        </p:nvSpPr>
        <p:spPr bwMode="auto">
          <a:xfrm>
            <a:off x="863848" y="611485"/>
            <a:ext cx="8510588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_Presentum" pitchFamily="82" charset="-52"/>
                <a:ea typeface="+mj-ea"/>
                <a:cs typeface="+mj-cs"/>
              </a:rPr>
              <a:t>Возвращение корабля «Виктория»</a:t>
            </a:r>
            <a:br>
              <a:rPr kumimoji="0" lang="ru-RU" altLang="ru-RU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_Presentum" pitchFamily="82" charset="-52"/>
                <a:ea typeface="+mj-ea"/>
                <a:cs typeface="+mj-cs"/>
              </a:rPr>
            </a:br>
            <a:endParaRPr kumimoji="0" lang="ru-RU" altLang="ru-RU" sz="3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_Presentum" pitchFamily="82" charset="-52"/>
              <a:ea typeface="+mj-ea"/>
              <a:cs typeface="+mj-cs"/>
            </a:endParaRPr>
          </a:p>
        </p:txBody>
      </p:sp>
      <p:sp>
        <p:nvSpPr>
          <p:cNvPr id="6" name="Rectangle 6"/>
          <p:cNvSpPr txBox="1">
            <a:spLocks noRot="1" noChangeArrowheads="1"/>
          </p:cNvSpPr>
          <p:nvPr/>
        </p:nvSpPr>
        <p:spPr bwMode="auto">
          <a:xfrm>
            <a:off x="5210423" y="2059285"/>
            <a:ext cx="4194175" cy="442277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altLang="ru-RU" sz="2000" b="1" i="1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 сентября 1522 года 18 из 265-ти моряков-участников первой в истории кругосветной экспедиции великого португальского мореплавателя </a:t>
            </a:r>
            <a:r>
              <a:rPr kumimoji="0" lang="ru-RU" altLang="ru-RU" sz="2000" b="1" i="1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Фернана</a:t>
            </a:r>
            <a:r>
              <a:rPr kumimoji="0" lang="ru-RU" altLang="ru-RU" sz="2000" b="1" i="1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Магеллана на каравелле «Виктория» после 18-ти месяцев плавания, вернулись в Испанию. Магеллан доказал наличие единого Мирового океана и представил практическое свидетельство шарообразности Земли.</a:t>
            </a: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411" y="1508423"/>
            <a:ext cx="4087812" cy="532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 noGrp="1"/>
          </p:cNvSpPr>
          <p:nvPr>
            <p:ph type="title" idx="4294967295"/>
          </p:nvPr>
        </p:nvSpPr>
        <p:spPr>
          <a:xfrm>
            <a:off x="647824" y="1979637"/>
            <a:ext cx="9072563" cy="1874837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 sz="6600" dirty="0">
                <a:solidFill>
                  <a:srgbClr val="CCFF00"/>
                </a:solidFill>
              </a:rPr>
              <a:t>Спасибо за внимание!!!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 noGrp="1"/>
          </p:cNvSpPr>
          <p:nvPr>
            <p:ph type="subTitle" idx="4294967295"/>
          </p:nvPr>
        </p:nvSpPr>
        <p:spPr>
          <a:xfrm>
            <a:off x="505025" y="539477"/>
            <a:ext cx="9070975" cy="64563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lvl="0" indent="0" algn="ctr">
              <a:lnSpc>
                <a:spcPct val="80000"/>
              </a:lnSpc>
              <a:spcBef>
                <a:spcPts val="448"/>
              </a:spcBef>
              <a:spcAft>
                <a:spcPts val="0"/>
              </a:spcAft>
              <a:buNone/>
            </a:pPr>
            <a:r>
              <a:rPr lang="ru-RU" sz="2600" dirty="0">
                <a:solidFill>
                  <a:srgbClr val="000000"/>
                </a:solidFill>
              </a:rPr>
              <a:t>Фернандо Магеллан родился 20 ноября 1480 года в Португалии, в селении </a:t>
            </a:r>
            <a:r>
              <a:rPr lang="ru-RU" sz="2600" dirty="0" err="1">
                <a:solidFill>
                  <a:srgbClr val="000000"/>
                </a:solidFill>
              </a:rPr>
              <a:t>Саброза</a:t>
            </a:r>
            <a:r>
              <a:rPr lang="ru-RU" sz="2600" dirty="0">
                <a:solidFill>
                  <a:srgbClr val="000000"/>
                </a:solidFill>
              </a:rPr>
              <a:t> области </a:t>
            </a:r>
            <a:r>
              <a:rPr lang="ru-RU" sz="2600" dirty="0" err="1">
                <a:solidFill>
                  <a:srgbClr val="000000"/>
                </a:solidFill>
              </a:rPr>
              <a:t>Траз</a:t>
            </a:r>
            <a:r>
              <a:rPr lang="ru-RU" sz="2600" dirty="0">
                <a:solidFill>
                  <a:srgbClr val="000000"/>
                </a:solidFill>
              </a:rPr>
              <a:t> Ош </a:t>
            </a:r>
            <a:r>
              <a:rPr lang="ru-RU" sz="2600" dirty="0" err="1">
                <a:solidFill>
                  <a:srgbClr val="000000"/>
                </a:solidFill>
              </a:rPr>
              <a:t>Монтиш</a:t>
            </a:r>
            <a:r>
              <a:rPr lang="ru-RU" sz="2600" dirty="0">
                <a:solidFill>
                  <a:srgbClr val="000000"/>
                </a:solidFill>
              </a:rPr>
              <a:t>.</a:t>
            </a:r>
          </a:p>
          <a:p>
            <a:pPr marL="0" lvl="0" indent="0" algn="ctr">
              <a:lnSpc>
                <a:spcPct val="80000"/>
              </a:lnSpc>
              <a:spcBef>
                <a:spcPts val="448"/>
              </a:spcBef>
              <a:spcAft>
                <a:spcPts val="0"/>
              </a:spcAft>
              <a:buNone/>
            </a:pPr>
            <a:r>
              <a:rPr lang="ru-RU" sz="2600" dirty="0">
                <a:solidFill>
                  <a:srgbClr val="000000"/>
                </a:solidFill>
              </a:rPr>
              <a:t>Отец Магеллана был обедневшим рыцарем.</a:t>
            </a:r>
          </a:p>
          <a:p>
            <a:pPr marL="0" lvl="0" indent="0" algn="ctr">
              <a:lnSpc>
                <a:spcPct val="80000"/>
              </a:lnSpc>
              <a:spcBef>
                <a:spcPts val="448"/>
              </a:spcBef>
              <a:spcAft>
                <a:spcPts val="0"/>
              </a:spcAft>
              <a:buNone/>
            </a:pPr>
            <a:r>
              <a:rPr lang="ru-RU" sz="2600" dirty="0">
                <a:solidFill>
                  <a:srgbClr val="000000"/>
                </a:solidFill>
              </a:rPr>
              <a:t>1505 год – Магеллан нанимается в команду мореплавателя Франциско де </a:t>
            </a:r>
            <a:r>
              <a:rPr lang="ru-RU" sz="2600" dirty="0" err="1">
                <a:solidFill>
                  <a:srgbClr val="000000"/>
                </a:solidFill>
              </a:rPr>
              <a:t>Альмейды</a:t>
            </a:r>
            <a:r>
              <a:rPr lang="ru-RU" sz="2600" dirty="0">
                <a:solidFill>
                  <a:srgbClr val="000000"/>
                </a:solidFill>
              </a:rPr>
              <a:t>, направлявшегося в Индию. С детства мечтавший о море, Магеллан во время этого путешествия осваивает практически все корабельные профессии.</a:t>
            </a:r>
          </a:p>
          <a:p>
            <a:pPr marL="0" lvl="0" indent="0" algn="ctr">
              <a:lnSpc>
                <a:spcPct val="80000"/>
              </a:lnSpc>
              <a:spcBef>
                <a:spcPts val="448"/>
              </a:spcBef>
              <a:spcAft>
                <a:spcPts val="0"/>
              </a:spcAft>
              <a:buNone/>
            </a:pPr>
            <a:r>
              <a:rPr lang="ru-RU" sz="2600" dirty="0">
                <a:solidFill>
                  <a:srgbClr val="000000"/>
                </a:solidFill>
              </a:rPr>
              <a:t>1506 год – Магеллан служит португальским агентом в </a:t>
            </a:r>
            <a:r>
              <a:rPr lang="ru-RU" sz="2600" dirty="0" err="1">
                <a:solidFill>
                  <a:srgbClr val="000000"/>
                </a:solidFill>
              </a:rPr>
              <a:t>Софале</a:t>
            </a:r>
            <a:r>
              <a:rPr lang="ru-RU" sz="2600" dirty="0">
                <a:solidFill>
                  <a:srgbClr val="000000"/>
                </a:solidFill>
              </a:rPr>
              <a:t> (Восточная Африка).</a:t>
            </a:r>
          </a:p>
          <a:p>
            <a:pPr marL="0" lvl="0" indent="0" algn="ctr">
              <a:lnSpc>
                <a:spcPct val="80000"/>
              </a:lnSpc>
              <a:spcBef>
                <a:spcPts val="448"/>
              </a:spcBef>
              <a:spcAft>
                <a:spcPts val="0"/>
              </a:spcAft>
              <a:buNone/>
            </a:pPr>
            <a:r>
              <a:rPr lang="ru-RU" sz="2600" dirty="0">
                <a:solidFill>
                  <a:srgbClr val="000000"/>
                </a:solidFill>
              </a:rPr>
              <a:t>1508 – 1513 годы – Магеллан служит в разных странах: в Индии, Малакке, на Молуккских островах, Суматре, Яве. В Мозамбике Магеллан становится капитаном, после чего в 1513 году возвращается в Португалию. В военной экспедиции, отправленной подавлять восстание в Марокко, Магеллан ранен. На всю жизнь он остается хромым.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848" y="899517"/>
            <a:ext cx="8198357" cy="5703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5400352" y="465017"/>
            <a:ext cx="4425950" cy="645795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ru-RU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ru-RU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28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24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9pPr>
          </a:lstStyle>
          <a:p>
            <a:pPr marL="0" lvl="0" indent="0">
              <a:lnSpc>
                <a:spcPct val="80000"/>
              </a:lnSpc>
              <a:spcBef>
                <a:spcPts val="448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</a:rPr>
              <a:t>1517 год – Фернандо Магеллан представляет португальскому королю </a:t>
            </a:r>
            <a:r>
              <a:rPr lang="ru-RU" sz="1800" dirty="0" err="1">
                <a:solidFill>
                  <a:srgbClr val="000000"/>
                </a:solidFill>
              </a:rPr>
              <a:t>Мануэлю</a:t>
            </a:r>
            <a:r>
              <a:rPr lang="ru-RU" sz="1800" dirty="0">
                <a:solidFill>
                  <a:srgbClr val="000000"/>
                </a:solidFill>
              </a:rPr>
              <a:t> I проект маршрута к Молуккским островам и достижения их западным путем. Ранее, в 1513 году, испанцы доплыли до Тихого океана (называемого Южным морем) и доказали возможность достижения западным путем Азии. Магеллан не сомневается, что на юге Южной Америки существует пролив, а следовательно, есть возможность доплыть до Молуккских островов. Однако король отклоняет проект (сочтя его невыгодным для Португалии), после чего Магеллан переезжает в Испанию.</a:t>
            </a:r>
          </a:p>
          <a:p>
            <a:pPr marL="0" lvl="0" indent="0">
              <a:lnSpc>
                <a:spcPct val="80000"/>
              </a:lnSpc>
              <a:spcBef>
                <a:spcPts val="448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</a:rPr>
              <a:t>В Испании к проекту Магеллана отнеслись менее скептически. Индийский совет, занимавшийся заморскими делами, поддерживает план мореплавателя. Официальная цель экспедиции более чем материальна: Магеллан должен доказать, что острова, богатые специями, являются испанскими. Согласно булле Папы Римского от 1493 года, все новые земли, открытые к востоку от линии демаркации, принадлежат Португалии, а к западу от линии – Испании. Мореплаватель как раз собирается на запад.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76" y="539477"/>
            <a:ext cx="5191125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143768" y="251445"/>
            <a:ext cx="4104456" cy="70879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ru-RU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ru-RU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28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24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9pPr>
          </a:lstStyle>
          <a:p>
            <a:pPr marL="0" lvl="0" indent="0">
              <a:lnSpc>
                <a:spcPct val="80000"/>
              </a:lnSpc>
              <a:spcBef>
                <a:spcPts val="198"/>
              </a:spcBef>
              <a:spcAft>
                <a:spcPts val="0"/>
              </a:spcAft>
              <a:buNone/>
            </a:pPr>
            <a:endParaRPr lang="ru-RU" sz="2200" dirty="0" smtClean="0">
              <a:solidFill>
                <a:srgbClr val="000000"/>
              </a:solidFill>
            </a:endParaRPr>
          </a:p>
          <a:p>
            <a:pPr marL="0" lvl="0" indent="0">
              <a:lnSpc>
                <a:spcPct val="80000"/>
              </a:lnSpc>
              <a:spcBef>
                <a:spcPts val="448"/>
              </a:spcBef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000000"/>
                </a:solidFill>
              </a:rPr>
              <a:t>Весна </a:t>
            </a:r>
            <a:r>
              <a:rPr lang="ru-RU" sz="2200" dirty="0">
                <a:solidFill>
                  <a:srgbClr val="000000"/>
                </a:solidFill>
              </a:rPr>
              <a:t>1518 года – испанский король Карл I подписывает документ о том, что Испания финансирует путешествие Магеллана из государственной казны и присваивает Фернандо Магеллану титул наместника всех открытых им земель, а также двадцатую часть дохода от них.</a:t>
            </a:r>
          </a:p>
          <a:p>
            <a:pPr marL="0" lvl="0" indent="0">
              <a:lnSpc>
                <a:spcPct val="80000"/>
              </a:lnSpc>
              <a:spcBef>
                <a:spcPts val="448"/>
              </a:spcBef>
              <a:spcAft>
                <a:spcPts val="0"/>
              </a:spcAft>
              <a:buNone/>
            </a:pPr>
            <a:r>
              <a:rPr lang="ru-RU" sz="2200" dirty="0">
                <a:solidFill>
                  <a:srgbClr val="000000"/>
                </a:solidFill>
              </a:rPr>
              <a:t>Фактически Магеллан собирается в первое в мире кругосветное путешествие. При этом нужно учесть, что в шарообразной форме Земли пока еще никто не был уверен. Никто не был уверен и в благополучном исходе плавания, в том числе и сам Магеллан. Ему приходится преодолеть множество трудностей связанных и с набором команды, и с преодолением раздоров на суднах: некоторые из испанских моряков не желает подчиняться ему, португальцу; одновременно конкуренты-португальцы сеют смуту в экипажах.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4328040" y="179437"/>
            <a:ext cx="5688000" cy="7127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 noGrp="1"/>
          </p:cNvSpPr>
          <p:nvPr>
            <p:ph type="title" idx="4294967295"/>
          </p:nvPr>
        </p:nvSpPr>
        <p:spPr>
          <a:xfrm>
            <a:off x="687453" y="323453"/>
            <a:ext cx="9072563" cy="1262063"/>
          </a:xfrm>
        </p:spPr>
        <p:txBody>
          <a:bodyPr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 algn="ctr">
              <a:buNone/>
            </a:pPr>
            <a:r>
              <a:rPr lang="ru-RU" dirty="0"/>
              <a:t>Отплытие кораблей.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4392000" y="1872000"/>
            <a:ext cx="5400000" cy="46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935856" y="1434921"/>
            <a:ext cx="3672159" cy="458587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20 сентября 1519 года флотилия Магеллана выходит из порта </a:t>
            </a:r>
            <a:r>
              <a:rPr lang="ru-RU" sz="2400" dirty="0" err="1"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Сан-Лукар</a:t>
            </a:r>
            <a:r>
              <a:rPr lang="ru-RU" sz="2400" dirty="0"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. В экспедицию отправляются пять кораблей: «Виктория», «Тринидад», «Сантьяго», «</a:t>
            </a:r>
            <a:r>
              <a:rPr lang="ru-RU" sz="2400" dirty="0" err="1"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Консепсьон</a:t>
            </a:r>
            <a:r>
              <a:rPr lang="ru-RU" sz="2400" dirty="0"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», «Сан-Антонио», на них находится 265 человек экипажа.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145" y="3419797"/>
            <a:ext cx="5544616" cy="22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359792" y="395461"/>
            <a:ext cx="4037013" cy="648072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0000" tIns="46800" rIns="90000" bIns="46800" anchor="t" anchorCtr="0">
            <a:noAutofit/>
          </a:bodyPr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ru-RU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ru-RU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28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24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9pPr>
          </a:lstStyle>
          <a:p>
            <a:pPr marL="0" lvl="0" indent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</a:rPr>
              <a:t>Конец ноября 1519 года – Магеллан прибывает в Бразилию и поворачивает на юг.</a:t>
            </a:r>
          </a:p>
          <a:p>
            <a:pPr marL="0" lvl="0" indent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</a:rPr>
              <a:t>Конец марта 1520 года – на зимовку флотилия становится в бухте Сан-</a:t>
            </a:r>
            <a:r>
              <a:rPr lang="ru-RU" sz="1800" dirty="0" err="1">
                <a:solidFill>
                  <a:srgbClr val="000000"/>
                </a:solidFill>
              </a:rPr>
              <a:t>Хулиан</a:t>
            </a:r>
            <a:r>
              <a:rPr lang="ru-RU" sz="1800" dirty="0">
                <a:solidFill>
                  <a:srgbClr val="000000"/>
                </a:solidFill>
              </a:rPr>
              <a:t>. Во время зимовки на трех кораблях из пяти вспыхивает мятеж. Магеллан жестоко его подавляет.</a:t>
            </a:r>
          </a:p>
          <a:p>
            <a:pPr marL="0" lvl="0" indent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</a:rPr>
              <a:t>Май 1520 года – на разведку послан «Сантьяго»; корабль погибает.</a:t>
            </a:r>
          </a:p>
          <a:p>
            <a:pPr marL="0" lvl="0" indent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</a:rPr>
              <a:t>Октябрь 1520 года – флотилия открывает пролив (ныне – пролив Магеллана). Оттуда дезертирует в Испанию «Сан-Антонио».</a:t>
            </a:r>
          </a:p>
          <a:p>
            <a:pPr marL="0" lvl="0" indent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</a:rPr>
              <a:t>Ноябрь 1520 года – Магеллан выходит в океан, названный им Тихим. Он проходит самую пустынную его часть и открывает всего два необитаемых острова.</a:t>
            </a:r>
          </a:p>
          <a:p>
            <a:pPr marL="0" lvl="0" indent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</a:rPr>
              <a:t>Март 1521 года – экспедицией открыты Марианские острова. К этому времени на кораблях давно закончились запасы питьевой воды и продовольствия, часть команды больна цингой, некоторые уже умерли.</a:t>
            </a:r>
          </a:p>
          <a:p>
            <a:pPr marL="342720" lvl="0" indent="-34272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None/>
            </a:pPr>
            <a:endParaRPr lang="ru-RU" sz="1800" dirty="0">
              <a:solidFill>
                <a:srgbClr val="0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240" y="323453"/>
            <a:ext cx="5544368" cy="211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827509"/>
            <a:ext cx="9057319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Rot="1" noChangeArrowheads="1"/>
          </p:cNvSpPr>
          <p:nvPr/>
        </p:nvSpPr>
        <p:spPr bwMode="auto">
          <a:xfrm>
            <a:off x="970740" y="539477"/>
            <a:ext cx="8510588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r>
              <a:rPr lang="ru-RU" altLang="ru-RU" kern="0" dirty="0" smtClean="0">
                <a:latin typeface="a_Presentum" pitchFamily="82" charset="-52"/>
              </a:rPr>
              <a:t>ГИБЕЛЬ МАГЕЛЛАНА</a:t>
            </a:r>
          </a:p>
        </p:txBody>
      </p:sp>
      <p:sp>
        <p:nvSpPr>
          <p:cNvPr id="3" name="Rectangle 5"/>
          <p:cNvSpPr txBox="1">
            <a:spLocks noRot="1" noChangeArrowheads="1"/>
          </p:cNvSpPr>
          <p:nvPr/>
        </p:nvSpPr>
        <p:spPr bwMode="auto">
          <a:xfrm>
            <a:off x="940578" y="1882185"/>
            <a:ext cx="8540750" cy="213518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altLang="ru-RU" sz="2400" b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15 марта 1521 года экспедиция подошла к большому Филиппинскому архипелагу, где решительный и отважный Магеллан, в роли покровителя крещённых им туземцев, вмешался в междоусобную войну и был убит в стычке у острова </a:t>
            </a:r>
            <a:r>
              <a:rPr kumimoji="0" lang="ru-RU" altLang="ru-RU" sz="2400" b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Мактан</a:t>
            </a:r>
            <a:r>
              <a:rPr kumimoji="0" lang="ru-RU" altLang="ru-RU" sz="2400" b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2995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73</TotalTime>
  <Words>723</Words>
  <Application>Microsoft Office PowerPoint</Application>
  <PresentationFormat>Произвольный</PresentationFormat>
  <Paragraphs>25</Paragraphs>
  <Slides>13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6" baseType="lpstr">
      <vt:lpstr>Microsoft YaHei</vt:lpstr>
      <vt:lpstr>a_Presentum</vt:lpstr>
      <vt:lpstr>Arial</vt:lpstr>
      <vt:lpstr>Calibri</vt:lpstr>
      <vt:lpstr>Constantia</vt:lpstr>
      <vt:lpstr>Lucida Sans Unicode</vt:lpstr>
      <vt:lpstr>Mangal</vt:lpstr>
      <vt:lpstr>StarSymbol</vt:lpstr>
      <vt:lpstr>Tahoma</vt:lpstr>
      <vt:lpstr>Times New Roman</vt:lpstr>
      <vt:lpstr>Wingdings</vt:lpstr>
      <vt:lpstr>Wingdings 2</vt:lpstr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Отплытие кораблей.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внимание!!!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Дарья</dc:creator>
  <cp:lastModifiedBy>Marina</cp:lastModifiedBy>
  <cp:revision>11</cp:revision>
  <dcterms:created xsi:type="dcterms:W3CDTF">2013-11-05T23:24:34Z</dcterms:created>
  <dcterms:modified xsi:type="dcterms:W3CDTF">2020-04-21T17:22:13Z</dcterms:modified>
</cp:coreProperties>
</file>