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7" r:id="rId11"/>
    <p:sldId id="265" r:id="rId12"/>
    <p:sldId id="266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7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333970"/>
      </p:ext>
    </p:extLst>
  </p:cSld>
  <p:clrMapOvr>
    <a:masterClrMapping/>
  </p:clrMapOvr>
  <p:transition spd="med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349061"/>
      </p:ext>
    </p:extLst>
  </p:cSld>
  <p:clrMapOvr>
    <a:masterClrMapping/>
  </p:clrMapOvr>
  <p:transition spd="med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056113"/>
      </p:ext>
    </p:extLst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81"/>
      </p:ext>
    </p:extLst>
  </p:cSld>
  <p:clrMapOvr>
    <a:masterClrMapping/>
  </p:clrMapOvr>
  <p:transition spd="med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59022"/>
      </p:ext>
    </p:extLst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15959"/>
      </p:ext>
    </p:extLst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099426"/>
      </p:ext>
    </p:extLst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510051"/>
      </p:ext>
    </p:extLst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6425"/>
      </p:ext>
    </p:extLst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031786"/>
      </p:ext>
    </p:extLst>
  </p:cSld>
  <p:clrMapOvr>
    <a:masterClrMapping/>
  </p:clrMapOvr>
  <p:transition spd="med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322927"/>
      </p:ext>
    </p:extLst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EF0D4-128E-4981-9BB1-F8363E751E39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81562-84BE-44F6-815A-55F1400AC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7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88640"/>
            <a:ext cx="7772400" cy="1470025"/>
          </a:xfrm>
        </p:spPr>
        <p:txBody>
          <a:bodyPr>
            <a:prstTxWarp prst="textCanDown">
              <a:avLst/>
            </a:prstTxWarp>
            <a:norm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Simplified Arabic Fixed" pitchFamily="49" charset="-78"/>
              </a:rPr>
              <a:t>Исследования Мирового океана  </a:t>
            </a:r>
            <a:r>
              <a:rPr lang="ru-RU" sz="3600" dirty="0" smtClean="0">
                <a:solidFill>
                  <a:schemeClr val="bg1"/>
                </a:solidFill>
                <a:effectLst>
                  <a:glow rad="127000">
                    <a:schemeClr val="bg1">
                      <a:lumMod val="5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600" dirty="0" smtClean="0">
                <a:solidFill>
                  <a:schemeClr val="bg1"/>
                </a:solidFill>
                <a:effectLst>
                  <a:glow rad="127000">
                    <a:schemeClr val="bg1">
                      <a:lumMod val="5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600" b="1" i="1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solidFill>
                  <a:schemeClr val="bg1"/>
                </a:solidFill>
                <a:effectLst>
                  <a:glow rad="127000">
                    <a:schemeClr val="bg1">
                      <a:lumMod val="5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4000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XVII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Nyala" pitchFamily="2" charset="0"/>
              </a:rPr>
              <a:t> 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 начала </a:t>
            </a:r>
            <a:r>
              <a:rPr lang="en-US" sz="4000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XX</a:t>
            </a:r>
            <a:r>
              <a:rPr lang="en-US" sz="4000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 </a:t>
            </a:r>
            <a:r>
              <a:rPr lang="ru-RU" sz="4000" b="1" i="1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вв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.</a:t>
            </a:r>
            <a:endParaRPr lang="ru-RU" sz="36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1875453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4595" y="-7827"/>
            <a:ext cx="36004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XIX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в. началась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эпоха научных экспедиций по изучению Мирового океана. В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этот период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русские моряки совершили около  40 кругосветных плаваний, больше чем англичане и французы, вместе взятые. Ими было положенное начало серии научных океанографических исследований. Во время одного из кругосветных плаваний О. Е. 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Коцебу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(1823-1826) российским  академиком Э. X. 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Ленцами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проводились глубинные измерения температуры воды, впервые определялась плотность морской воды на различных глубинах (до 2 тыс. м).</a:t>
            </a:r>
          </a:p>
        </p:txBody>
      </p:sp>
    </p:spTree>
    <p:extLst>
      <p:ext uri="{BB962C8B-B14F-4D97-AF65-F5344CB8AC3E}">
        <p14:creationId xmlns:p14="http://schemas.microsoft.com/office/powerpoint/2010/main" val="392359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892" y="1495193"/>
            <a:ext cx="410403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декабря 1872-76 гг.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состоялась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первая океано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графическая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экспедиция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английском судне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«Челленджер»,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положившая начало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специальным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океанографическим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экспедициям,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созданию новых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технических средств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методов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наблюдений. Учен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ым,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организовавшим эту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экспедицию,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 Чарлз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Уайвилл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Томсон.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Экспедиция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«Челленджере»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 ком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плексные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наблюдения на 362 глубок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оводных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станциях в Атлантическом, Тих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ом и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Индийском океанах.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905" y="2881567"/>
            <a:ext cx="5022925" cy="3418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420343" y="262030"/>
            <a:ext cx="63033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Экспедиция на «</a:t>
            </a:r>
            <a:r>
              <a:rPr lang="ru-RU" sz="44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Челенджере</a:t>
            </a:r>
            <a:r>
              <a:rPr lang="ru-RU" sz="4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»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1872-1876 гг.</a:t>
            </a:r>
            <a:endParaRPr lang="ru-RU" sz="4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4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04722"/>
            <a:ext cx="7272808" cy="45219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4826675"/>
            <a:ext cx="80970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Дитмар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(Великобритания)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экспедиции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Челленджере» подтвердил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постоянство химического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состава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 Мирового океана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преобладание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нем хлоридов.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Вслед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экспедицией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Челленджере» многими странами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были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предприняты аналогичные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экспедиции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различные по масштабам и районам плаваний. Среди них выделяются полярные экспедиции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Ф.Нансена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(1893-1896 гг.) и С. О. Макарова на ледоколе «Ермак» (1899 г.).</a:t>
            </a:r>
          </a:p>
        </p:txBody>
      </p:sp>
    </p:spTree>
    <p:extLst>
      <p:ext uri="{BB962C8B-B14F-4D97-AF65-F5344CB8AC3E}">
        <p14:creationId xmlns:p14="http://schemas.microsoft.com/office/powerpoint/2010/main" val="246789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6159058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4400" b="0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 конце </a:t>
            </a:r>
            <a:r>
              <a:rPr lang="en-US" sz="4400" b="0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XIX </a:t>
            </a:r>
            <a:r>
              <a:rPr lang="ru-RU" sz="4400" b="0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– начале </a:t>
            </a:r>
            <a:r>
              <a:rPr lang="en-US" sz="4400" b="0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XX</a:t>
            </a:r>
            <a:r>
              <a:rPr lang="ru-RU" sz="4400" b="0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вв.</a:t>
            </a:r>
            <a:endParaRPr lang="ru-RU" sz="4400" b="0" cap="none" spc="0" dirty="0">
              <a:ln w="10160">
                <a:solidFill>
                  <a:srgbClr val="FFFF00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0729"/>
            <a:ext cx="88569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Monotype Corsiva" pitchFamily="66" charset="0"/>
              </a:rPr>
              <a:t>Возникают </a:t>
            </a:r>
            <a:r>
              <a:rPr lang="ru-RU" sz="2400" b="1" dirty="0">
                <a:latin typeface="Monotype Corsiva" pitchFamily="66" charset="0"/>
              </a:rPr>
              <a:t>национальные океанографические учреждения и сеть береговых станций. </a:t>
            </a:r>
            <a:endParaRPr lang="ru-RU" sz="2400" b="1" dirty="0" smtClean="0">
              <a:latin typeface="Monotype Corsiva" pitchFamily="66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Monotype Corsiva" pitchFamily="66" charset="0"/>
              </a:rPr>
              <a:t>Создан </a:t>
            </a:r>
            <a:r>
              <a:rPr lang="ru-RU" sz="2400" b="1" dirty="0">
                <a:latin typeface="Monotype Corsiva" pitchFamily="66" charset="0"/>
              </a:rPr>
              <a:t>в 1902 г. Международный Совет по исследованию моря (МСИМ</a:t>
            </a:r>
            <a:r>
              <a:rPr lang="ru-RU" sz="2400" b="1" dirty="0" smtClean="0">
                <a:latin typeface="Monotype Corsiva" pitchFamily="66" charset="0"/>
              </a:rPr>
              <a:t>). </a:t>
            </a:r>
            <a:r>
              <a:rPr lang="ru-RU" sz="2400" b="1" dirty="0">
                <a:latin typeface="Monotype Corsiva" pitchFamily="66" charset="0"/>
              </a:rPr>
              <a:t>В результате </a:t>
            </a:r>
            <a:r>
              <a:rPr lang="ru-RU" sz="2400" b="1" dirty="0" smtClean="0">
                <a:latin typeface="Monotype Corsiva" pitchFamily="66" charset="0"/>
              </a:rPr>
              <a:t>его деятельности были </a:t>
            </a:r>
            <a:r>
              <a:rPr lang="ru-RU" sz="2400" b="1" dirty="0">
                <a:latin typeface="Monotype Corsiva" pitchFamily="66" charset="0"/>
              </a:rPr>
              <a:t>выполнены точные определения солености и многих физических параметров, изданы 1ые океанологические </a:t>
            </a:r>
            <a:r>
              <a:rPr lang="ru-RU" sz="2400" b="1" dirty="0" smtClean="0">
                <a:latin typeface="Monotype Corsiva" pitchFamily="66" charset="0"/>
              </a:rPr>
              <a:t>таблицы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Monotype Corsiva" pitchFamily="66" charset="0"/>
              </a:rPr>
              <a:t>В 1902 г.  М. </a:t>
            </a:r>
            <a:r>
              <a:rPr lang="ru-RU" sz="2400" b="1" dirty="0" err="1" smtClean="0">
                <a:latin typeface="Monotype Corsiva" pitchFamily="66" charset="0"/>
              </a:rPr>
              <a:t>Кнудсен</a:t>
            </a:r>
            <a:r>
              <a:rPr lang="ru-RU" sz="2400" b="1" dirty="0" smtClean="0">
                <a:latin typeface="Monotype Corsiva" pitchFamily="66" charset="0"/>
              </a:rPr>
              <a:t> разработал метод определения солености воды по содержанию в ней хлора, а также таблицы солености и плотности воды.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Monotype Corsiva" pitchFamily="66" charset="0"/>
              </a:rPr>
              <a:t>В 1905 г. В. </a:t>
            </a:r>
            <a:r>
              <a:rPr lang="ru-RU" sz="2400" b="1" dirty="0" err="1" smtClean="0">
                <a:latin typeface="Monotype Corsiva" pitchFamily="66" charset="0"/>
              </a:rPr>
              <a:t>Экман</a:t>
            </a:r>
            <a:r>
              <a:rPr lang="ru-RU" sz="2400" b="1" dirty="0" smtClean="0">
                <a:latin typeface="Monotype Corsiva" pitchFamily="66" charset="0"/>
              </a:rPr>
              <a:t> разработал теорию дрейфовых течений.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Monotype Corsiva" pitchFamily="66" charset="0"/>
              </a:rPr>
              <a:t>И др.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4791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5337" y="2967335"/>
            <a:ext cx="6093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Спасибо за внимание !</a:t>
            </a:r>
            <a:endParaRPr lang="ru-RU" sz="5400" b="1" cap="none" spc="50" dirty="0">
              <a:ln w="12700" cmpd="sng">
                <a:solidFill>
                  <a:srgbClr val="00206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2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97" y="2409166"/>
            <a:ext cx="7416825" cy="4437568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643" y="0"/>
            <a:ext cx="2681599" cy="2234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1942277"/>
            <a:ext cx="86409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Открытие пятой части света –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Австралии</a:t>
            </a:r>
            <a:endParaRPr lang="ru-RU" sz="3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2715" y="154562"/>
            <a:ext cx="31149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Морская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экспедиция</a:t>
            </a:r>
            <a:endParaRPr lang="ru-RU" sz="5400" b="1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7242" y="148696"/>
            <a:ext cx="26917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Абеля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Тасмана</a:t>
            </a:r>
            <a:endParaRPr lang="ru-RU" sz="5400" b="1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78254" y="2566658"/>
            <a:ext cx="1114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1</a:t>
            </a:r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6</a:t>
            </a:r>
            <a:r>
              <a:rPr lang="ru-RU" sz="32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4</a:t>
            </a:r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2</a:t>
            </a:r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-</a:t>
            </a:r>
            <a:endParaRPr lang="ru-RU" sz="3200" b="0" cap="none" spc="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92993" y="3118158"/>
            <a:ext cx="13708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1</a:t>
            </a:r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6</a:t>
            </a:r>
            <a:r>
              <a:rPr lang="ru-RU" sz="32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4</a:t>
            </a:r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4 гг.</a:t>
            </a:r>
            <a:endParaRPr lang="ru-RU" sz="3200" b="0" cap="none" spc="0" dirty="0">
              <a:ln w="18415" cmpd="sng">
                <a:solidFill>
                  <a:schemeClr val="tx1"/>
                </a:solidFill>
                <a:prstDash val="solid"/>
              </a:ln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051141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8471273" cy="5290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5"/>
          <a:stretch/>
        </p:blipFill>
        <p:spPr>
          <a:xfrm>
            <a:off x="539552" y="51018"/>
            <a:ext cx="2592288" cy="37550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54079" y="384405"/>
            <a:ext cx="5057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Афанасиус</a:t>
            </a:r>
            <a:r>
              <a:rPr lang="ru-RU" sz="5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err="1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Кирхер</a:t>
            </a:r>
            <a:endParaRPr lang="ru-RU" sz="5400" b="1" cap="none" spc="0" dirty="0">
              <a:ln w="12700">
                <a:solidFill>
                  <a:srgbClr val="0070C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589" y="6021288"/>
            <a:ext cx="8879226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 1664 г. Составил 1ую карту морских течений</a:t>
            </a:r>
            <a:endParaRPr lang="ru-RU" sz="3200" b="1" cap="none" spc="0" dirty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629898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64496"/>
            <a:ext cx="7128792" cy="619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18840" y="-171400"/>
            <a:ext cx="70663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effectLst>
                  <a:glow rad="101600">
                    <a:schemeClr val="bg1">
                      <a:alpha val="60000"/>
                    </a:schemeClr>
                  </a:glow>
                  <a:reflection blurRad="12700" stA="50000" endPos="50000" dist="5000" dir="5400000" sy="-100000" rotWithShape="0"/>
                </a:effectLst>
                <a:latin typeface="Monotype Corsiva" pitchFamily="66" charset="0"/>
                <a:cs typeface="Aharoni" pitchFamily="2" charset="-79"/>
              </a:rPr>
              <a:t>Большая (Великая) Северная  </a:t>
            </a:r>
          </a:p>
          <a:p>
            <a:pPr algn="ctr"/>
            <a:r>
              <a:rPr lang="ru-RU" sz="3600" b="1" cap="all" spc="0" dirty="0" smtClean="0">
                <a:ln w="0"/>
                <a:effectLst>
                  <a:glow rad="101600">
                    <a:schemeClr val="bg1">
                      <a:alpha val="60000"/>
                    </a:schemeClr>
                  </a:glow>
                  <a:reflection blurRad="12700" stA="50000" endPos="50000" dist="5000" dir="5400000" sy="-100000" rotWithShape="0"/>
                </a:effectLst>
                <a:latin typeface="Monotype Corsiva" pitchFamily="66" charset="0"/>
                <a:cs typeface="Aharoni" pitchFamily="2" charset="-79"/>
              </a:rPr>
              <a:t>Экспедиция 1733-1743</a:t>
            </a:r>
            <a:r>
              <a:rPr lang="ru-RU" sz="2400" b="1" cap="all" spc="0" dirty="0" smtClean="0">
                <a:ln w="0"/>
                <a:effectLst>
                  <a:glow rad="101600">
                    <a:schemeClr val="bg1">
                      <a:alpha val="60000"/>
                    </a:schemeClr>
                  </a:glow>
                  <a:reflection blurRad="12700" stA="50000" endPos="50000" dist="5000" dir="5400000" sy="-100000" rotWithShape="0"/>
                </a:effectLst>
                <a:latin typeface="Monotype Corsiva" pitchFamily="66" charset="0"/>
                <a:cs typeface="Aharoni" pitchFamily="2" charset="-79"/>
              </a:rPr>
              <a:t>гг</a:t>
            </a:r>
            <a:r>
              <a:rPr lang="ru-RU" sz="3600" b="1" cap="all" spc="0" dirty="0" smtClean="0">
                <a:ln w="0"/>
                <a:effectLst>
                  <a:glow rad="101600">
                    <a:schemeClr val="bg1">
                      <a:alpha val="60000"/>
                    </a:schemeClr>
                  </a:glow>
                  <a:reflection blurRad="12700" stA="50000" endPos="50000" dist="5000" dir="5400000" sy="-100000" rotWithShape="0"/>
                </a:effectLst>
                <a:latin typeface="Monotype Corsiva" pitchFamily="66" charset="0"/>
                <a:cs typeface="Aharoni" pitchFamily="2" charset="-79"/>
              </a:rPr>
              <a:t>.</a:t>
            </a:r>
            <a:endParaRPr lang="ru-RU" sz="3600" b="1" cap="all" spc="0" dirty="0">
              <a:ln w="0"/>
              <a:effectLst>
                <a:glow rad="101600">
                  <a:schemeClr val="bg1">
                    <a:alpha val="60000"/>
                  </a:schemeClr>
                </a:glow>
                <a:reflection blurRad="12700" stA="50000" endPos="50000" dist="5000" dir="5400000" sy="-100000" rotWithShape="0"/>
              </a:effectLst>
              <a:latin typeface="Monotype Corsiva" pitchFamily="66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206180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40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1367"/>
            <a:ext cx="7344816" cy="53697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 rot="21133208">
            <a:off x="1549825" y="5189579"/>
            <a:ext cx="69685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Первая карта Гольфстрима</a:t>
            </a:r>
          </a:p>
          <a:p>
            <a:pPr algn="ctr"/>
            <a:r>
              <a:rPr lang="ru-RU" sz="48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Б. Франклина 1770 г.</a:t>
            </a:r>
            <a:endParaRPr lang="ru-RU" sz="4800" b="1" cap="none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9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" y="9190"/>
            <a:ext cx="9144000" cy="57127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722" y="5589240"/>
            <a:ext cx="913763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Monotype Corsiva" pitchFamily="66" charset="0"/>
              </a:rPr>
              <a:t>П</a:t>
            </a:r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Monotype Corsiva" pitchFamily="66" charset="0"/>
              </a:rPr>
              <a:t>роводились </a:t>
            </a:r>
            <a:r>
              <a:rPr lang="ru-RU" sz="2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Monotype Corsiva" pitchFamily="66" charset="0"/>
              </a:rPr>
              <a:t>измерения температуры воды на больших глубинах океана, </a:t>
            </a:r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Monotype Corsiva" pitchFamily="66" charset="0"/>
              </a:rPr>
              <a:t>наблюдения </a:t>
            </a:r>
            <a:r>
              <a:rPr lang="ru-RU" sz="2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Monotype Corsiva" pitchFamily="66" charset="0"/>
              </a:rPr>
              <a:t>над удельным весом, течениями, цветом воды, биологические исследования и измерения глубин</a:t>
            </a:r>
            <a:endParaRPr lang="ru-RU" sz="28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68" y="1575672"/>
            <a:ext cx="4335938" cy="32444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00" y="260648"/>
            <a:ext cx="4669724" cy="6291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877012" y="252233"/>
            <a:ext cx="5327099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Открытие 6-ого континента 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экспедицией 1819-1821 гг.</a:t>
            </a:r>
            <a:endParaRPr lang="ru-RU" sz="4000" dirty="0">
              <a:ln w="18415" cmpd="sng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40564" y="4822625"/>
            <a:ext cx="39517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Официальное открытие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Антарктиды 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16(28) января 1820г.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74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0" r="6036" b="11484"/>
          <a:stretch/>
        </p:blipFill>
        <p:spPr>
          <a:xfrm>
            <a:off x="231807" y="21851"/>
            <a:ext cx="2175164" cy="28298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83568" y="5041807"/>
            <a:ext cx="65149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cap="none" spc="0" dirty="0" err="1" smtClean="0">
                <a:ln w="31550" cmpd="sng">
                  <a:solidFill>
                    <a:srgbClr val="FFFF00"/>
                  </a:soli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Глубометр</a:t>
            </a:r>
            <a:r>
              <a:rPr lang="ru-RU" sz="3200" dirty="0" smtClean="0">
                <a:ln w="31550" cmpd="sng">
                  <a:solidFill>
                    <a:srgbClr val="FFFF00"/>
                  </a:soli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2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- прибор </a:t>
            </a:r>
            <a:r>
              <a:rPr lang="ru-RU" sz="3200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для  </a:t>
            </a:r>
            <a:r>
              <a:rPr lang="ru-RU" sz="32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глубоководных  </a:t>
            </a:r>
          </a:p>
          <a:p>
            <a:pPr algn="just"/>
            <a:r>
              <a:rPr lang="ru-RU" sz="32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океанографических  наблюдений</a:t>
            </a:r>
            <a:endParaRPr lang="ru-RU" sz="3200" cap="none" spc="0" dirty="0" smtClean="0">
              <a:ln w="3155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  <a:p>
            <a:pPr algn="just"/>
            <a:r>
              <a:rPr lang="ru-RU" sz="3200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Э. Ленца  и Ф. </a:t>
            </a:r>
            <a:r>
              <a:rPr lang="ru-RU" sz="3200" cap="none" spc="0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Паррота</a:t>
            </a:r>
            <a:r>
              <a:rPr lang="ru-RU" sz="3200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3200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00138"/>
            <a:ext cx="2001418" cy="27416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3" b="9368"/>
          <a:stretch/>
        </p:blipFill>
        <p:spPr>
          <a:xfrm>
            <a:off x="2987824" y="1028145"/>
            <a:ext cx="5472608" cy="3979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4338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351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Aharoni</vt:lpstr>
      <vt:lpstr>Algerian</vt:lpstr>
      <vt:lpstr>Arial</vt:lpstr>
      <vt:lpstr>Calibri</vt:lpstr>
      <vt:lpstr>Monotype Corsiva</vt:lpstr>
      <vt:lpstr>Nyala</vt:lpstr>
      <vt:lpstr>Simplified Arabic Fixed</vt:lpstr>
      <vt:lpstr>Times New Roman</vt:lpstr>
      <vt:lpstr>Wingdings</vt:lpstr>
      <vt:lpstr>Тема Office</vt:lpstr>
      <vt:lpstr>Исследования Мирового океана   с XVII до начала XX вв.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Исследования Мирового океана с  XVII до начала XX вв.</dc:title>
  <dc:creator>Мыш</dc:creator>
  <cp:lastModifiedBy>Marina</cp:lastModifiedBy>
  <cp:revision>38</cp:revision>
  <dcterms:created xsi:type="dcterms:W3CDTF">2014-02-08T16:31:07Z</dcterms:created>
  <dcterms:modified xsi:type="dcterms:W3CDTF">2020-05-26T16:49:36Z</dcterms:modified>
</cp:coreProperties>
</file>