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slides/slide8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3" r:id="rId12"/>
    <p:sldId id="274" r:id="rId13"/>
    <p:sldId id="275" r:id="rId14"/>
    <p:sldId id="323" r:id="rId15"/>
    <p:sldId id="327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91" r:id="rId25"/>
    <p:sldId id="292" r:id="rId26"/>
    <p:sldId id="293" r:id="rId27"/>
    <p:sldId id="294" r:id="rId28"/>
    <p:sldId id="295" r:id="rId29"/>
    <p:sldId id="296" r:id="rId30"/>
    <p:sldId id="297" r:id="rId31"/>
    <p:sldId id="298" r:id="rId32"/>
    <p:sldId id="268" r:id="rId33"/>
    <p:sldId id="266" r:id="rId34"/>
    <p:sldId id="267" r:id="rId35"/>
    <p:sldId id="269" r:id="rId36"/>
    <p:sldId id="270" r:id="rId37"/>
    <p:sldId id="324" r:id="rId38"/>
    <p:sldId id="325" r:id="rId39"/>
    <p:sldId id="271" r:id="rId40"/>
    <p:sldId id="272" r:id="rId41"/>
    <p:sldId id="284" r:id="rId42"/>
    <p:sldId id="285" r:id="rId43"/>
    <p:sldId id="286" r:id="rId44"/>
    <p:sldId id="287" r:id="rId45"/>
    <p:sldId id="288" r:id="rId46"/>
    <p:sldId id="289" r:id="rId47"/>
    <p:sldId id="290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8" r:id="rId68"/>
    <p:sldId id="319" r:id="rId69"/>
    <p:sldId id="328" r:id="rId70"/>
    <p:sldId id="320" r:id="rId71"/>
    <p:sldId id="321" r:id="rId72"/>
    <p:sldId id="322" r:id="rId73"/>
    <p:sldId id="326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7" r:id="rId8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D60093"/>
    <a:srgbClr val="003300"/>
    <a:srgbClr val="800080"/>
    <a:srgbClr val="660033"/>
    <a:srgbClr val="CC3399"/>
    <a:srgbClr val="009900"/>
    <a:srgbClr val="00CC00"/>
    <a:srgbClr val="FF99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59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6452D-5313-4A7C-B194-94C2CC5EF777}" type="datetimeFigureOut">
              <a:rPr lang="ru-RU" smtClean="0"/>
              <a:pPr/>
              <a:t>15.09.2016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0545E-775A-458A-A505-BEB9C106CC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321221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6452D-5313-4A7C-B194-94C2CC5EF777}" type="datetimeFigureOut">
              <a:rPr lang="ru-RU" smtClean="0"/>
              <a:pPr/>
              <a:t>15.09.2016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0545E-775A-458A-A505-BEB9C106CC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02225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6452D-5313-4A7C-B194-94C2CC5EF777}" type="datetimeFigureOut">
              <a:rPr lang="ru-RU" smtClean="0"/>
              <a:pPr/>
              <a:t>15.09.2016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0545E-775A-458A-A505-BEB9C106CC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68251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6452D-5313-4A7C-B194-94C2CC5EF777}" type="datetimeFigureOut">
              <a:rPr lang="ru-RU" smtClean="0"/>
              <a:pPr/>
              <a:t>15.09.2016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0545E-775A-458A-A505-BEB9C106CC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92927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6452D-5313-4A7C-B194-94C2CC5EF777}" type="datetimeFigureOut">
              <a:rPr lang="ru-RU" smtClean="0"/>
              <a:pPr/>
              <a:t>15.09.2016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0545E-775A-458A-A505-BEB9C106CC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74246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6452D-5313-4A7C-B194-94C2CC5EF777}" type="datetimeFigureOut">
              <a:rPr lang="ru-RU" smtClean="0"/>
              <a:pPr/>
              <a:t>15.09.2016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0545E-775A-458A-A505-BEB9C106CC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544075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6452D-5313-4A7C-B194-94C2CC5EF777}" type="datetimeFigureOut">
              <a:rPr lang="ru-RU" smtClean="0"/>
              <a:pPr/>
              <a:t>15.09.2016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0545E-775A-458A-A505-BEB9C106CC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192447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6452D-5313-4A7C-B194-94C2CC5EF777}" type="datetimeFigureOut">
              <a:rPr lang="ru-RU" smtClean="0"/>
              <a:pPr/>
              <a:t>15.09.2016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0545E-775A-458A-A505-BEB9C106CC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83952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6452D-5313-4A7C-B194-94C2CC5EF777}" type="datetimeFigureOut">
              <a:rPr lang="ru-RU" smtClean="0"/>
              <a:pPr/>
              <a:t>15.09.2016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0545E-775A-458A-A505-BEB9C106CC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8106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6452D-5313-4A7C-B194-94C2CC5EF777}" type="datetimeFigureOut">
              <a:rPr lang="ru-RU" smtClean="0"/>
              <a:pPr/>
              <a:t>15.09.2016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0545E-775A-458A-A505-BEB9C106CC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78470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6452D-5313-4A7C-B194-94C2CC5EF777}" type="datetimeFigureOut">
              <a:rPr lang="ru-RU" smtClean="0"/>
              <a:pPr/>
              <a:t>15.09.2016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0545E-775A-458A-A505-BEB9C106CC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51532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66452D-5313-4A7C-B194-94C2CC5EF777}" type="datetimeFigureOut">
              <a:rPr lang="ru-RU" smtClean="0"/>
              <a:pPr/>
              <a:t>15.09.2016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90545E-775A-458A-A505-BEB9C106CC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68459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1.jpeg"/><Relationship Id="rId5" Type="http://schemas.openxmlformats.org/officeDocument/2006/relationships/image" Target="../media/image90.jpeg"/><Relationship Id="rId4" Type="http://schemas.openxmlformats.org/officeDocument/2006/relationships/image" Target="../media/image89.gif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4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7.jpe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0.jpe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5.jpeg"/><Relationship Id="rId4" Type="http://schemas.openxmlformats.org/officeDocument/2006/relationships/image" Target="../media/image104.jpe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opov-ist.ucoz.ru/Kartinki/pergame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60648"/>
            <a:ext cx="8964488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2060"/>
                </a:solidFill>
                <a:latin typeface="Book Antiqua" pitchFamily="18" charset="0"/>
              </a:rPr>
              <a:t>Географические открытия древних римлян</a:t>
            </a:r>
            <a:endParaRPr lang="ru-RU" sz="4000" dirty="0">
              <a:solidFill>
                <a:srgbClr val="002060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936368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gylhataj.ru/wp-content/uploads/2012/06/ramki-dlya-fotoshopa-krasivye-ramki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91680" y="1843950"/>
            <a:ext cx="590465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err="1">
                <a:solidFill>
                  <a:srgbClr val="660033"/>
                </a:solidFill>
                <a:latin typeface="Book Antiqua" pitchFamily="18" charset="0"/>
              </a:rPr>
              <a:t>Полибий</a:t>
            </a:r>
            <a:r>
              <a:rPr lang="ru-RU" sz="2000" dirty="0">
                <a:solidFill>
                  <a:srgbClr val="660033"/>
                </a:solidFill>
                <a:latin typeface="Book Antiqua" pitchFamily="18" charset="0"/>
              </a:rPr>
              <a:t> первый использовал эти дорожные столбы в географических целях, </a:t>
            </a:r>
            <a:r>
              <a:rPr lang="ru-RU" sz="2000" dirty="0" smtClean="0">
                <a:solidFill>
                  <a:srgbClr val="660033"/>
                </a:solidFill>
                <a:latin typeface="Book Antiqua" pitchFamily="18" charset="0"/>
              </a:rPr>
              <a:t>и так измерил всю длину Италии с севера на юг.</a:t>
            </a:r>
          </a:p>
          <a:p>
            <a:pPr algn="ctr"/>
            <a:endParaRPr lang="ru-RU" sz="2000" dirty="0">
              <a:solidFill>
                <a:srgbClr val="660033"/>
              </a:solidFill>
              <a:latin typeface="Book Antiqua" pitchFamily="18" charset="0"/>
            </a:endParaRPr>
          </a:p>
          <a:p>
            <a:pPr algn="ctr"/>
            <a:endParaRPr lang="ru-RU" sz="2000" dirty="0" smtClean="0">
              <a:solidFill>
                <a:srgbClr val="660033"/>
              </a:solidFill>
              <a:latin typeface="Book Antiqua" pitchFamily="18" charset="0"/>
            </a:endParaRPr>
          </a:p>
          <a:p>
            <a:pPr algn="ctr"/>
            <a:r>
              <a:rPr lang="ru-RU" sz="2000" dirty="0" err="1">
                <a:solidFill>
                  <a:srgbClr val="660033"/>
                </a:solidFill>
                <a:latin typeface="Book Antiqua" pitchFamily="18" charset="0"/>
              </a:rPr>
              <a:t>Полибий</a:t>
            </a:r>
            <a:r>
              <a:rPr lang="ru-RU" sz="2000" dirty="0">
                <a:solidFill>
                  <a:srgbClr val="660033"/>
                </a:solidFill>
                <a:latin typeface="Book Antiqua" pitchFamily="18" charset="0"/>
              </a:rPr>
              <a:t> сделал немало ошибок в первом географическом описании всего Пиренейского п-ова, в его время слабо исследованного. О</a:t>
            </a:r>
            <a:r>
              <a:rPr lang="ru-RU" sz="2000" dirty="0" smtClean="0">
                <a:solidFill>
                  <a:srgbClr val="660033"/>
                </a:solidFill>
                <a:latin typeface="Book Antiqua" pitchFamily="18" charset="0"/>
              </a:rPr>
              <a:t>н указал, </a:t>
            </a:r>
            <a:r>
              <a:rPr lang="ru-RU" sz="2000" dirty="0">
                <a:solidFill>
                  <a:srgbClr val="660033"/>
                </a:solidFill>
                <a:latin typeface="Book Antiqua" pitchFamily="18" charset="0"/>
              </a:rPr>
              <a:t>что Пиренеи простираются не с востока на запад, а с севера на юг.</a:t>
            </a:r>
          </a:p>
        </p:txBody>
      </p:sp>
    </p:spTree>
    <p:extLst>
      <p:ext uri="{BB962C8B-B14F-4D97-AF65-F5344CB8AC3E}">
        <p14:creationId xmlns:p14="http://schemas.microsoft.com/office/powerpoint/2010/main" xmlns="" val="31865288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pedsovet.su/_ld/265/4557189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492896"/>
            <a:ext cx="7772400" cy="1470025"/>
          </a:xfrm>
        </p:spPr>
        <p:txBody>
          <a:bodyPr/>
          <a:lstStyle/>
          <a:p>
            <a:r>
              <a:rPr lang="ru-RU" b="1" i="1" dirty="0" smtClean="0">
                <a:solidFill>
                  <a:srgbClr val="0070C0"/>
                </a:solidFill>
                <a:latin typeface="Book Antiqua" pitchFamily="18" charset="0"/>
              </a:rPr>
              <a:t>Походы и открытия </a:t>
            </a:r>
            <a:br>
              <a:rPr lang="ru-RU" b="1" i="1" dirty="0" smtClean="0">
                <a:solidFill>
                  <a:srgbClr val="0070C0"/>
                </a:solidFill>
                <a:latin typeface="Book Antiqua" pitchFamily="18" charset="0"/>
              </a:rPr>
            </a:br>
            <a:r>
              <a:rPr lang="ru-RU" b="1" i="1" dirty="0" smtClean="0">
                <a:solidFill>
                  <a:srgbClr val="0070C0"/>
                </a:solidFill>
                <a:latin typeface="Book Antiqua" pitchFamily="18" charset="0"/>
              </a:rPr>
              <a:t>Юлия Цезаря</a:t>
            </a:r>
            <a:endParaRPr lang="ru-RU" b="1" i="1" dirty="0">
              <a:solidFill>
                <a:srgbClr val="0070C0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9486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http://pedsovet.su/_ld/373/0931267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23728" y="751344"/>
            <a:ext cx="6768752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Book Antiqua" pitchFamily="18" charset="0"/>
              </a:rPr>
              <a:t>Наместником </a:t>
            </a:r>
            <a:r>
              <a:rPr lang="ru-RU" dirty="0" err="1">
                <a:solidFill>
                  <a:srgbClr val="002060"/>
                </a:solidFill>
                <a:latin typeface="Book Antiqua" pitchFamily="18" charset="0"/>
              </a:rPr>
              <a:t>Цисальпинской</a:t>
            </a:r>
            <a:r>
              <a:rPr lang="ru-RU" dirty="0">
                <a:solidFill>
                  <a:srgbClr val="002060"/>
                </a:solidFill>
                <a:latin typeface="Book Antiqua" pitchFamily="18" charset="0"/>
              </a:rPr>
              <a:t>, а затем и </a:t>
            </a:r>
            <a:r>
              <a:rPr lang="ru-RU" dirty="0" err="1">
                <a:solidFill>
                  <a:srgbClr val="002060"/>
                </a:solidFill>
                <a:latin typeface="Book Antiqua" pitchFamily="18" charset="0"/>
              </a:rPr>
              <a:t>Нарбонской</a:t>
            </a:r>
            <a:r>
              <a:rPr lang="ru-RU" dirty="0">
                <a:solidFill>
                  <a:srgbClr val="002060"/>
                </a:solidFill>
                <a:latin typeface="Book Antiqua" pitchFamily="18" charset="0"/>
              </a:rPr>
              <a:t> Галлии </a:t>
            </a:r>
            <a:r>
              <a:rPr lang="ru-RU" cap="small" dirty="0">
                <a:solidFill>
                  <a:srgbClr val="002060"/>
                </a:solidFill>
                <a:latin typeface="Book Antiqua" pitchFamily="18" charset="0"/>
              </a:rPr>
              <a:t>в </a:t>
            </a:r>
            <a:r>
              <a:rPr lang="ru-RU" dirty="0">
                <a:solidFill>
                  <a:srgbClr val="002060"/>
                </a:solidFill>
                <a:latin typeface="Book Antiqua" pitchFamily="18" charset="0"/>
              </a:rPr>
              <a:t>58 г. до н. э. стал </a:t>
            </a:r>
            <a:r>
              <a:rPr lang="ru-RU" dirty="0">
                <a:solidFill>
                  <a:srgbClr val="CC3399"/>
                </a:solidFill>
                <a:latin typeface="Book Antiqua" pitchFamily="18" charset="0"/>
              </a:rPr>
              <a:t>Гай Юлий Цезарь</a:t>
            </a:r>
            <a:r>
              <a:rPr lang="ru-RU" dirty="0">
                <a:solidFill>
                  <a:srgbClr val="002060"/>
                </a:solidFill>
                <a:latin typeface="Book Antiqua" pitchFamily="18" charset="0"/>
              </a:rPr>
              <a:t>. </a:t>
            </a:r>
            <a:endParaRPr lang="ru-RU" dirty="0" smtClean="0">
              <a:solidFill>
                <a:srgbClr val="002060"/>
              </a:solidFill>
              <a:latin typeface="Book Antiqua" pitchFamily="18" charset="0"/>
            </a:endParaRPr>
          </a:p>
          <a:p>
            <a:pPr algn="ctr"/>
            <a:endParaRPr lang="ru-RU" dirty="0">
              <a:solidFill>
                <a:srgbClr val="002060"/>
              </a:solidFill>
              <a:latin typeface="Book Antiqua" pitchFamily="18" charset="0"/>
            </a:endParaRPr>
          </a:p>
          <a:p>
            <a:pPr algn="ctr"/>
            <a:endParaRPr lang="ru-RU" dirty="0" smtClean="0">
              <a:solidFill>
                <a:srgbClr val="002060"/>
              </a:solidFill>
              <a:latin typeface="Book Antiqua" pitchFamily="18" charset="0"/>
            </a:endParaRPr>
          </a:p>
          <a:p>
            <a:pPr algn="ctr"/>
            <a:endParaRPr lang="ru-RU" dirty="0">
              <a:solidFill>
                <a:srgbClr val="002060"/>
              </a:solidFill>
              <a:latin typeface="Book Antiqua" pitchFamily="18" charset="0"/>
            </a:endParaRPr>
          </a:p>
          <a:p>
            <a:pPr algn="ctr"/>
            <a:r>
              <a:rPr lang="ru-RU" dirty="0" smtClean="0">
                <a:solidFill>
                  <a:srgbClr val="7030A0"/>
                </a:solidFill>
                <a:latin typeface="Book Antiqua" pitchFamily="18" charset="0"/>
              </a:rPr>
              <a:t>К </a:t>
            </a:r>
            <a:r>
              <a:rPr lang="ru-RU" dirty="0">
                <a:solidFill>
                  <a:srgbClr val="7030A0"/>
                </a:solidFill>
                <a:latin typeface="Book Antiqua" pitchFamily="18" charset="0"/>
              </a:rPr>
              <a:t>северу от этой приморской области (часто называемой просто «Провинция» - отсюда Прованс в Южной Франции) раскинулась громадная непокоренная «Косма­тая» Галлия - так римляне «окрестили» страну кельтов (галлов) из-за их обычая носить длинные волосы. </a:t>
            </a:r>
            <a:endParaRPr lang="ru-RU" dirty="0" smtClean="0">
              <a:solidFill>
                <a:srgbClr val="7030A0"/>
              </a:solidFill>
              <a:latin typeface="Book Antiqua" pitchFamily="18" charset="0"/>
            </a:endParaRPr>
          </a:p>
          <a:p>
            <a:pPr algn="ctr"/>
            <a:endParaRPr lang="ru-RU" dirty="0" smtClean="0">
              <a:solidFill>
                <a:srgbClr val="002060"/>
              </a:solidFill>
              <a:latin typeface="Book Antiqua" pitchFamily="18" charset="0"/>
            </a:endParaRPr>
          </a:p>
          <a:p>
            <a:pPr algn="ctr"/>
            <a:endParaRPr lang="ru-RU" dirty="0">
              <a:solidFill>
                <a:srgbClr val="002060"/>
              </a:solidFill>
              <a:latin typeface="Book Antiqua" pitchFamily="18" charset="0"/>
            </a:endParaRPr>
          </a:p>
          <a:p>
            <a:pPr algn="ctr"/>
            <a:r>
              <a:rPr lang="ru-RU" dirty="0" smtClean="0">
                <a:solidFill>
                  <a:srgbClr val="800080"/>
                </a:solidFill>
                <a:latin typeface="Book Antiqua" pitchFamily="18" charset="0"/>
              </a:rPr>
              <a:t>Цезарь </a:t>
            </a:r>
            <a:r>
              <a:rPr lang="ru-RU" dirty="0">
                <a:solidFill>
                  <a:srgbClr val="800080"/>
                </a:solidFill>
                <a:latin typeface="Book Antiqua" pitchFamily="18" charset="0"/>
              </a:rPr>
              <a:t>сразу же приступил к ее завоеванию. Он повел пять легионов через Западные Альпы </a:t>
            </a:r>
            <a:r>
              <a:rPr lang="ru-RU" cap="small" dirty="0">
                <a:solidFill>
                  <a:srgbClr val="800080"/>
                </a:solidFill>
                <a:latin typeface="Book Antiqua" pitchFamily="18" charset="0"/>
              </a:rPr>
              <a:t>в </a:t>
            </a:r>
            <a:r>
              <a:rPr lang="ru-RU" dirty="0">
                <a:solidFill>
                  <a:srgbClr val="800080"/>
                </a:solidFill>
                <a:latin typeface="Book Antiqua" pitchFamily="18" charset="0"/>
              </a:rPr>
              <a:t>долину р. </a:t>
            </a:r>
            <a:r>
              <a:rPr lang="ru-RU" dirty="0" err="1">
                <a:solidFill>
                  <a:srgbClr val="800080"/>
                </a:solidFill>
                <a:latin typeface="Book Antiqua" pitchFamily="18" charset="0"/>
              </a:rPr>
              <a:t>Арар</a:t>
            </a:r>
            <a:r>
              <a:rPr lang="ru-RU" dirty="0">
                <a:solidFill>
                  <a:srgbClr val="800080"/>
                </a:solidFill>
                <a:latin typeface="Book Antiqua" pitchFamily="18" charset="0"/>
              </a:rPr>
              <a:t> (</a:t>
            </a:r>
            <a:r>
              <a:rPr lang="ru-RU" dirty="0" err="1">
                <a:solidFill>
                  <a:srgbClr val="800080"/>
                </a:solidFill>
                <a:latin typeface="Book Antiqua" pitchFamily="18" charset="0"/>
              </a:rPr>
              <a:t>Соны</a:t>
            </a:r>
            <a:r>
              <a:rPr lang="ru-RU" dirty="0">
                <a:solidFill>
                  <a:srgbClr val="800080"/>
                </a:solidFill>
                <a:latin typeface="Book Antiqua" pitchFamily="18" charset="0"/>
              </a:rPr>
              <a:t>) и нанес поражение армии </a:t>
            </a:r>
            <a:r>
              <a:rPr lang="ru-RU" dirty="0" err="1">
                <a:solidFill>
                  <a:srgbClr val="800080"/>
                </a:solidFill>
                <a:latin typeface="Book Antiqua" pitchFamily="18" charset="0"/>
              </a:rPr>
              <a:t>гельветов</a:t>
            </a:r>
            <a:r>
              <a:rPr lang="ru-RU" dirty="0">
                <a:solidFill>
                  <a:srgbClr val="800080"/>
                </a:solidFill>
                <a:latin typeface="Book Antiqua" pitchFamily="18" charset="0"/>
              </a:rPr>
              <a:t>. </a:t>
            </a:r>
            <a:r>
              <a:rPr lang="ru-RU" dirty="0" err="1">
                <a:solidFill>
                  <a:srgbClr val="800080"/>
                </a:solidFill>
                <a:latin typeface="Book Antiqua" pitchFamily="18" charset="0"/>
              </a:rPr>
              <a:t>Гельветы</a:t>
            </a:r>
            <a:r>
              <a:rPr lang="ru-RU" dirty="0">
                <a:solidFill>
                  <a:srgbClr val="800080"/>
                </a:solidFill>
                <a:latin typeface="Book Antiqua" pitchFamily="18" charset="0"/>
              </a:rPr>
              <a:t> отступили к северу. Римляне догнали их и вынудили к сдаче. В том же году Цезарь разгромил армию германцев - </a:t>
            </a:r>
            <a:r>
              <a:rPr lang="ru-RU" dirty="0" err="1">
                <a:solidFill>
                  <a:srgbClr val="800080"/>
                </a:solidFill>
                <a:latin typeface="Book Antiqua" pitchFamily="18" charset="0"/>
              </a:rPr>
              <a:t>свевов</a:t>
            </a:r>
            <a:r>
              <a:rPr lang="ru-RU" dirty="0">
                <a:solidFill>
                  <a:srgbClr val="800080"/>
                </a:solidFill>
                <a:latin typeface="Book Antiqua" pitchFamily="18" charset="0"/>
              </a:rPr>
              <a:t>, занял главный го­род страны </a:t>
            </a:r>
            <a:r>
              <a:rPr lang="ru-RU" dirty="0" err="1">
                <a:solidFill>
                  <a:srgbClr val="800080"/>
                </a:solidFill>
                <a:latin typeface="Book Antiqua" pitchFamily="18" charset="0"/>
              </a:rPr>
              <a:t>Везонцион</a:t>
            </a:r>
            <a:r>
              <a:rPr lang="ru-RU" dirty="0">
                <a:solidFill>
                  <a:srgbClr val="800080"/>
                </a:solidFill>
                <a:latin typeface="Book Antiqua" pitchFamily="18" charset="0"/>
              </a:rPr>
              <a:t> (Безансон, у 6° в. д.) и ознакомился с север­ными склонами Юры.</a:t>
            </a:r>
          </a:p>
        </p:txBody>
      </p:sp>
      <p:pic>
        <p:nvPicPr>
          <p:cNvPr id="17410" name="Picture 2" descr="http://citata.in/wp-content/uploads/2012/07/%D1%86%D0%B5%D0%B7%D0%B0%D1%80%D1%8C-300x3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7150"/>
            <a:ext cx="2219722" cy="2219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36773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pedsovet.su/_ld/328/058253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908720"/>
            <a:ext cx="741682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800080"/>
                </a:solidFill>
                <a:latin typeface="Book Antiqua" pitchFamily="18" charset="0"/>
              </a:rPr>
              <a:t>Принятое у нас Цезарь неточно. Римляне называли его </a:t>
            </a:r>
            <a:r>
              <a:rPr lang="ru-RU" sz="2000" dirty="0" err="1">
                <a:solidFill>
                  <a:srgbClr val="800080"/>
                </a:solidFill>
                <a:latin typeface="Book Antiqua" pitchFamily="18" charset="0"/>
              </a:rPr>
              <a:t>Кайсар</a:t>
            </a:r>
            <a:r>
              <a:rPr lang="ru-RU" sz="2000" dirty="0" smtClean="0">
                <a:solidFill>
                  <a:srgbClr val="800080"/>
                </a:solidFill>
                <a:latin typeface="Book Antiqua" pitchFamily="18" charset="0"/>
              </a:rPr>
              <a:t>.</a:t>
            </a:r>
          </a:p>
          <a:p>
            <a:pPr algn="ctr"/>
            <a:endParaRPr lang="ru-RU" sz="2000" dirty="0">
              <a:latin typeface="Book Antiqua" pitchFamily="18" charset="0"/>
            </a:endParaRPr>
          </a:p>
          <a:p>
            <a:pPr algn="ctr"/>
            <a:r>
              <a:rPr lang="ru-RU" sz="2000" dirty="0">
                <a:solidFill>
                  <a:srgbClr val="660033"/>
                </a:solidFill>
                <a:latin typeface="Book Antiqua" pitchFamily="18" charset="0"/>
              </a:rPr>
              <a:t>В начале лета 57 г. до н. э. Цезарь двинул свои легионы на север, завладел междуречьем Марна - </a:t>
            </a:r>
            <a:r>
              <a:rPr lang="ru-RU" sz="2000" dirty="0" err="1">
                <a:solidFill>
                  <a:srgbClr val="660033"/>
                </a:solidFill>
                <a:latin typeface="Book Antiqua" pitchFamily="18" charset="0"/>
              </a:rPr>
              <a:t>Изара</a:t>
            </a:r>
            <a:r>
              <a:rPr lang="ru-RU" sz="2000" dirty="0">
                <a:solidFill>
                  <a:srgbClr val="660033"/>
                </a:solidFill>
                <a:latin typeface="Book Antiqua" pitchFamily="18" charset="0"/>
              </a:rPr>
              <a:t> (Уаза), без боя подчинил </a:t>
            </a:r>
            <a:r>
              <a:rPr lang="ru-RU" sz="2000" dirty="0" err="1">
                <a:solidFill>
                  <a:srgbClr val="660033"/>
                </a:solidFill>
                <a:latin typeface="Book Antiqua" pitchFamily="18" charset="0"/>
              </a:rPr>
              <a:t>белловаков</a:t>
            </a:r>
            <a:r>
              <a:rPr lang="ru-RU" sz="2000" dirty="0">
                <a:solidFill>
                  <a:srgbClr val="660033"/>
                </a:solidFill>
                <a:latin typeface="Book Antiqua" pitchFamily="18" charset="0"/>
              </a:rPr>
              <a:t>, племя </a:t>
            </a:r>
            <a:r>
              <a:rPr lang="ru-RU" sz="2000" dirty="0" err="1">
                <a:solidFill>
                  <a:srgbClr val="660033"/>
                </a:solidFill>
                <a:latin typeface="Book Antiqua" pitchFamily="18" charset="0"/>
              </a:rPr>
              <a:t>белгов</a:t>
            </a:r>
            <a:r>
              <a:rPr lang="ru-RU" sz="2000" dirty="0">
                <a:solidFill>
                  <a:srgbClr val="660033"/>
                </a:solidFill>
                <a:latin typeface="Book Antiqua" pitchFamily="18" charset="0"/>
              </a:rPr>
              <a:t> и вторгся на терри­торию </a:t>
            </a:r>
            <a:r>
              <a:rPr lang="ru-RU" sz="2000" dirty="0" err="1">
                <a:solidFill>
                  <a:srgbClr val="660033"/>
                </a:solidFill>
                <a:latin typeface="Book Antiqua" pitchFamily="18" charset="0"/>
              </a:rPr>
              <a:t>нервиев</a:t>
            </a:r>
            <a:r>
              <a:rPr lang="ru-RU" sz="2000" dirty="0">
                <a:solidFill>
                  <a:srgbClr val="660033"/>
                </a:solidFill>
                <a:latin typeface="Book Antiqua" pitchFamily="18" charset="0"/>
              </a:rPr>
              <a:t> и </a:t>
            </a:r>
            <a:r>
              <a:rPr lang="ru-RU" sz="2000" dirty="0" err="1">
                <a:solidFill>
                  <a:srgbClr val="660033"/>
                </a:solidFill>
                <a:latin typeface="Book Antiqua" pitchFamily="18" charset="0"/>
              </a:rPr>
              <a:t>адиатуков</a:t>
            </a:r>
            <a:r>
              <a:rPr lang="ru-RU" sz="2000" dirty="0">
                <a:solidFill>
                  <a:srgbClr val="660033"/>
                </a:solidFill>
                <a:latin typeface="Book Antiqua" pitchFamily="18" charset="0"/>
              </a:rPr>
              <a:t>, живших между </a:t>
            </a:r>
            <a:r>
              <a:rPr lang="ru-RU" sz="2000" dirty="0" err="1">
                <a:solidFill>
                  <a:srgbClr val="660033"/>
                </a:solidFill>
                <a:latin typeface="Book Antiqua" pitchFamily="18" charset="0"/>
              </a:rPr>
              <a:t>рр</a:t>
            </a:r>
            <a:r>
              <a:rPr lang="ru-RU" sz="2000" dirty="0">
                <a:solidFill>
                  <a:srgbClr val="660033"/>
                </a:solidFill>
                <a:latin typeface="Book Antiqua" pitchFamily="18" charset="0"/>
              </a:rPr>
              <a:t>. </a:t>
            </a:r>
            <a:r>
              <a:rPr lang="ru-RU" sz="2000" dirty="0" err="1">
                <a:solidFill>
                  <a:srgbClr val="660033"/>
                </a:solidFill>
                <a:latin typeface="Book Antiqua" pitchFamily="18" charset="0"/>
              </a:rPr>
              <a:t>Скальдис</a:t>
            </a:r>
            <a:r>
              <a:rPr lang="ru-RU" sz="2000" dirty="0">
                <a:solidFill>
                  <a:srgbClr val="660033"/>
                </a:solidFill>
                <a:latin typeface="Book Antiqua" pitchFamily="18" charset="0"/>
              </a:rPr>
              <a:t> (Шельда) и </a:t>
            </a:r>
            <a:r>
              <a:rPr lang="ru-RU" sz="2000" dirty="0" err="1">
                <a:solidFill>
                  <a:srgbClr val="660033"/>
                </a:solidFill>
                <a:latin typeface="Book Antiqua" pitchFamily="18" charset="0"/>
              </a:rPr>
              <a:t>Моса</a:t>
            </a:r>
            <a:r>
              <a:rPr lang="ru-RU" sz="2000" dirty="0">
                <a:solidFill>
                  <a:srgbClr val="660033"/>
                </a:solidFill>
                <a:latin typeface="Book Antiqua" pitchFamily="18" charset="0"/>
              </a:rPr>
              <a:t> (Маас). </a:t>
            </a:r>
            <a:endParaRPr lang="ru-RU" sz="2000" dirty="0" smtClean="0">
              <a:solidFill>
                <a:srgbClr val="660033"/>
              </a:solidFill>
              <a:latin typeface="Book Antiqua" pitchFamily="18" charset="0"/>
            </a:endParaRPr>
          </a:p>
          <a:p>
            <a:pPr algn="ctr"/>
            <a:endParaRPr lang="ru-RU" sz="2000" dirty="0">
              <a:latin typeface="Book Antiqua" pitchFamily="18" charset="0"/>
            </a:endParaRPr>
          </a:p>
          <a:p>
            <a:pPr algn="ctr"/>
            <a:r>
              <a:rPr lang="ru-RU" sz="2000" dirty="0" smtClean="0">
                <a:latin typeface="Book Antiqua" pitchFamily="18" charset="0"/>
              </a:rPr>
              <a:t>После </a:t>
            </a:r>
            <a:r>
              <a:rPr lang="ru-RU" sz="2000" dirty="0">
                <a:latin typeface="Book Antiqua" pitchFamily="18" charset="0"/>
              </a:rPr>
              <a:t>их разгрома вся военная добыча, в том числе 53 тыс. жителей, была продана с аукциона. «Открытие» страны, ко­торая через 19 веков, добившись независимости, приняла название Бельгии, началось почти поголовным избиением одного племени и продажей в рабство другого.</a:t>
            </a:r>
          </a:p>
        </p:txBody>
      </p:sp>
    </p:spTree>
    <p:extLst>
      <p:ext uri="{BB962C8B-B14F-4D97-AF65-F5344CB8AC3E}">
        <p14:creationId xmlns:p14="http://schemas.microsoft.com/office/powerpoint/2010/main" xmlns="" val="2959275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 dir="l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freegrafica.ru/uploads/posts/2010-04/1271384934_quz1v7erdidpg34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discover-history.com/pictures/europe-galli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51764"/>
            <a:ext cx="6510536" cy="6510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67548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6590" y="0"/>
            <a:ext cx="916059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90369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http://kondoters.ru/uploads/posts/2012-12-03/oboi-kartinki-dlja-prezentacij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39915" y="332656"/>
            <a:ext cx="7279983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660033"/>
                </a:solidFill>
                <a:latin typeface="Book Antiqua" pitchFamily="18" charset="0"/>
              </a:rPr>
              <a:t>В том же 57 г. до н. э. Цезарь направил </a:t>
            </a:r>
            <a:r>
              <a:rPr lang="ru-RU" i="1" dirty="0" err="1">
                <a:solidFill>
                  <a:srgbClr val="660033"/>
                </a:solidFill>
                <a:latin typeface="Book Antiqua" pitchFamily="18" charset="0"/>
              </a:rPr>
              <a:t>Сервия</a:t>
            </a:r>
            <a:r>
              <a:rPr lang="ru-RU" i="1" dirty="0">
                <a:solidFill>
                  <a:srgbClr val="660033"/>
                </a:solidFill>
                <a:latin typeface="Book Antiqua" pitchFamily="18" charset="0"/>
              </a:rPr>
              <a:t> </a:t>
            </a:r>
            <a:r>
              <a:rPr lang="ru-RU" i="1" dirty="0" err="1">
                <a:solidFill>
                  <a:srgbClr val="660033"/>
                </a:solidFill>
                <a:latin typeface="Book Antiqua" pitchFamily="18" charset="0"/>
              </a:rPr>
              <a:t>Гальбу</a:t>
            </a:r>
            <a:r>
              <a:rPr lang="ru-RU" dirty="0">
                <a:solidFill>
                  <a:srgbClr val="660033"/>
                </a:solidFill>
                <a:latin typeface="Book Antiqua" pitchFamily="18" charset="0"/>
              </a:rPr>
              <a:t> в земли трех кельтских племен, оби­тавших на северо-западных склонах Альп. </a:t>
            </a:r>
            <a:r>
              <a:rPr lang="ru-RU" dirty="0" err="1">
                <a:solidFill>
                  <a:srgbClr val="660033"/>
                </a:solidFill>
                <a:latin typeface="Book Antiqua" pitchFamily="18" charset="0"/>
              </a:rPr>
              <a:t>Гальба</a:t>
            </a:r>
            <a:r>
              <a:rPr lang="ru-RU" dirty="0">
                <a:solidFill>
                  <a:srgbClr val="660033"/>
                </a:solidFill>
                <a:latin typeface="Book Antiqua" pitchFamily="18" charset="0"/>
              </a:rPr>
              <a:t> провел ряд удачных операций, собрал точные сведения о верховьях Роны и об истоках </a:t>
            </a:r>
            <a:r>
              <a:rPr lang="ru-RU" dirty="0" err="1">
                <a:solidFill>
                  <a:srgbClr val="660033"/>
                </a:solidFill>
                <a:latin typeface="Book Antiqua" pitchFamily="18" charset="0"/>
              </a:rPr>
              <a:t>Рена</a:t>
            </a:r>
            <a:r>
              <a:rPr lang="ru-RU" dirty="0">
                <a:solidFill>
                  <a:srgbClr val="660033"/>
                </a:solidFill>
                <a:latin typeface="Book Antiqua" pitchFamily="18" charset="0"/>
              </a:rPr>
              <a:t> (Рейна</a:t>
            </a:r>
            <a:r>
              <a:rPr lang="ru-RU" dirty="0" smtClean="0">
                <a:solidFill>
                  <a:srgbClr val="660033"/>
                </a:solidFill>
                <a:latin typeface="Book Antiqua" pitchFamily="18" charset="0"/>
              </a:rPr>
              <a:t>).</a:t>
            </a:r>
          </a:p>
          <a:p>
            <a:pPr algn="ctr"/>
            <a:endParaRPr lang="ru-RU" dirty="0" smtClean="0">
              <a:latin typeface="Book Antiqua" pitchFamily="18" charset="0"/>
            </a:endParaRPr>
          </a:p>
          <a:p>
            <a:pPr algn="ctr"/>
            <a:r>
              <a:rPr lang="ru-RU" dirty="0">
                <a:solidFill>
                  <a:srgbClr val="002060"/>
                </a:solidFill>
                <a:latin typeface="Book Antiqua" pitchFamily="18" charset="0"/>
              </a:rPr>
              <a:t>В 55 г. до н. э. </a:t>
            </a:r>
            <a:r>
              <a:rPr lang="ru-RU" dirty="0" smtClean="0">
                <a:solidFill>
                  <a:srgbClr val="002060"/>
                </a:solidFill>
                <a:latin typeface="Book Antiqua" pitchFamily="18" charset="0"/>
              </a:rPr>
              <a:t>в результате всех проведенных операций </a:t>
            </a:r>
            <a:r>
              <a:rPr lang="ru-RU" dirty="0">
                <a:solidFill>
                  <a:srgbClr val="002060"/>
                </a:solidFill>
                <a:latin typeface="Book Antiqua" pitchFamily="18" charset="0"/>
              </a:rPr>
              <a:t>Цезарь собрал сведения о будущем театре военных действий: «</a:t>
            </a:r>
            <a:r>
              <a:rPr lang="ru-RU" dirty="0" err="1">
                <a:solidFill>
                  <a:srgbClr val="002060"/>
                </a:solidFill>
                <a:latin typeface="Book Antiqua" pitchFamily="18" charset="0"/>
              </a:rPr>
              <a:t>Моса</a:t>
            </a:r>
            <a:r>
              <a:rPr lang="ru-RU" dirty="0">
                <a:solidFill>
                  <a:srgbClr val="002060"/>
                </a:solidFill>
                <a:latin typeface="Book Antiqua" pitchFamily="18" charset="0"/>
              </a:rPr>
              <a:t> [Маас] зарождается... в хребте </a:t>
            </a:r>
            <a:r>
              <a:rPr lang="ru-RU" dirty="0" err="1">
                <a:solidFill>
                  <a:srgbClr val="002060"/>
                </a:solidFill>
                <a:latin typeface="Book Antiqua" pitchFamily="18" charset="0"/>
              </a:rPr>
              <a:t>Восег</a:t>
            </a:r>
            <a:r>
              <a:rPr lang="ru-RU" dirty="0">
                <a:solidFill>
                  <a:srgbClr val="002060"/>
                </a:solidFill>
                <a:latin typeface="Book Antiqua" pitchFamily="18" charset="0"/>
              </a:rPr>
              <a:t> [Вогезы] затем принимает... рукав Рейна, по имени </a:t>
            </a:r>
            <a:r>
              <a:rPr lang="ru-RU" dirty="0" err="1">
                <a:solidFill>
                  <a:srgbClr val="002060"/>
                </a:solidFill>
                <a:latin typeface="Book Antiqua" pitchFamily="18" charset="0"/>
              </a:rPr>
              <a:t>Вакал</a:t>
            </a:r>
            <a:r>
              <a:rPr lang="ru-RU" dirty="0">
                <a:solidFill>
                  <a:srgbClr val="002060"/>
                </a:solidFill>
                <a:latin typeface="Book Antiqua" pitchFamily="18" charset="0"/>
              </a:rPr>
              <a:t> [Ваал], образует с ним остров </a:t>
            </a:r>
            <a:r>
              <a:rPr lang="ru-RU" dirty="0" err="1">
                <a:solidFill>
                  <a:srgbClr val="002060"/>
                </a:solidFill>
                <a:latin typeface="Book Antiqua" pitchFamily="18" charset="0"/>
              </a:rPr>
              <a:t>батавов</a:t>
            </a:r>
            <a:r>
              <a:rPr lang="ru-RU" dirty="0">
                <a:solidFill>
                  <a:srgbClr val="002060"/>
                </a:solidFill>
                <a:latin typeface="Book Antiqua" pitchFamily="18" charset="0"/>
              </a:rPr>
              <a:t> [германское племя</a:t>
            </a:r>
            <a:r>
              <a:rPr lang="ru-RU" dirty="0" smtClean="0">
                <a:solidFill>
                  <a:srgbClr val="002060"/>
                </a:solidFill>
                <a:latin typeface="Book Antiqua" pitchFamily="18" charset="0"/>
              </a:rPr>
              <a:t>] и </a:t>
            </a:r>
            <a:r>
              <a:rPr lang="ru-RU" cap="small" dirty="0" smtClean="0">
                <a:solidFill>
                  <a:srgbClr val="002060"/>
                </a:solidFill>
                <a:latin typeface="Book Antiqua" pitchFamily="18" charset="0"/>
              </a:rPr>
              <a:t>... </a:t>
            </a:r>
            <a:r>
              <a:rPr lang="ru-RU" dirty="0">
                <a:solidFill>
                  <a:srgbClr val="002060"/>
                </a:solidFill>
                <a:latin typeface="Book Antiqua" pitchFamily="18" charset="0"/>
              </a:rPr>
              <a:t>в 80 милях от него впадает в океан [Северное море]. </a:t>
            </a:r>
            <a:endParaRPr lang="ru-RU" dirty="0" smtClean="0">
              <a:solidFill>
                <a:srgbClr val="002060"/>
              </a:solidFill>
              <a:latin typeface="Book Antiqua" pitchFamily="18" charset="0"/>
            </a:endParaRPr>
          </a:p>
          <a:p>
            <a:pPr algn="ctr"/>
            <a:endParaRPr lang="ru-RU" dirty="0">
              <a:latin typeface="Book Antiqua" pitchFamily="18" charset="0"/>
            </a:endParaRPr>
          </a:p>
          <a:p>
            <a:pPr algn="ctr"/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Book Antiqua" pitchFamily="18" charset="0"/>
              </a:rPr>
              <a:t>А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Book Antiqua" pitchFamily="18" charset="0"/>
              </a:rPr>
              <a:t>Рейн зарож­дается в области...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  <a:latin typeface="Book Antiqua" pitchFamily="18" charset="0"/>
              </a:rPr>
              <a:t>лепонтиев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Book Antiqua" pitchFamily="18" charset="0"/>
              </a:rPr>
              <a:t>, затем... течет по земле...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  <a:latin typeface="Book Antiqua" pitchFamily="18" charset="0"/>
              </a:rPr>
              <a:t>гельветов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Book Antiqua" pitchFamily="18" charset="0"/>
              </a:rPr>
              <a:t>,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  <a:latin typeface="Book Antiqua" pitchFamily="18" charset="0"/>
              </a:rPr>
              <a:t>секванов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Book Antiqua" pitchFamily="18" charset="0"/>
              </a:rPr>
              <a:t>... и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  <a:latin typeface="Book Antiqua" pitchFamily="18" charset="0"/>
              </a:rPr>
              <a:t>треверов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Book Antiqua" pitchFamily="18" charset="0"/>
              </a:rPr>
              <a:t>. Недалеко от океана он разделяется на несколько рукавов </a:t>
            </a:r>
            <a:r>
              <a:rPr lang="ru-RU" cap="small" dirty="0">
                <a:solidFill>
                  <a:schemeClr val="accent3">
                    <a:lumMod val="50000"/>
                  </a:schemeClr>
                </a:solidFill>
                <a:latin typeface="Book Antiqua" pitchFamily="18" charset="0"/>
              </a:rPr>
              <a:t>и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Book Antiqua" pitchFamily="18" charset="0"/>
              </a:rPr>
              <a:t>образует много огромных островов... Наконец многими усть­ями Рейн впадает в океан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Book Antiqua" pitchFamily="18" charset="0"/>
              </a:rPr>
              <a:t>».</a:t>
            </a:r>
          </a:p>
          <a:p>
            <a:pPr algn="ctr"/>
            <a:endParaRPr lang="ru-RU" dirty="0">
              <a:solidFill>
                <a:schemeClr val="accent3">
                  <a:lumMod val="50000"/>
                </a:schemeClr>
              </a:solidFill>
              <a:latin typeface="Book Antiqua" pitchFamily="18" charset="0"/>
            </a:endParaRPr>
          </a:p>
          <a:p>
            <a:pPr algn="ctr"/>
            <a:r>
              <a:rPr lang="ru-RU" dirty="0">
                <a:solidFill>
                  <a:srgbClr val="CC3399"/>
                </a:solidFill>
                <a:latin typeface="Book Antiqua" pitchFamily="18" charset="0"/>
              </a:rPr>
              <a:t>Словом, Цезарь уже тогда в общем верно представлял себе все течение Рейна (1320 км) </a:t>
            </a:r>
            <a:r>
              <a:rPr lang="ru-RU" cap="small" dirty="0">
                <a:solidFill>
                  <a:srgbClr val="CC3399"/>
                </a:solidFill>
                <a:latin typeface="Book Antiqua" pitchFamily="18" charset="0"/>
              </a:rPr>
              <a:t>и </a:t>
            </a:r>
            <a:r>
              <a:rPr lang="ru-RU" dirty="0">
                <a:solidFill>
                  <a:srgbClr val="CC3399"/>
                </a:solidFill>
                <a:latin typeface="Book Antiqua" pitchFamily="18" charset="0"/>
              </a:rPr>
              <a:t>Мааса.</a:t>
            </a:r>
          </a:p>
        </p:txBody>
      </p:sp>
    </p:spTree>
    <p:extLst>
      <p:ext uri="{BB962C8B-B14F-4D97-AF65-F5344CB8AC3E}">
        <p14:creationId xmlns:p14="http://schemas.microsoft.com/office/powerpoint/2010/main" xmlns="" val="17812661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pedsovet.su/_ld/344/8938037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43608" y="1465282"/>
            <a:ext cx="712879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CC3399"/>
                </a:solidFill>
                <a:latin typeface="Book Antiqua" pitchFamily="18" charset="0"/>
              </a:rPr>
              <a:t>Во время походов Цезаря </a:t>
            </a:r>
            <a:r>
              <a:rPr lang="ru-RU" sz="2000" dirty="0" smtClean="0">
                <a:solidFill>
                  <a:srgbClr val="CC3399"/>
                </a:solidFill>
                <a:latin typeface="Book Antiqua" pitchFamily="18" charset="0"/>
              </a:rPr>
              <a:t>римлянами были получены сведения от </a:t>
            </a:r>
            <a:r>
              <a:rPr lang="ru-RU" sz="2000" dirty="0">
                <a:solidFill>
                  <a:srgbClr val="CC3399"/>
                </a:solidFill>
                <a:latin typeface="Book Antiqua" pitchFamily="18" charset="0"/>
              </a:rPr>
              <a:t>галльских </a:t>
            </a:r>
            <a:r>
              <a:rPr lang="ru-RU" sz="2000" dirty="0" smtClean="0">
                <a:solidFill>
                  <a:srgbClr val="CC3399"/>
                </a:solidFill>
                <a:latin typeface="Book Antiqua" pitchFamily="18" charset="0"/>
              </a:rPr>
              <a:t>купцов </a:t>
            </a:r>
            <a:r>
              <a:rPr lang="ru-RU" sz="2000" dirty="0">
                <a:solidFill>
                  <a:srgbClr val="CC3399"/>
                </a:solidFill>
                <a:latin typeface="Book Antiqua" pitchFamily="18" charset="0"/>
              </a:rPr>
              <a:t>о лежащем недалеко за Британией большом о. </a:t>
            </a:r>
            <a:r>
              <a:rPr lang="ru-RU" sz="2000" dirty="0" err="1">
                <a:solidFill>
                  <a:srgbClr val="CC3399"/>
                </a:solidFill>
                <a:latin typeface="Book Antiqua" pitchFamily="18" charset="0"/>
              </a:rPr>
              <a:t>Иберния</a:t>
            </a:r>
            <a:r>
              <a:rPr lang="ru-RU" sz="2000" dirty="0">
                <a:solidFill>
                  <a:srgbClr val="CC3399"/>
                </a:solidFill>
                <a:latin typeface="Book Antiqua" pitchFamily="18" charset="0"/>
              </a:rPr>
              <a:t> (Ирландия). </a:t>
            </a:r>
            <a:endParaRPr lang="ru-RU" sz="2000" dirty="0" smtClean="0">
              <a:solidFill>
                <a:srgbClr val="CC3399"/>
              </a:solidFill>
              <a:latin typeface="Book Antiqua" pitchFamily="18" charset="0"/>
            </a:endParaRPr>
          </a:p>
          <a:p>
            <a:pPr algn="ctr"/>
            <a:endParaRPr lang="ru-RU" sz="2000" dirty="0">
              <a:latin typeface="Book Antiqua" pitchFamily="18" charset="0"/>
            </a:endParaRPr>
          </a:p>
          <a:p>
            <a:pPr algn="ctr"/>
            <a:r>
              <a:rPr lang="ru-RU" sz="2000" dirty="0" smtClean="0">
                <a:solidFill>
                  <a:srgbClr val="0070C0"/>
                </a:solidFill>
                <a:latin typeface="Book Antiqua" pitchFamily="18" charset="0"/>
              </a:rPr>
              <a:t>Но </a:t>
            </a:r>
            <a:r>
              <a:rPr lang="ru-RU" sz="2000" dirty="0">
                <a:solidFill>
                  <a:srgbClr val="0070C0"/>
                </a:solidFill>
                <a:latin typeface="Book Antiqua" pitchFamily="18" charset="0"/>
              </a:rPr>
              <a:t>еще долго римляне очень смутно представля­ли себе даже положение ее относительно Британии и Испании:  «...западная сто­рона [Британии] обращена к Испании; в этом направлении лежит </a:t>
            </a:r>
            <a:r>
              <a:rPr lang="ru-RU" sz="2000" dirty="0" err="1">
                <a:solidFill>
                  <a:srgbClr val="0070C0"/>
                </a:solidFill>
                <a:latin typeface="Book Antiqua" pitchFamily="18" charset="0"/>
              </a:rPr>
              <a:t>Иберния</a:t>
            </a:r>
            <a:r>
              <a:rPr lang="ru-RU" sz="2000" dirty="0">
                <a:solidFill>
                  <a:srgbClr val="0070C0"/>
                </a:solidFill>
                <a:latin typeface="Book Antiqua" pitchFamily="18" charset="0"/>
              </a:rPr>
              <a:t>; как полагают, она вдвое меньше Британии. Она находится на таком же расстоянии от Британии, как та от Галлии. На полпути лежит остров </a:t>
            </a:r>
            <a:r>
              <a:rPr lang="ru-RU" sz="2000" dirty="0" err="1">
                <a:solidFill>
                  <a:srgbClr val="0070C0"/>
                </a:solidFill>
                <a:latin typeface="Book Antiqua" pitchFamily="18" charset="0"/>
              </a:rPr>
              <a:t>Мона</a:t>
            </a:r>
            <a:r>
              <a:rPr lang="ru-RU" sz="2000" dirty="0">
                <a:solidFill>
                  <a:srgbClr val="0070C0"/>
                </a:solidFill>
                <a:latin typeface="Book Antiqua" pitchFamily="18" charset="0"/>
              </a:rPr>
              <a:t>; полагают, что там же есть еще не­сколько небольших островов...».</a:t>
            </a:r>
          </a:p>
        </p:txBody>
      </p:sp>
    </p:spTree>
    <p:extLst>
      <p:ext uri="{BB962C8B-B14F-4D97-AF65-F5344CB8AC3E}">
        <p14:creationId xmlns:p14="http://schemas.microsoft.com/office/powerpoint/2010/main" xmlns="" val="21675926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ya-umni4ka.ru/wp-content/uploads/2012/01/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082"/>
            <a:ext cx="9144000" cy="6852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48044" y="1340768"/>
            <a:ext cx="7344816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7030A0"/>
                </a:solidFill>
                <a:latin typeface="Book Antiqua" pitchFamily="18" charset="0"/>
              </a:rPr>
              <a:t>Зимой 54-53 гг. до н. э. в</a:t>
            </a:r>
            <a:r>
              <a:rPr lang="ru-RU" sz="2000" dirty="0" smtClean="0">
                <a:solidFill>
                  <a:srgbClr val="7030A0"/>
                </a:solidFill>
                <a:latin typeface="Book Antiqua" pitchFamily="18" charset="0"/>
              </a:rPr>
              <a:t>о время походов Цезарь с войском проходил  </a:t>
            </a:r>
            <a:r>
              <a:rPr lang="ru-RU" sz="2000" dirty="0">
                <a:solidFill>
                  <a:srgbClr val="7030A0"/>
                </a:solidFill>
                <a:latin typeface="Book Antiqua" pitchFamily="18" charset="0"/>
              </a:rPr>
              <a:t>юго-западную часть Рейнских Сланцевых гор, а также по­крытые тогда лесом Парижский бассейн и правобережье средней и нижней Луары. </a:t>
            </a:r>
            <a:endParaRPr lang="ru-RU" sz="2000" dirty="0" smtClean="0">
              <a:solidFill>
                <a:srgbClr val="7030A0"/>
              </a:solidFill>
              <a:latin typeface="Book Antiqua" pitchFamily="18" charset="0"/>
            </a:endParaRPr>
          </a:p>
          <a:p>
            <a:pPr algn="ctr"/>
            <a:endParaRPr lang="ru-RU" sz="2000" dirty="0" smtClean="0">
              <a:latin typeface="Book Antiqua" pitchFamily="18" charset="0"/>
            </a:endParaRPr>
          </a:p>
          <a:p>
            <a:pPr algn="ctr"/>
            <a:endParaRPr lang="ru-RU" sz="2000" dirty="0" smtClean="0">
              <a:latin typeface="Book Antiqua" pitchFamily="18" charset="0"/>
            </a:endParaRPr>
          </a:p>
          <a:p>
            <a:pPr algn="ctr"/>
            <a:r>
              <a:rPr lang="ru-RU" sz="2000" dirty="0">
                <a:solidFill>
                  <a:srgbClr val="660033"/>
                </a:solidFill>
                <a:latin typeface="Book Antiqua" pitchFamily="18" charset="0"/>
              </a:rPr>
              <a:t>Так за восемь лет (58-51 гг. до н. э.) Цезарь покорил всю „Кос­матую" Галлию (около 400 тыс. км</a:t>
            </a:r>
            <a:r>
              <a:rPr lang="ru-RU" sz="2000" baseline="30000" dirty="0">
                <a:solidFill>
                  <a:srgbClr val="660033"/>
                </a:solidFill>
                <a:latin typeface="Book Antiqua" pitchFamily="18" charset="0"/>
              </a:rPr>
              <a:t>2</a:t>
            </a:r>
            <a:r>
              <a:rPr lang="ru-RU" sz="2000" dirty="0">
                <a:solidFill>
                  <a:srgbClr val="660033"/>
                </a:solidFill>
                <a:latin typeface="Book Antiqua" pitchFamily="18" charset="0"/>
              </a:rPr>
              <a:t>). При этом они его легаты, иные не раз, пересекали страну во всех направлениях - от Рейна и Роны до океана, от Пиренейских гор до Северного моря - и хорошо озна­комились с ее рельефом и речной сетью. Это было подлинное откры­тие Галлии, частью вторичное, зато прочное.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60688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ya-umni4ka.ru/wp-content/uploads/2012/01/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132856"/>
            <a:ext cx="7990656" cy="1683618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660033"/>
                </a:solidFill>
                <a:latin typeface="Book Antiqua" pitchFamily="18" charset="0"/>
              </a:rPr>
              <a:t>Ход открытия и обследования Британии в I-III веках </a:t>
            </a:r>
            <a:r>
              <a:rPr lang="ru-RU" b="1" dirty="0" smtClean="0">
                <a:solidFill>
                  <a:srgbClr val="660033"/>
                </a:solidFill>
                <a:latin typeface="Book Antiqua" pitchFamily="18" charset="0"/>
              </a:rPr>
              <a:t/>
            </a:r>
            <a:br>
              <a:rPr lang="ru-RU" b="1" dirty="0" smtClean="0">
                <a:solidFill>
                  <a:srgbClr val="660033"/>
                </a:solidFill>
                <a:latin typeface="Book Antiqua" pitchFamily="18" charset="0"/>
              </a:rPr>
            </a:br>
            <a:r>
              <a:rPr lang="ru-RU" b="1" dirty="0" smtClean="0">
                <a:solidFill>
                  <a:srgbClr val="660033"/>
                </a:solidFill>
                <a:latin typeface="Book Antiqua" pitchFamily="18" charset="0"/>
              </a:rPr>
              <a:t>нашей </a:t>
            </a:r>
            <a:r>
              <a:rPr lang="ru-RU" b="1" dirty="0">
                <a:solidFill>
                  <a:srgbClr val="660033"/>
                </a:solidFill>
                <a:latin typeface="Book Antiqua" pitchFamily="18" charset="0"/>
              </a:rPr>
              <a:t>эры</a:t>
            </a:r>
            <a:endParaRPr lang="ru-RU" dirty="0">
              <a:solidFill>
                <a:srgbClr val="660033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6929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pedsovet.su/_ld/224/2746017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21300" y="1181656"/>
            <a:ext cx="4572000" cy="3477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В Испанском Леванте высадился в 210 г. до 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н.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э. с несколькими легионами полководец </a:t>
            </a:r>
            <a:r>
              <a:rPr lang="ru-RU" sz="2000" dirty="0" err="1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Публий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 Корнелий </a:t>
            </a:r>
            <a:r>
              <a:rPr lang="ru-RU" sz="2000" dirty="0" err="1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Сципион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 </a:t>
            </a:r>
            <a:endParaRPr lang="ru-RU" sz="2000" dirty="0" smtClean="0">
              <a:solidFill>
                <a:schemeClr val="accent6">
                  <a:lumMod val="50000"/>
                </a:schemeClr>
              </a:solidFill>
              <a:latin typeface="Book Antiqua" pitchFamily="18" charset="0"/>
            </a:endParaRPr>
          </a:p>
          <a:p>
            <a:pPr algn="ctr"/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(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Африканский Старший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).</a:t>
            </a:r>
          </a:p>
          <a:p>
            <a:pPr algn="ctr"/>
            <a:endParaRPr lang="ru-RU" sz="2000" dirty="0" smtClean="0">
              <a:solidFill>
                <a:schemeClr val="accent6">
                  <a:lumMod val="50000"/>
                </a:schemeClr>
              </a:solidFill>
              <a:latin typeface="Book Antiqua" pitchFamily="18" charset="0"/>
            </a:endParaRPr>
          </a:p>
          <a:p>
            <a:pPr algn="ctr"/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Через четыре года в результате его побед карфагеняне покинули Пиренейский п-ов. </a:t>
            </a:r>
            <a:endParaRPr lang="ru-RU" sz="2000" dirty="0" smtClean="0">
              <a:solidFill>
                <a:schemeClr val="accent6">
                  <a:lumMod val="50000"/>
                </a:schemeClr>
              </a:solidFill>
              <a:latin typeface="Book Antiqua" pitchFamily="18" charset="0"/>
            </a:endParaRPr>
          </a:p>
          <a:p>
            <a:pPr algn="ctr"/>
            <a:endParaRPr lang="ru-RU" sz="2000" dirty="0">
              <a:solidFill>
                <a:schemeClr val="accent6">
                  <a:lumMod val="50000"/>
                </a:schemeClr>
              </a:solidFill>
              <a:latin typeface="Book Antiqua" pitchFamily="18" charset="0"/>
            </a:endParaRPr>
          </a:p>
          <a:p>
            <a:pPr algn="ctr"/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Их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место заняли 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римляне.</a:t>
            </a:r>
            <a:endParaRPr lang="ru-RU" sz="2000" dirty="0">
              <a:solidFill>
                <a:schemeClr val="accent6">
                  <a:lumMod val="50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2050" name="Picture 2" descr="http://interesnik.net/wp-content/uploads/2014/01/5f44d-i000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836712"/>
            <a:ext cx="2857500" cy="364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27040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attachments-blog.tut.by/61414/files/2012/10/B0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43608" y="332656"/>
            <a:ext cx="763284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70C0"/>
                </a:solidFill>
                <a:latin typeface="Book Antiqua" pitchFamily="18" charset="0"/>
              </a:rPr>
              <a:t>Римская армия под командованием императора Клавдия в начале мая 43 г. н. э. через Галльский пролив вторглась в Британию и за несколько дней подчинила часть острова </a:t>
            </a:r>
            <a:endParaRPr lang="ru-RU" dirty="0" smtClean="0">
              <a:solidFill>
                <a:srgbClr val="0070C0"/>
              </a:solidFill>
              <a:latin typeface="Book Antiqua" pitchFamily="18" charset="0"/>
            </a:endParaRPr>
          </a:p>
          <a:p>
            <a:pPr algn="ctr"/>
            <a:r>
              <a:rPr lang="ru-RU" dirty="0" smtClean="0">
                <a:solidFill>
                  <a:srgbClr val="0070C0"/>
                </a:solidFill>
                <a:latin typeface="Book Antiqua" pitchFamily="18" charset="0"/>
              </a:rPr>
              <a:t>без </a:t>
            </a:r>
            <a:r>
              <a:rPr lang="ru-RU" dirty="0">
                <a:solidFill>
                  <a:srgbClr val="0070C0"/>
                </a:solidFill>
                <a:latin typeface="Book Antiqua" pitchFamily="18" charset="0"/>
              </a:rPr>
              <a:t>единого боя. </a:t>
            </a:r>
            <a:endParaRPr lang="ru-RU" dirty="0" smtClean="0">
              <a:solidFill>
                <a:srgbClr val="0070C0"/>
              </a:solidFill>
              <a:latin typeface="Book Antiqua" pitchFamily="18" charset="0"/>
            </a:endParaRPr>
          </a:p>
          <a:p>
            <a:pPr algn="ctr"/>
            <a:endParaRPr lang="ru-RU" dirty="0">
              <a:solidFill>
                <a:srgbClr val="0070C0"/>
              </a:solidFill>
              <a:latin typeface="Book Antiqua" pitchFamily="18" charset="0"/>
            </a:endParaRPr>
          </a:p>
          <a:p>
            <a:pPr algn="ctr"/>
            <a:endParaRPr lang="ru-RU" dirty="0" smtClean="0">
              <a:solidFill>
                <a:srgbClr val="0070C0"/>
              </a:solidFill>
              <a:latin typeface="Book Antiqua" pitchFamily="18" charset="0"/>
            </a:endParaRPr>
          </a:p>
          <a:p>
            <a:pPr algn="ctr"/>
            <a:r>
              <a:rPr lang="ru-RU" dirty="0">
                <a:solidFill>
                  <a:srgbClr val="0070C0"/>
                </a:solidFill>
                <a:latin typeface="Book Antiqua" pitchFamily="18" charset="0"/>
              </a:rPr>
              <a:t>К 47 г. он значительно рас­ширил завоеванную территорию: па западе римляне продвинулись до Бристольского залива, па севере они пересекли большую цент­ральную низменность (</a:t>
            </a:r>
            <a:r>
              <a:rPr lang="ru-RU" dirty="0" err="1" smtClean="0">
                <a:solidFill>
                  <a:srgbClr val="0070C0"/>
                </a:solidFill>
                <a:latin typeface="Book Antiqua" pitchFamily="18" charset="0"/>
              </a:rPr>
              <a:t>Мидленд</a:t>
            </a:r>
            <a:r>
              <a:rPr lang="ru-RU" dirty="0">
                <a:solidFill>
                  <a:srgbClr val="0070C0"/>
                </a:solidFill>
                <a:latin typeface="Book Antiqua" pitchFamily="18" charset="0"/>
              </a:rPr>
              <a:t>) и за реками, впадающими в залив </a:t>
            </a:r>
            <a:r>
              <a:rPr lang="ru-RU" dirty="0" err="1">
                <a:solidFill>
                  <a:srgbClr val="0070C0"/>
                </a:solidFill>
                <a:latin typeface="Book Antiqua" pitchFamily="18" charset="0"/>
              </a:rPr>
              <a:t>Уош</a:t>
            </a:r>
            <a:r>
              <a:rPr lang="ru-RU" dirty="0">
                <a:solidFill>
                  <a:srgbClr val="0070C0"/>
                </a:solidFill>
                <a:latin typeface="Book Antiqua" pitchFamily="18" charset="0"/>
              </a:rPr>
              <a:t> Северного моря, открыли эстуарий Аб (</a:t>
            </a:r>
            <a:r>
              <a:rPr lang="ru-RU" dirty="0" err="1">
                <a:solidFill>
                  <a:srgbClr val="0070C0"/>
                </a:solidFill>
                <a:latin typeface="Book Antiqua" pitchFamily="18" charset="0"/>
              </a:rPr>
              <a:t>Хамбер</a:t>
            </a:r>
            <a:r>
              <a:rPr lang="ru-RU" dirty="0">
                <a:solidFill>
                  <a:srgbClr val="0070C0"/>
                </a:solidFill>
                <a:latin typeface="Book Antiqua" pitchFamily="18" charset="0"/>
              </a:rPr>
              <a:t>, длина около 60 км</a:t>
            </a:r>
            <a:r>
              <a:rPr lang="ru-RU" dirty="0" smtClean="0">
                <a:solidFill>
                  <a:srgbClr val="0070C0"/>
                </a:solidFill>
                <a:latin typeface="Book Antiqua" pitchFamily="18" charset="0"/>
              </a:rPr>
              <a:t>.)</a:t>
            </a:r>
          </a:p>
          <a:p>
            <a:pPr algn="ctr"/>
            <a:endParaRPr lang="ru-RU" dirty="0">
              <a:solidFill>
                <a:srgbClr val="0070C0"/>
              </a:solidFill>
              <a:latin typeface="Book Antiqua" pitchFamily="18" charset="0"/>
            </a:endParaRPr>
          </a:p>
          <a:p>
            <a:pPr algn="ctr"/>
            <a:r>
              <a:rPr lang="ru-RU" dirty="0">
                <a:solidFill>
                  <a:srgbClr val="0070C0"/>
                </a:solidFill>
                <a:latin typeface="Book Antiqua" pitchFamily="18" charset="0"/>
              </a:rPr>
              <a:t>Новый наместник </a:t>
            </a:r>
            <a:r>
              <a:rPr lang="ru-RU" dirty="0" err="1">
                <a:solidFill>
                  <a:srgbClr val="0070C0"/>
                </a:solidFill>
                <a:latin typeface="Book Antiqua" pitchFamily="18" charset="0"/>
              </a:rPr>
              <a:t>Публий</a:t>
            </a:r>
            <a:r>
              <a:rPr lang="ru-RU" dirty="0">
                <a:solidFill>
                  <a:srgbClr val="0070C0"/>
                </a:solidFill>
                <a:latin typeface="Book Antiqua" pitchFamily="18" charset="0"/>
              </a:rPr>
              <a:t> </a:t>
            </a:r>
            <a:r>
              <a:rPr lang="ru-RU" dirty="0" err="1">
                <a:solidFill>
                  <a:srgbClr val="0070C0"/>
                </a:solidFill>
                <a:latin typeface="Book Antiqua" pitchFamily="18" charset="0"/>
              </a:rPr>
              <a:t>Осторий</a:t>
            </a:r>
            <a:r>
              <a:rPr lang="ru-RU" dirty="0">
                <a:solidFill>
                  <a:srgbClr val="0070C0"/>
                </a:solidFill>
                <a:latin typeface="Book Antiqua" pitchFamily="18" charset="0"/>
              </a:rPr>
              <a:t> нашел Британию «охваченную брожением [и решил] держать в узде область между реками </a:t>
            </a:r>
            <a:r>
              <a:rPr lang="ru-RU" dirty="0" err="1">
                <a:solidFill>
                  <a:srgbClr val="0070C0"/>
                </a:solidFill>
                <a:latin typeface="Book Antiqua" pitchFamily="18" charset="0"/>
              </a:rPr>
              <a:t>Авоною</a:t>
            </a:r>
            <a:r>
              <a:rPr lang="ru-RU" dirty="0">
                <a:solidFill>
                  <a:srgbClr val="0070C0"/>
                </a:solidFill>
                <a:latin typeface="Book Antiqua" pitchFamily="18" charset="0"/>
              </a:rPr>
              <a:t> и </a:t>
            </a:r>
            <a:r>
              <a:rPr lang="ru-RU" dirty="0" err="1">
                <a:solidFill>
                  <a:srgbClr val="0070C0"/>
                </a:solidFill>
                <a:latin typeface="Book Antiqua" pitchFamily="18" charset="0"/>
              </a:rPr>
              <a:t>Сабритгою</a:t>
            </a:r>
            <a:r>
              <a:rPr lang="ru-RU" dirty="0">
                <a:solidFill>
                  <a:srgbClr val="0070C0"/>
                </a:solidFill>
                <a:latin typeface="Book Antiqua" pitchFamily="18" charset="0"/>
              </a:rPr>
              <a:t>». Разгро­мив в 48 г. ряд кельтских племен, римляне вышли к берегу Ирланд­ского моря</a:t>
            </a:r>
            <a:r>
              <a:rPr lang="ru-RU" dirty="0" smtClean="0">
                <a:solidFill>
                  <a:srgbClr val="0070C0"/>
                </a:solidFill>
                <a:latin typeface="Book Antiqua" pitchFamily="18" charset="0"/>
              </a:rPr>
              <a:t>.</a:t>
            </a:r>
          </a:p>
          <a:p>
            <a:pPr algn="ctr"/>
            <a:endParaRPr lang="ru-RU" dirty="0">
              <a:solidFill>
                <a:srgbClr val="0070C0"/>
              </a:solidFill>
              <a:latin typeface="Book Antiqua" pitchFamily="18" charset="0"/>
            </a:endParaRPr>
          </a:p>
          <a:p>
            <a:pPr algn="ctr"/>
            <a:r>
              <a:rPr lang="ru-RU" dirty="0">
                <a:solidFill>
                  <a:srgbClr val="0070C0"/>
                </a:solidFill>
                <a:latin typeface="Book Antiqua" pitchFamily="18" charset="0"/>
              </a:rPr>
              <a:t>В центральной части Бри­тании, на р. Уз, которая, сли­ваясь с </a:t>
            </a:r>
            <a:r>
              <a:rPr lang="ru-RU" dirty="0" err="1">
                <a:solidFill>
                  <a:srgbClr val="0070C0"/>
                </a:solidFill>
                <a:latin typeface="Book Antiqua" pitchFamily="18" charset="0"/>
              </a:rPr>
              <a:t>Трентом</a:t>
            </a:r>
            <a:r>
              <a:rPr lang="ru-RU" dirty="0">
                <a:solidFill>
                  <a:srgbClr val="0070C0"/>
                </a:solidFill>
                <a:latin typeface="Book Antiqua" pitchFamily="18" charset="0"/>
              </a:rPr>
              <a:t>, образует об­щий эстуарий </a:t>
            </a:r>
            <a:r>
              <a:rPr lang="ru-RU" dirty="0" err="1">
                <a:solidFill>
                  <a:srgbClr val="0070C0"/>
                </a:solidFill>
                <a:latin typeface="Book Antiqua" pitchFamily="18" charset="0"/>
              </a:rPr>
              <a:t>Хамбер</a:t>
            </a:r>
            <a:r>
              <a:rPr lang="ru-RU" dirty="0">
                <a:solidFill>
                  <a:srgbClr val="0070C0"/>
                </a:solidFill>
                <a:latin typeface="Book Antiqua" pitchFamily="18" charset="0"/>
              </a:rPr>
              <a:t>, римляне </a:t>
            </a:r>
            <a:r>
              <a:rPr lang="ru-RU" cap="small" dirty="0">
                <a:solidFill>
                  <a:srgbClr val="0070C0"/>
                </a:solidFill>
                <a:latin typeface="Book Antiqua" pitchFamily="18" charset="0"/>
              </a:rPr>
              <a:t>в </a:t>
            </a:r>
            <a:r>
              <a:rPr lang="ru-RU" dirty="0">
                <a:solidFill>
                  <a:srgbClr val="0070C0"/>
                </a:solidFill>
                <a:latin typeface="Book Antiqua" pitchFamily="18" charset="0"/>
              </a:rPr>
              <a:t>71 </a:t>
            </a:r>
            <a:r>
              <a:rPr lang="ru-RU" cap="small" dirty="0">
                <a:solidFill>
                  <a:srgbClr val="0070C0"/>
                </a:solidFill>
                <a:latin typeface="Book Antiqua" pitchFamily="18" charset="0"/>
              </a:rPr>
              <a:t>г. </a:t>
            </a:r>
            <a:r>
              <a:rPr lang="ru-RU" dirty="0">
                <a:solidFill>
                  <a:srgbClr val="0070C0"/>
                </a:solidFill>
                <a:latin typeface="Book Antiqua" pitchFamily="18" charset="0"/>
              </a:rPr>
              <a:t>основали </a:t>
            </a:r>
            <a:r>
              <a:rPr lang="ru-RU" cap="small" dirty="0">
                <a:solidFill>
                  <a:srgbClr val="0070C0"/>
                </a:solidFill>
                <a:latin typeface="Book Antiqua" pitchFamily="18" charset="0"/>
              </a:rPr>
              <a:t>г. </a:t>
            </a:r>
            <a:r>
              <a:rPr lang="ru-RU" dirty="0" err="1">
                <a:solidFill>
                  <a:srgbClr val="0070C0"/>
                </a:solidFill>
                <a:latin typeface="Book Antiqua" pitchFamily="18" charset="0"/>
              </a:rPr>
              <a:t>Эбуракум</a:t>
            </a:r>
            <a:r>
              <a:rPr lang="ru-RU" dirty="0">
                <a:solidFill>
                  <a:srgbClr val="0070C0"/>
                </a:solidFill>
                <a:latin typeface="Book Antiqua" pitchFamily="18" charset="0"/>
              </a:rPr>
              <a:t> (Йорк), ставший базой для борьбы с северянами и с западными, </a:t>
            </a:r>
            <a:r>
              <a:rPr lang="ru-RU" dirty="0" err="1">
                <a:solidFill>
                  <a:srgbClr val="0070C0"/>
                </a:solidFill>
                <a:latin typeface="Book Antiqua" pitchFamily="18" charset="0"/>
              </a:rPr>
              <a:t>пеннинскими</a:t>
            </a:r>
            <a:r>
              <a:rPr lang="ru-RU" dirty="0">
                <a:solidFill>
                  <a:srgbClr val="0070C0"/>
                </a:solidFill>
                <a:latin typeface="Book Antiqua" pitchFamily="18" charset="0"/>
              </a:rPr>
              <a:t> горцами-</a:t>
            </a:r>
            <a:r>
              <a:rPr lang="ru-RU" dirty="0" err="1">
                <a:solidFill>
                  <a:srgbClr val="0070C0"/>
                </a:solidFill>
                <a:latin typeface="Book Antiqua" pitchFamily="18" charset="0"/>
              </a:rPr>
              <a:t>бригантами</a:t>
            </a:r>
            <a:r>
              <a:rPr lang="ru-RU" dirty="0">
                <a:solidFill>
                  <a:srgbClr val="0070C0"/>
                </a:solidFill>
                <a:latin typeface="Book Antiqua" pitchFamily="18" charset="0"/>
              </a:rPr>
              <a:t>.</a:t>
            </a:r>
          </a:p>
          <a:p>
            <a:pPr algn="ctr"/>
            <a:endParaRPr lang="ru-RU" dirty="0">
              <a:solidFill>
                <a:srgbClr val="0070C0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9137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900igr.net/datas/informatika/Gotovye-shablony/0013-013-Gotovye-shablon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1196" y="0"/>
            <a:ext cx="91551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27584" y="980728"/>
            <a:ext cx="748883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CC3399"/>
                </a:solidFill>
                <a:latin typeface="Book Antiqua" pitchFamily="18" charset="0"/>
              </a:rPr>
              <a:t>В 79 г. </a:t>
            </a:r>
            <a:r>
              <a:rPr lang="ru-RU" sz="2000" dirty="0" err="1">
                <a:solidFill>
                  <a:srgbClr val="CC3399"/>
                </a:solidFill>
                <a:latin typeface="Book Antiqua" pitchFamily="18" charset="0"/>
              </a:rPr>
              <a:t>Агрикола</a:t>
            </a:r>
            <a:r>
              <a:rPr lang="ru-RU" sz="2000" dirty="0">
                <a:solidFill>
                  <a:srgbClr val="CC3399"/>
                </a:solidFill>
                <a:latin typeface="Book Antiqua" pitchFamily="18" charset="0"/>
              </a:rPr>
              <a:t> распространил римскую власть на </a:t>
            </a:r>
            <a:r>
              <a:rPr lang="ru-RU" sz="2000" dirty="0" err="1">
                <a:solidFill>
                  <a:srgbClr val="CC3399"/>
                </a:solidFill>
                <a:latin typeface="Book Antiqua" pitchFamily="18" charset="0"/>
              </a:rPr>
              <a:t>Пеннинские</a:t>
            </a:r>
            <a:r>
              <a:rPr lang="ru-RU" sz="2000" dirty="0">
                <a:solidFill>
                  <a:srgbClr val="CC3399"/>
                </a:solidFill>
                <a:latin typeface="Book Antiqua" pitchFamily="18" charset="0"/>
              </a:rPr>
              <a:t> горы, восточное и северное побережье Ирланд­ского моря с заливами Моркам и </a:t>
            </a:r>
            <a:r>
              <a:rPr lang="ru-RU" sz="2000" dirty="0" err="1">
                <a:solidFill>
                  <a:srgbClr val="CC3399"/>
                </a:solidFill>
                <a:latin typeface="Book Antiqua" pitchFamily="18" charset="0"/>
              </a:rPr>
              <a:t>Солуэй</a:t>
            </a:r>
            <a:r>
              <a:rPr lang="ru-RU" sz="2000" dirty="0">
                <a:solidFill>
                  <a:srgbClr val="CC3399"/>
                </a:solidFill>
                <a:latin typeface="Book Antiqua" pitchFamily="18" charset="0"/>
              </a:rPr>
              <a:t>-Ферт; его армия у 55° с. ш. достигла Северного пролива, отделяющего Шотландию от Ирландии. </a:t>
            </a:r>
            <a:endParaRPr lang="ru-RU" sz="2000" dirty="0" smtClean="0">
              <a:solidFill>
                <a:srgbClr val="CC3399"/>
              </a:solidFill>
              <a:latin typeface="Book Antiqua" pitchFamily="18" charset="0"/>
            </a:endParaRPr>
          </a:p>
          <a:p>
            <a:pPr algn="ctr"/>
            <a:endParaRPr lang="ru-RU" sz="2000" dirty="0" smtClean="0">
              <a:latin typeface="Book Antiqua" pitchFamily="18" charset="0"/>
            </a:endParaRPr>
          </a:p>
          <a:p>
            <a:pPr algn="ctr"/>
            <a:r>
              <a:rPr lang="ru-RU" sz="2000" dirty="0" smtClean="0">
                <a:solidFill>
                  <a:srgbClr val="800080"/>
                </a:solidFill>
                <a:latin typeface="Book Antiqua" pitchFamily="18" charset="0"/>
              </a:rPr>
              <a:t>В </a:t>
            </a:r>
            <a:r>
              <a:rPr lang="ru-RU" sz="2000" dirty="0">
                <a:solidFill>
                  <a:srgbClr val="800080"/>
                </a:solidFill>
                <a:latin typeface="Book Antiqua" pitchFamily="18" charset="0"/>
              </a:rPr>
              <a:t>80 г. он провел успешные военные операции на </a:t>
            </a:r>
            <a:endParaRPr lang="ru-RU" sz="2000" dirty="0" smtClean="0">
              <a:solidFill>
                <a:srgbClr val="800080"/>
              </a:solidFill>
              <a:latin typeface="Book Antiqua" pitchFamily="18" charset="0"/>
            </a:endParaRPr>
          </a:p>
          <a:p>
            <a:pPr algn="ctr"/>
            <a:r>
              <a:rPr lang="ru-RU" sz="2000" dirty="0" smtClean="0">
                <a:solidFill>
                  <a:srgbClr val="800080"/>
                </a:solidFill>
                <a:latin typeface="Book Antiqua" pitchFamily="18" charset="0"/>
              </a:rPr>
              <a:t>Южно-Шотланд­ской </a:t>
            </a:r>
            <a:r>
              <a:rPr lang="ru-RU" sz="2000" dirty="0">
                <a:solidFill>
                  <a:srgbClr val="800080"/>
                </a:solidFill>
                <a:latin typeface="Book Antiqua" pitchFamily="18" charset="0"/>
              </a:rPr>
              <a:t>возвышенности и далее к северу, до 56° с, ш., где Британия суживается почти до 50 </a:t>
            </a:r>
            <a:r>
              <a:rPr lang="ru-RU" sz="2000" dirty="0" smtClean="0">
                <a:solidFill>
                  <a:srgbClr val="800080"/>
                </a:solidFill>
                <a:latin typeface="Book Antiqua" pitchFamily="18" charset="0"/>
              </a:rPr>
              <a:t>км, </a:t>
            </a:r>
            <a:r>
              <a:rPr lang="ru-RU" sz="2000" dirty="0">
                <a:solidFill>
                  <a:srgbClr val="800080"/>
                </a:solidFill>
                <a:latin typeface="Book Antiqua" pitchFamily="18" charset="0"/>
              </a:rPr>
              <a:t>э</a:t>
            </a:r>
            <a:r>
              <a:rPr lang="ru-RU" sz="2000" dirty="0" smtClean="0">
                <a:solidFill>
                  <a:srgbClr val="800080"/>
                </a:solidFill>
                <a:latin typeface="Book Antiqua" pitchFamily="18" charset="0"/>
              </a:rPr>
              <a:t>тот </a:t>
            </a:r>
            <a:r>
              <a:rPr lang="ru-RU" sz="2000" dirty="0">
                <a:solidFill>
                  <a:srgbClr val="800080"/>
                </a:solidFill>
                <a:latin typeface="Book Antiqua" pitchFamily="18" charset="0"/>
              </a:rPr>
              <a:t>«остров» - горную Северную Шотландию - стали называть </a:t>
            </a:r>
            <a:r>
              <a:rPr lang="ru-RU" sz="2000" dirty="0" smtClean="0">
                <a:solidFill>
                  <a:srgbClr val="800080"/>
                </a:solidFill>
                <a:latin typeface="Book Antiqua" pitchFamily="18" charset="0"/>
              </a:rPr>
              <a:t>Каледонией.</a:t>
            </a:r>
          </a:p>
          <a:p>
            <a:pPr algn="ctr"/>
            <a:endParaRPr lang="ru-RU" sz="2000" dirty="0">
              <a:latin typeface="Book Antiqua" pitchFamily="18" charset="0"/>
            </a:endParaRP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Book Antiqua" pitchFamily="18" charset="0"/>
              </a:rPr>
              <a:t>От купцов и перебежчиков </a:t>
            </a:r>
            <a:r>
              <a:rPr lang="ru-RU" sz="2000" dirty="0" err="1">
                <a:solidFill>
                  <a:srgbClr val="002060"/>
                </a:solidFill>
                <a:latin typeface="Book Antiqua" pitchFamily="18" charset="0"/>
              </a:rPr>
              <a:t>Агрикола</a:t>
            </a:r>
            <a:r>
              <a:rPr lang="ru-RU" sz="2000" dirty="0">
                <a:solidFill>
                  <a:srgbClr val="002060"/>
                </a:solidFill>
                <a:latin typeface="Book Antiqua" pitchFamily="18" charset="0"/>
              </a:rPr>
              <a:t> собрал также скупые </a:t>
            </a:r>
            <a:endParaRPr lang="ru-RU" sz="2000" dirty="0" smtClean="0">
              <a:solidFill>
                <a:srgbClr val="002060"/>
              </a:solidFill>
              <a:latin typeface="Book Antiqua" pitchFamily="18" charset="0"/>
            </a:endParaRP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Book Antiqua" pitchFamily="18" charset="0"/>
              </a:rPr>
              <a:t>сведе­ния </a:t>
            </a:r>
            <a:r>
              <a:rPr lang="ru-RU" sz="2000" dirty="0">
                <a:solidFill>
                  <a:srgbClr val="002060"/>
                </a:solidFill>
                <a:latin typeface="Book Antiqua" pitchFamily="18" charset="0"/>
              </a:rPr>
              <a:t>об Ирландии, которую он сам видел через пролив в кампанию 79 г.</a:t>
            </a:r>
          </a:p>
        </p:txBody>
      </p:sp>
    </p:spTree>
    <p:extLst>
      <p:ext uri="{BB962C8B-B14F-4D97-AF65-F5344CB8AC3E}">
        <p14:creationId xmlns:p14="http://schemas.microsoft.com/office/powerpoint/2010/main" xmlns="" val="40740210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metodisty.ru/modules/boonex/files/data/files/2009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8314"/>
            <a:ext cx="9144000" cy="6849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99592" y="1124744"/>
            <a:ext cx="741682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В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Британию 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прибывает сам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император </a:t>
            </a:r>
            <a:r>
              <a:rPr lang="ru-RU" sz="2000" dirty="0" err="1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Публий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 </a:t>
            </a:r>
            <a:r>
              <a:rPr lang="ru-RU" sz="2000" dirty="0" err="1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Элий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 Адриан. 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В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северной, более узкой части римской Британии, близ 55° с. ш., от устья р. Тайн па востоке до залива </a:t>
            </a:r>
            <a:r>
              <a:rPr lang="ru-RU" sz="2000" dirty="0" err="1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Солуэй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-Ферт на западе, к 123 г. Адриан построил оборонительный вал длиной 100 км, который стал называться 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Адриановым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. </a:t>
            </a:r>
            <a:endParaRPr lang="ru-RU" sz="2000" dirty="0" smtClean="0">
              <a:solidFill>
                <a:schemeClr val="accent6">
                  <a:lumMod val="50000"/>
                </a:schemeClr>
              </a:solidFill>
              <a:latin typeface="Book Antiqua" pitchFamily="18" charset="0"/>
            </a:endParaRPr>
          </a:p>
          <a:p>
            <a:pPr algn="ctr"/>
            <a:endParaRPr lang="ru-RU" sz="2000" dirty="0" smtClean="0">
              <a:latin typeface="Book Antiqua" pitchFamily="18" charset="0"/>
            </a:endParaRPr>
          </a:p>
          <a:p>
            <a:pPr algn="ctr"/>
            <a:endParaRPr lang="ru-RU" sz="2000" dirty="0">
              <a:latin typeface="Book Antiqua" pitchFamily="18" charset="0"/>
            </a:endParaRPr>
          </a:p>
          <a:p>
            <a:pPr algn="ctr"/>
            <a:r>
              <a:rPr lang="ru-RU" sz="2000" dirty="0" smtClean="0">
                <a:solidFill>
                  <a:srgbClr val="660033"/>
                </a:solidFill>
                <a:latin typeface="Book Antiqua" pitchFamily="18" charset="0"/>
              </a:rPr>
              <a:t>Император </a:t>
            </a:r>
            <a:r>
              <a:rPr lang="ru-RU" sz="2000" dirty="0">
                <a:solidFill>
                  <a:srgbClr val="660033"/>
                </a:solidFill>
                <a:latin typeface="Book Antiqua" pitchFamily="18" charset="0"/>
              </a:rPr>
              <a:t>Антонин Пий, успешно борясь с горцами, передвинул границу к 56° с. ш. Там, меж­ду устьями небольших </a:t>
            </a:r>
            <a:r>
              <a:rPr lang="ru-RU" sz="2000" dirty="0" err="1">
                <a:solidFill>
                  <a:srgbClr val="660033"/>
                </a:solidFill>
                <a:latin typeface="Book Antiqua" pitchFamily="18" charset="0"/>
              </a:rPr>
              <a:t>рр</a:t>
            </a:r>
            <a:r>
              <a:rPr lang="ru-RU" sz="2000" dirty="0">
                <a:solidFill>
                  <a:srgbClr val="660033"/>
                </a:solidFill>
                <a:latin typeface="Book Antiqua" pitchFamily="18" charset="0"/>
              </a:rPr>
              <a:t>. </a:t>
            </a:r>
            <a:r>
              <a:rPr lang="ru-RU" sz="2000" dirty="0" err="1">
                <a:solidFill>
                  <a:srgbClr val="660033"/>
                </a:solidFill>
                <a:latin typeface="Book Antiqua" pitchFamily="18" charset="0"/>
              </a:rPr>
              <a:t>Бодотрии</a:t>
            </a:r>
            <a:r>
              <a:rPr lang="ru-RU" sz="2000" dirty="0">
                <a:solidFill>
                  <a:srgbClr val="660033"/>
                </a:solidFill>
                <a:latin typeface="Book Antiqua" pitchFamily="18" charset="0"/>
              </a:rPr>
              <a:t> и </a:t>
            </a:r>
            <a:r>
              <a:rPr lang="ru-RU" sz="2000" dirty="0" err="1">
                <a:solidFill>
                  <a:srgbClr val="660033"/>
                </a:solidFill>
                <a:latin typeface="Book Antiqua" pitchFamily="18" charset="0"/>
              </a:rPr>
              <a:t>Клоты</a:t>
            </a:r>
            <a:r>
              <a:rPr lang="ru-RU" sz="2000" dirty="0">
                <a:solidFill>
                  <a:srgbClr val="660033"/>
                </a:solidFill>
                <a:latin typeface="Book Antiqua" pitchFamily="18" charset="0"/>
              </a:rPr>
              <a:t> (Форт и Клайд), че­рез всю Центральную Шотландию в 140 г. был построен Антониной вал, почти вдвое короче, но после 180 г. едва ли не вся полоса меж­ду обеими линиями была оставлена </a:t>
            </a:r>
            <a:r>
              <a:rPr lang="ru-RU" sz="2000" dirty="0" smtClean="0">
                <a:solidFill>
                  <a:srgbClr val="660033"/>
                </a:solidFill>
                <a:latin typeface="Book Antiqua" pitchFamily="18" charset="0"/>
              </a:rPr>
              <a:t>римлянами и разрушена через 60 лет.</a:t>
            </a:r>
            <a:endParaRPr lang="ru-RU" sz="2000" dirty="0">
              <a:solidFill>
                <a:srgbClr val="660033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29597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mirgeografii.ru/wp-content/uploads/2011/12/35%D0%B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78" y="0"/>
            <a:ext cx="9139521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43608" y="1772816"/>
            <a:ext cx="7200800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660033"/>
                </a:solidFill>
                <a:latin typeface="Book Antiqua" pitchFamily="18" charset="0"/>
              </a:rPr>
              <a:t>В конце II в</a:t>
            </a:r>
            <a:r>
              <a:rPr lang="ru-RU" sz="2000" dirty="0" smtClean="0">
                <a:solidFill>
                  <a:srgbClr val="660033"/>
                </a:solidFill>
                <a:latin typeface="Book Antiqua" pitchFamily="18" charset="0"/>
              </a:rPr>
              <a:t>. </a:t>
            </a:r>
            <a:r>
              <a:rPr lang="ru-RU" sz="2000" dirty="0" err="1" smtClean="0">
                <a:solidFill>
                  <a:srgbClr val="660033"/>
                </a:solidFill>
                <a:latin typeface="Book Antiqua" pitchFamily="18" charset="0"/>
              </a:rPr>
              <a:t>Луций</a:t>
            </a:r>
            <a:r>
              <a:rPr lang="ru-RU" sz="2000" dirty="0" smtClean="0">
                <a:solidFill>
                  <a:srgbClr val="660033"/>
                </a:solidFill>
                <a:latin typeface="Book Antiqua" pitchFamily="18" charset="0"/>
              </a:rPr>
              <a:t> </a:t>
            </a:r>
            <a:r>
              <a:rPr lang="ru-RU" sz="2000" dirty="0" err="1">
                <a:solidFill>
                  <a:srgbClr val="660033"/>
                </a:solidFill>
                <a:latin typeface="Book Antiqua" pitchFamily="18" charset="0"/>
              </a:rPr>
              <a:t>Септимий</a:t>
            </a:r>
            <a:r>
              <a:rPr lang="ru-RU" sz="2000" dirty="0">
                <a:solidFill>
                  <a:srgbClr val="660033"/>
                </a:solidFill>
                <a:latin typeface="Book Antiqua" pitchFamily="18" charset="0"/>
              </a:rPr>
              <a:t> Север, прочно утвердив власть в Риме, переправил­ся в 208 г. в Британию. </a:t>
            </a:r>
            <a:r>
              <a:rPr lang="ru-RU" sz="2000" dirty="0" smtClean="0">
                <a:solidFill>
                  <a:srgbClr val="660033"/>
                </a:solidFill>
                <a:latin typeface="Book Antiqua" pitchFamily="18" charset="0"/>
              </a:rPr>
              <a:t>Он </a:t>
            </a:r>
            <a:r>
              <a:rPr lang="ru-RU" sz="2000" dirty="0">
                <a:solidFill>
                  <a:srgbClr val="660033"/>
                </a:solidFill>
                <a:latin typeface="Book Antiqua" pitchFamily="18" charset="0"/>
              </a:rPr>
              <a:t>восстановил Адрианов вал - «стену, де­лящую остров надвое», - и совершил ряд походов «через болота, ле­са и горные пустыни» против </a:t>
            </a:r>
            <a:r>
              <a:rPr lang="ru-RU" sz="2000" dirty="0" err="1">
                <a:solidFill>
                  <a:srgbClr val="660033"/>
                </a:solidFill>
                <a:latin typeface="Book Antiqua" pitchFamily="18" charset="0"/>
              </a:rPr>
              <a:t>каледонцев</a:t>
            </a:r>
            <a:r>
              <a:rPr lang="ru-RU" sz="2000" dirty="0">
                <a:solidFill>
                  <a:srgbClr val="660033"/>
                </a:solidFill>
                <a:latin typeface="Book Antiqua" pitchFamily="18" charset="0"/>
              </a:rPr>
              <a:t>. </a:t>
            </a:r>
            <a:endParaRPr lang="ru-RU" sz="2000" dirty="0" smtClean="0">
              <a:solidFill>
                <a:srgbClr val="660033"/>
              </a:solidFill>
              <a:latin typeface="Book Antiqua" pitchFamily="18" charset="0"/>
            </a:endParaRPr>
          </a:p>
          <a:p>
            <a:pPr algn="ctr"/>
            <a:endParaRPr lang="ru-RU" sz="2000" dirty="0">
              <a:latin typeface="Book Antiqua" pitchFamily="18" charset="0"/>
            </a:endParaRP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Book Antiqua" pitchFamily="18" charset="0"/>
              </a:rPr>
              <a:t>Адрианов вал оставался фактической северной границей римской Британии до 407 г</a:t>
            </a:r>
            <a:r>
              <a:rPr lang="ru-RU" sz="2000" dirty="0" smtClean="0">
                <a:solidFill>
                  <a:srgbClr val="002060"/>
                </a:solidFill>
                <a:latin typeface="Book Antiqua" pitchFamily="18" charset="0"/>
              </a:rPr>
              <a:t>.</a:t>
            </a:r>
          </a:p>
          <a:p>
            <a:pPr algn="ctr"/>
            <a:endParaRPr lang="ru-RU" sz="2000" dirty="0">
              <a:latin typeface="Book Antiqua" pitchFamily="18" charset="0"/>
            </a:endParaRPr>
          </a:p>
          <a:p>
            <a:pPr algn="ctr"/>
            <a:r>
              <a:rPr lang="ru-RU" sz="2000" dirty="0">
                <a:solidFill>
                  <a:srgbClr val="00B050"/>
                </a:solidFill>
                <a:latin typeface="Book Antiqua" pitchFamily="18" charset="0"/>
              </a:rPr>
              <a:t>Не покорен был римлянами и п-ов Уэльс, кроме его узких приморских полос, северных и южных: с востока они дошли только до подошвы Кембрийских гор. Поздние античные авторы при­думали для Уэльса название Вторая Британия. Внутренний Уэльс оставался «белым пятном» до XI в. н. э.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85981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propowerpoint.ru/wp-content/uploads/2013/01/KlenListMin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15816" y="4293096"/>
            <a:ext cx="6228184" cy="1470025"/>
          </a:xfrm>
        </p:spPr>
        <p:txBody>
          <a:bodyPr/>
          <a:lstStyle/>
          <a:p>
            <a:r>
              <a:rPr lang="ru-RU" b="1" dirty="0" err="1">
                <a:solidFill>
                  <a:srgbClr val="00B050"/>
                </a:solidFill>
                <a:latin typeface="Book Antiqua" pitchFamily="18" charset="0"/>
              </a:rPr>
              <a:t>Агриппа</a:t>
            </a:r>
            <a:r>
              <a:rPr lang="ru-RU" b="1" dirty="0">
                <a:solidFill>
                  <a:srgbClr val="00B050"/>
                </a:solidFill>
                <a:latin typeface="Book Antiqua" pitchFamily="18" charset="0"/>
              </a:rPr>
              <a:t> и </a:t>
            </a:r>
            <a:r>
              <a:rPr lang="ru-RU" b="1" dirty="0" err="1">
                <a:solidFill>
                  <a:srgbClr val="00B050"/>
                </a:solidFill>
                <a:latin typeface="Book Antiqua" pitchFamily="18" charset="0"/>
              </a:rPr>
              <a:t>Павсаний</a:t>
            </a:r>
            <a:endParaRPr lang="ru-RU" dirty="0">
              <a:solidFill>
                <a:srgbClr val="00B050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9715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http://freeppt.ru/MyShablony/AutumnMast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58315" y="1628800"/>
            <a:ext cx="581439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FFC000"/>
                </a:solidFill>
                <a:latin typeface="Book Antiqua" pitchFamily="18" charset="0"/>
              </a:rPr>
              <a:t>Марк </a:t>
            </a:r>
            <a:r>
              <a:rPr lang="ru-RU" sz="2000" dirty="0" err="1">
                <a:solidFill>
                  <a:srgbClr val="FFC000"/>
                </a:solidFill>
                <a:latin typeface="Book Antiqua" pitchFamily="18" charset="0"/>
              </a:rPr>
              <a:t>Випсаний</a:t>
            </a:r>
            <a:r>
              <a:rPr lang="ru-RU" sz="2000" dirty="0">
                <a:solidFill>
                  <a:srgbClr val="FFC000"/>
                </a:solidFill>
                <a:latin typeface="Book Antiqua" pitchFamily="18" charset="0"/>
              </a:rPr>
              <a:t> </a:t>
            </a:r>
            <a:r>
              <a:rPr lang="ru-RU" sz="2000" dirty="0" err="1">
                <a:solidFill>
                  <a:srgbClr val="FFC000"/>
                </a:solidFill>
                <a:latin typeface="Book Antiqua" pitchFamily="18" charset="0"/>
              </a:rPr>
              <a:t>Агриппа</a:t>
            </a:r>
            <a:r>
              <a:rPr lang="ru-RU" sz="2000" dirty="0">
                <a:solidFill>
                  <a:srgbClr val="FFC000"/>
                </a:solidFill>
                <a:latin typeface="Book Antiqua" pitchFamily="18" charset="0"/>
              </a:rPr>
              <a:t>, как уже отмечалось, был сподвижником </a:t>
            </a:r>
            <a:r>
              <a:rPr lang="ru-RU" sz="2000" dirty="0" err="1">
                <a:solidFill>
                  <a:srgbClr val="FFC000"/>
                </a:solidFill>
                <a:latin typeface="Book Antiqua" pitchFamily="18" charset="0"/>
              </a:rPr>
              <a:t>Октавиана</a:t>
            </a:r>
            <a:r>
              <a:rPr lang="ru-RU" sz="2000" dirty="0">
                <a:solidFill>
                  <a:srgbClr val="FFC000"/>
                </a:solidFill>
                <a:latin typeface="Book Antiqua" pitchFamily="18" charset="0"/>
              </a:rPr>
              <a:t> Августа, командуя в разное время римским флотом и ле­гионами. </a:t>
            </a:r>
            <a:endParaRPr lang="ru-RU" sz="2000" dirty="0" smtClean="0">
              <a:solidFill>
                <a:srgbClr val="FFC000"/>
              </a:solidFill>
              <a:latin typeface="Book Antiqua" pitchFamily="18" charset="0"/>
            </a:endParaRPr>
          </a:p>
          <a:p>
            <a:pPr algn="ctr"/>
            <a:endParaRPr lang="ru-RU" sz="2000" dirty="0">
              <a:solidFill>
                <a:srgbClr val="FFC000"/>
              </a:solidFill>
              <a:latin typeface="Book Antiqua" pitchFamily="18" charset="0"/>
            </a:endParaRPr>
          </a:p>
          <a:p>
            <a:pPr algn="ctr"/>
            <a:r>
              <a:rPr lang="ru-RU" sz="2000" dirty="0" smtClean="0">
                <a:solidFill>
                  <a:srgbClr val="FFC000"/>
                </a:solidFill>
                <a:latin typeface="Book Antiqua" pitchFamily="18" charset="0"/>
              </a:rPr>
              <a:t>Как </a:t>
            </a:r>
            <a:r>
              <a:rPr lang="ru-RU" sz="2000" dirty="0">
                <a:solidFill>
                  <a:srgbClr val="FFC000"/>
                </a:solidFill>
                <a:latin typeface="Book Antiqua" pitchFamily="18" charset="0"/>
              </a:rPr>
              <a:t>флотоводец, </a:t>
            </a:r>
            <a:r>
              <a:rPr lang="ru-RU" sz="2000" dirty="0" err="1">
                <a:solidFill>
                  <a:srgbClr val="FFC000"/>
                </a:solidFill>
                <a:latin typeface="Book Antiqua" pitchFamily="18" charset="0"/>
              </a:rPr>
              <a:t>Агриппа</a:t>
            </a:r>
            <a:r>
              <a:rPr lang="ru-RU" sz="2000" dirty="0">
                <a:solidFill>
                  <a:srgbClr val="FFC000"/>
                </a:solidFill>
                <a:latin typeface="Book Antiqua" pitchFamily="18" charset="0"/>
              </a:rPr>
              <a:t> хорошо ознакомился со всем юж­ным побережьем Европы, с Сицилией и островами Ионического моря. Как полководец, он не раз пересекал Италию, Галлию и Испанию, руководил там постройкой дорог и в военное время</a:t>
            </a:r>
          </a:p>
        </p:txBody>
      </p:sp>
      <p:pic>
        <p:nvPicPr>
          <p:cNvPr id="10242" name="Picture 2" descr="http://book.e-reading-lib.org/illustrations/81/81780-i_05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22692" y="260648"/>
            <a:ext cx="1777428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3911703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freeppt.ru/MyShablony/MasterGoldNigh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43608" y="620688"/>
            <a:ext cx="655272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FFC000"/>
                </a:solidFill>
                <a:latin typeface="Book Antiqua" pitchFamily="18" charset="0"/>
              </a:rPr>
              <a:t>Более 20 лет он собирал донесения военных разведчиков, отчеты дорожных строителей и землемеров, а также, видимо, </a:t>
            </a:r>
            <a:r>
              <a:rPr lang="ru-RU" dirty="0" err="1">
                <a:solidFill>
                  <a:srgbClr val="FFC000"/>
                </a:solidFill>
                <a:latin typeface="Book Antiqua" pitchFamily="18" charset="0"/>
              </a:rPr>
              <a:t>итинерарии</a:t>
            </a:r>
            <a:r>
              <a:rPr lang="ru-RU" dirty="0">
                <a:solidFill>
                  <a:srgbClr val="FFC000"/>
                </a:solidFill>
                <a:latin typeface="Book Antiqua" pitchFamily="18" charset="0"/>
              </a:rPr>
              <a:t> (путеводители) и </a:t>
            </a:r>
            <a:r>
              <a:rPr lang="ru-RU" dirty="0" err="1">
                <a:solidFill>
                  <a:srgbClr val="FFC000"/>
                </a:solidFill>
                <a:latin typeface="Book Antiqua" pitchFamily="18" charset="0"/>
              </a:rPr>
              <a:t>периилы</a:t>
            </a:r>
            <a:r>
              <a:rPr lang="ru-RU" dirty="0">
                <a:solidFill>
                  <a:srgbClr val="FFC000"/>
                </a:solidFill>
                <a:latin typeface="Book Antiqua" pitchFamily="18" charset="0"/>
              </a:rPr>
              <a:t> (описания береговых плаваний). Этот географический материал </a:t>
            </a:r>
            <a:r>
              <a:rPr lang="ru-RU" dirty="0" err="1">
                <a:solidFill>
                  <a:srgbClr val="FFC000"/>
                </a:solidFill>
                <a:latin typeface="Book Antiqua" pitchFamily="18" charset="0"/>
              </a:rPr>
              <a:t>Агриппа</a:t>
            </a:r>
            <a:r>
              <a:rPr lang="ru-RU" dirty="0">
                <a:solidFill>
                  <a:srgbClr val="FFC000"/>
                </a:solidFill>
                <a:latin typeface="Book Antiqua" pitchFamily="18" charset="0"/>
              </a:rPr>
              <a:t> обрабатывал для создаваемой им первой карты империи и сопредельных стран. </a:t>
            </a:r>
            <a:endParaRPr lang="ru-RU" dirty="0" smtClean="0">
              <a:solidFill>
                <a:srgbClr val="FFC000"/>
              </a:solidFill>
              <a:latin typeface="Book Antiqua" pitchFamily="18" charset="0"/>
            </a:endParaRPr>
          </a:p>
          <a:p>
            <a:pPr algn="ctr"/>
            <a:endParaRPr lang="ru-RU" dirty="0">
              <a:solidFill>
                <a:srgbClr val="FFC000"/>
              </a:solidFill>
              <a:latin typeface="Book Antiqua" pitchFamily="18" charset="0"/>
            </a:endParaRPr>
          </a:p>
          <a:p>
            <a:pPr algn="ctr"/>
            <a:r>
              <a:rPr lang="ru-RU" dirty="0" smtClean="0">
                <a:solidFill>
                  <a:srgbClr val="FFC000"/>
                </a:solidFill>
                <a:latin typeface="Book Antiqua" pitchFamily="18" charset="0"/>
              </a:rPr>
              <a:t>После </a:t>
            </a:r>
            <a:r>
              <a:rPr lang="ru-RU" dirty="0">
                <a:solidFill>
                  <a:srgbClr val="FFC000"/>
                </a:solidFill>
                <a:latin typeface="Book Antiqua" pitchFamily="18" charset="0"/>
              </a:rPr>
              <a:t>его смерти (12 г. до н. э.) работу продолжила его сестра, а довел до конца </a:t>
            </a:r>
            <a:r>
              <a:rPr lang="ru-RU" dirty="0" err="1" smtClean="0">
                <a:solidFill>
                  <a:srgbClr val="FFC000"/>
                </a:solidFill>
                <a:latin typeface="Book Antiqua" pitchFamily="18" charset="0"/>
              </a:rPr>
              <a:t>Азвгуст</a:t>
            </a:r>
            <a:r>
              <a:rPr lang="ru-RU" dirty="0" smtClean="0">
                <a:solidFill>
                  <a:srgbClr val="FFC000"/>
                </a:solidFill>
                <a:latin typeface="Book Antiqua" pitchFamily="18" charset="0"/>
              </a:rPr>
              <a:t> </a:t>
            </a:r>
            <a:r>
              <a:rPr lang="ru-RU" dirty="0">
                <a:solidFill>
                  <a:srgbClr val="FFC000"/>
                </a:solidFill>
                <a:latin typeface="Book Antiqua" pitchFamily="18" charset="0"/>
              </a:rPr>
              <a:t>в последние годы своей жизни, как он сам указывал, </a:t>
            </a:r>
            <a:r>
              <a:rPr lang="ru-RU" dirty="0" smtClean="0">
                <a:solidFill>
                  <a:srgbClr val="FFC000"/>
                </a:solidFill>
                <a:latin typeface="Book Antiqua" pitchFamily="18" charset="0"/>
              </a:rPr>
              <a:t>«по </a:t>
            </a:r>
            <a:r>
              <a:rPr lang="ru-RU" dirty="0">
                <a:solidFill>
                  <a:srgbClr val="FFC000"/>
                </a:solidFill>
                <a:latin typeface="Book Antiqua" pitchFamily="18" charset="0"/>
              </a:rPr>
              <a:t>реше­нию и запискам Марка </a:t>
            </a:r>
            <a:r>
              <a:rPr lang="ru-RU" dirty="0" err="1">
                <a:solidFill>
                  <a:srgbClr val="FFC000"/>
                </a:solidFill>
                <a:latin typeface="Book Antiqua" pitchFamily="18" charset="0"/>
              </a:rPr>
              <a:t>Агриппы</a:t>
            </a:r>
            <a:r>
              <a:rPr lang="ru-RU" dirty="0">
                <a:solidFill>
                  <a:srgbClr val="FFC000"/>
                </a:solidFill>
                <a:latin typeface="Book Antiqua" pitchFamily="18" charset="0"/>
              </a:rPr>
              <a:t>».</a:t>
            </a:r>
          </a:p>
        </p:txBody>
      </p:sp>
    </p:spTree>
    <p:extLst>
      <p:ext uri="{BB962C8B-B14F-4D97-AF65-F5344CB8AC3E}">
        <p14:creationId xmlns:p14="http://schemas.microsoft.com/office/powerpoint/2010/main" xmlns="" val="2001995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 dir="r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pptforschool.ru/shablony-dla-power-point/all/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7624" y="1196752"/>
            <a:ext cx="676875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660033"/>
                </a:solidFill>
                <a:latin typeface="Book Antiqua" pitchFamily="18" charset="0"/>
              </a:rPr>
              <a:t>Записки </a:t>
            </a:r>
            <a:r>
              <a:rPr lang="ru-RU" sz="2400" dirty="0" err="1">
                <a:solidFill>
                  <a:srgbClr val="660033"/>
                </a:solidFill>
                <a:latin typeface="Book Antiqua" pitchFamily="18" charset="0"/>
              </a:rPr>
              <a:t>Агриппы</a:t>
            </a:r>
            <a:r>
              <a:rPr lang="ru-RU" sz="2400" dirty="0">
                <a:solidFill>
                  <a:srgbClr val="660033"/>
                </a:solidFill>
                <a:latin typeface="Book Antiqua" pitchFamily="18" charset="0"/>
              </a:rPr>
              <a:t> (30-12 гг. до н. э.), где даны исчисленные пути через империю, - результат римских военных походов, и его карта не сохранились. </a:t>
            </a:r>
            <a:r>
              <a:rPr lang="ru-RU" sz="2400" dirty="0" smtClean="0">
                <a:solidFill>
                  <a:srgbClr val="660033"/>
                </a:solidFill>
                <a:latin typeface="Book Antiqua" pitchFamily="18" charset="0"/>
              </a:rPr>
              <a:t>Но</a:t>
            </a:r>
            <a:r>
              <a:rPr lang="ru-RU" sz="2400" dirty="0">
                <a:solidFill>
                  <a:srgbClr val="660033"/>
                </a:solidFill>
                <a:latin typeface="Book Antiqua" pitchFamily="18" charset="0"/>
              </a:rPr>
              <a:t>, вероятно, именно она сильно повлияла на позднейшие изображения </a:t>
            </a:r>
            <a:r>
              <a:rPr lang="ru-RU" sz="2400" dirty="0" smtClean="0">
                <a:solidFill>
                  <a:srgbClr val="660033"/>
                </a:solidFill>
                <a:latin typeface="Book Antiqua" pitchFamily="18" charset="0"/>
              </a:rPr>
              <a:t>Европы. </a:t>
            </a:r>
          </a:p>
          <a:p>
            <a:pPr algn="ctr"/>
            <a:endParaRPr lang="ru-RU" sz="2400" dirty="0" smtClean="0">
              <a:solidFill>
                <a:srgbClr val="660033"/>
              </a:solidFill>
              <a:latin typeface="Book Antiqua" pitchFamily="18" charset="0"/>
            </a:endParaRPr>
          </a:p>
          <a:p>
            <a:pPr algn="ctr"/>
            <a:r>
              <a:rPr lang="ru-RU" sz="2400" dirty="0" smtClean="0">
                <a:solidFill>
                  <a:srgbClr val="660033"/>
                </a:solidFill>
                <a:latin typeface="Book Antiqua" pitchFamily="18" charset="0"/>
              </a:rPr>
              <a:t> </a:t>
            </a:r>
            <a:r>
              <a:rPr lang="ru-RU" sz="2400" dirty="0" err="1">
                <a:solidFill>
                  <a:srgbClr val="660033"/>
                </a:solidFill>
                <a:latin typeface="Book Antiqua" pitchFamily="18" charset="0"/>
              </a:rPr>
              <a:t>Агриппа</a:t>
            </a:r>
            <a:r>
              <a:rPr lang="ru-RU" sz="2400" dirty="0">
                <a:solidFill>
                  <a:srgbClr val="660033"/>
                </a:solidFill>
                <a:latin typeface="Book Antiqua" pitchFamily="18" charset="0"/>
              </a:rPr>
              <a:t> развернул границы ан­тичной географии, включив в нее часть Западной Европы, ранее не­известной. </a:t>
            </a:r>
          </a:p>
        </p:txBody>
      </p:sp>
    </p:spTree>
    <p:extLst>
      <p:ext uri="{BB962C8B-B14F-4D97-AF65-F5344CB8AC3E}">
        <p14:creationId xmlns:p14="http://schemas.microsoft.com/office/powerpoint/2010/main" xmlns="" val="3221780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 dir="l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pedsovet.su/_ld/391/0564016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47664" y="620688"/>
            <a:ext cx="698477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800080"/>
                </a:solidFill>
                <a:latin typeface="Book Antiqua" pitchFamily="18" charset="0"/>
              </a:rPr>
              <a:t>Цель карты </a:t>
            </a:r>
            <a:r>
              <a:rPr lang="ru-RU" dirty="0" err="1">
                <a:solidFill>
                  <a:srgbClr val="800080"/>
                </a:solidFill>
                <a:latin typeface="Book Antiqua" pitchFamily="18" charset="0"/>
              </a:rPr>
              <a:t>Агриппы</a:t>
            </a:r>
            <a:r>
              <a:rPr lang="ru-RU" dirty="0">
                <a:solidFill>
                  <a:srgbClr val="800080"/>
                </a:solidFill>
                <a:latin typeface="Book Antiqua" pitchFamily="18" charset="0"/>
              </a:rPr>
              <a:t>, по Плинию, - наглядный показ места па Земле, которое занимала империя, для прославления Авгус­та. Карта, как она представляется извлечениями из записок </a:t>
            </a:r>
            <a:r>
              <a:rPr lang="ru-RU" dirty="0" err="1">
                <a:solidFill>
                  <a:srgbClr val="800080"/>
                </a:solidFill>
                <a:latin typeface="Book Antiqua" pitchFamily="18" charset="0"/>
              </a:rPr>
              <a:t>Агриппы</a:t>
            </a:r>
            <a:r>
              <a:rPr lang="ru-RU" dirty="0">
                <a:solidFill>
                  <a:srgbClr val="800080"/>
                </a:solidFill>
                <a:latin typeface="Book Antiqua" pitchFamily="18" charset="0"/>
              </a:rPr>
              <a:t> у </a:t>
            </a:r>
            <a:r>
              <a:rPr lang="ru-RU" dirty="0" err="1">
                <a:solidFill>
                  <a:srgbClr val="800080"/>
                </a:solidFill>
                <a:latin typeface="Book Antiqua" pitchFamily="18" charset="0"/>
              </a:rPr>
              <a:t>Страбона</a:t>
            </a:r>
            <a:r>
              <a:rPr lang="ru-RU" dirty="0">
                <a:solidFill>
                  <a:srgbClr val="800080"/>
                </a:solidFill>
                <a:latin typeface="Book Antiqua" pitchFamily="18" charset="0"/>
              </a:rPr>
              <a:t> и особенно Плиния, давала контурное изображение импе­рии Августа. Кроме очертаний берегов, на нее нанесены реки от вер­ховьев до устья и города - в результате обмера расстояний между </a:t>
            </a:r>
            <a:r>
              <a:rPr lang="ru-RU" dirty="0" smtClean="0">
                <a:solidFill>
                  <a:srgbClr val="800080"/>
                </a:solidFill>
                <a:latin typeface="Book Antiqua" pitchFamily="18" charset="0"/>
              </a:rPr>
              <a:t>ними </a:t>
            </a:r>
            <a:r>
              <a:rPr lang="ru-RU" dirty="0">
                <a:solidFill>
                  <a:srgbClr val="800080"/>
                </a:solidFill>
                <a:latin typeface="Book Antiqua" pitchFamily="18" charset="0"/>
              </a:rPr>
              <a:t>или же, если таких материалов </a:t>
            </a:r>
            <a:r>
              <a:rPr lang="ru-RU" dirty="0" err="1">
                <a:solidFill>
                  <a:srgbClr val="800080"/>
                </a:solidFill>
                <a:latin typeface="Book Antiqua" pitchFamily="18" charset="0"/>
              </a:rPr>
              <a:t>Агриппа</a:t>
            </a:r>
            <a:r>
              <a:rPr lang="ru-RU" dirty="0">
                <a:solidFill>
                  <a:srgbClr val="800080"/>
                </a:solidFill>
                <a:latin typeface="Book Antiqua" pitchFamily="18" charset="0"/>
              </a:rPr>
              <a:t> не имел, способом оценки расспросных данных. </a:t>
            </a:r>
            <a:endParaRPr lang="ru-RU" dirty="0" smtClean="0">
              <a:solidFill>
                <a:srgbClr val="800080"/>
              </a:solidFill>
              <a:latin typeface="Book Antiqua" pitchFamily="18" charset="0"/>
            </a:endParaRPr>
          </a:p>
          <a:p>
            <a:pPr algn="ctr"/>
            <a:endParaRPr lang="ru-RU" dirty="0">
              <a:latin typeface="Book Antiqua" pitchFamily="18" charset="0"/>
            </a:endParaRP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Book Antiqua" pitchFamily="18" charset="0"/>
              </a:rPr>
              <a:t>Для </a:t>
            </a:r>
            <a:r>
              <a:rPr lang="ru-RU" dirty="0">
                <a:solidFill>
                  <a:srgbClr val="002060"/>
                </a:solidFill>
                <a:latin typeface="Book Antiqua" pitchFamily="18" charset="0"/>
              </a:rPr>
              <a:t>того времени это был первоклас­сный географический источник. Однако, как и на всех древних кар­тах, у </a:t>
            </a:r>
            <a:r>
              <a:rPr lang="ru-RU" dirty="0" err="1">
                <a:solidFill>
                  <a:srgbClr val="002060"/>
                </a:solidFill>
                <a:latin typeface="Book Antiqua" pitchFamily="18" charset="0"/>
              </a:rPr>
              <a:t>Агриппы</a:t>
            </a:r>
            <a:r>
              <a:rPr lang="ru-RU" dirty="0">
                <a:solidFill>
                  <a:srgbClr val="002060"/>
                </a:solidFill>
                <a:latin typeface="Book Antiqua" pitchFamily="18" charset="0"/>
              </a:rPr>
              <a:t> отсутствовала подлинная картографическая характе­ристика рельефа: далее Апеннины и Альпы, которые римляне много­кратно пересекали во всех направлениях и обходили вдоль обоих склонов, изображались символическими линиями.</a:t>
            </a:r>
          </a:p>
        </p:txBody>
      </p:sp>
    </p:spTree>
    <p:extLst>
      <p:ext uri="{BB962C8B-B14F-4D97-AF65-F5344CB8AC3E}">
        <p14:creationId xmlns:p14="http://schemas.microsoft.com/office/powerpoint/2010/main" xmlns="" val="28731676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 dir="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http://pedsovet.su/_ld/265/8808029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059832" y="1052736"/>
            <a:ext cx="576064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Малоазийский грек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Павсаний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 почти всю жизнь провел в путеше­ствиях по провинциям Римской империи. Около 180 г. п. э. он опубли­ковал свои наблюдения, отличающиеся добросовестностью и точно­стью, в работе «Описание Эллады», которая изложена в форме путе­водителя. </a:t>
            </a:r>
            <a:endParaRPr lang="ru-RU" dirty="0" smtClean="0">
              <a:solidFill>
                <a:schemeClr val="accent6">
                  <a:lumMod val="50000"/>
                </a:schemeClr>
              </a:solidFill>
              <a:latin typeface="Book Antiqua" pitchFamily="18" charset="0"/>
            </a:endParaRPr>
          </a:p>
          <a:p>
            <a:pPr algn="ctr"/>
            <a:endParaRPr lang="ru-RU" dirty="0">
              <a:latin typeface="Book Antiqua" pitchFamily="18" charset="0"/>
            </a:endParaRPr>
          </a:p>
          <a:p>
            <a:pPr algn="ctr"/>
            <a:r>
              <a:rPr lang="ru-RU" dirty="0" smtClean="0">
                <a:solidFill>
                  <a:srgbClr val="660033"/>
                </a:solidFill>
                <a:latin typeface="Book Antiqua" pitchFamily="18" charset="0"/>
              </a:rPr>
              <a:t>Главное </a:t>
            </a:r>
            <a:r>
              <a:rPr lang="ru-RU" dirty="0">
                <a:solidFill>
                  <a:srgbClr val="660033"/>
                </a:solidFill>
                <a:latin typeface="Book Antiqua" pitchFamily="18" charset="0"/>
              </a:rPr>
              <a:t>внимание он уделил детальным характеристикам памятников искусства и архитектуры Средней Греции и п-ова Пе­лопоннес; лишь изредка их сопровождает географическое описание местности. </a:t>
            </a:r>
            <a:endParaRPr lang="ru-RU" dirty="0" smtClean="0">
              <a:solidFill>
                <a:srgbClr val="660033"/>
              </a:solidFill>
              <a:latin typeface="Book Antiqua" pitchFamily="18" charset="0"/>
            </a:endParaRPr>
          </a:p>
          <a:p>
            <a:pPr algn="ctr"/>
            <a:endParaRPr lang="ru-RU" dirty="0">
              <a:latin typeface="Book Antiqua" pitchFamily="18" charset="0"/>
            </a:endParaRPr>
          </a:p>
          <a:p>
            <a:pPr algn="ctr"/>
            <a:r>
              <a:rPr lang="ru-RU" dirty="0" smtClean="0">
                <a:solidFill>
                  <a:srgbClr val="660033"/>
                </a:solidFill>
                <a:latin typeface="Book Antiqua" pitchFamily="18" charset="0"/>
              </a:rPr>
              <a:t>Но </a:t>
            </a:r>
            <a:r>
              <a:rPr lang="ru-RU" dirty="0">
                <a:solidFill>
                  <a:srgbClr val="660033"/>
                </a:solidFill>
                <a:latin typeface="Book Antiqua" pitchFamily="18" charset="0"/>
              </a:rPr>
              <a:t>к тому, что уже было сделано его предшествен­никами, </a:t>
            </a:r>
            <a:r>
              <a:rPr lang="ru-RU" dirty="0" err="1">
                <a:solidFill>
                  <a:srgbClr val="660033"/>
                </a:solidFill>
                <a:latin typeface="Book Antiqua" pitchFamily="18" charset="0"/>
              </a:rPr>
              <a:t>Павсанию</a:t>
            </a:r>
            <a:r>
              <a:rPr lang="ru-RU" dirty="0">
                <a:solidFill>
                  <a:srgbClr val="660033"/>
                </a:solidFill>
                <a:latin typeface="Book Antiqua" pitchFamily="18" charset="0"/>
              </a:rPr>
              <a:t> не удалось добавить ни одного нового открытия.</a:t>
            </a:r>
          </a:p>
        </p:txBody>
      </p:sp>
      <p:pic>
        <p:nvPicPr>
          <p:cNvPr id="14338" name="Picture 2" descr="http://all-generals.ru/assets/images/polkovodci/DM/ELLInI/0_5fa23_f46133ed_XL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2736"/>
          <a:stretch/>
        </p:blipFill>
        <p:spPr bwMode="auto">
          <a:xfrm>
            <a:off x="145880" y="4581128"/>
            <a:ext cx="2483773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27558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chool-box.ru/images/stories/prezentazii-_2014/shablony-dlya-prezentaziy-powerpoint-16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260648"/>
            <a:ext cx="748883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70C0"/>
                </a:solidFill>
                <a:latin typeface="Book Antiqua" pitchFamily="18" charset="0"/>
              </a:rPr>
              <a:t>В течение этих веков (II в. до н. э.- I в. н. э,) выделяются два </a:t>
            </a:r>
            <a:r>
              <a:rPr lang="ru-RU" dirty="0" smtClean="0">
                <a:solidFill>
                  <a:srgbClr val="0070C0"/>
                </a:solidFill>
                <a:latin typeface="Book Antiqua" pitchFamily="18" charset="0"/>
              </a:rPr>
              <a:t>периода</a:t>
            </a:r>
          </a:p>
          <a:p>
            <a:pPr algn="ctr"/>
            <a:endParaRPr lang="ru-RU" dirty="0">
              <a:solidFill>
                <a:srgbClr val="002060"/>
              </a:solidFill>
              <a:latin typeface="Book Antiqua" pitchFamily="18" charset="0"/>
            </a:endParaRPr>
          </a:p>
          <a:p>
            <a:pPr marL="285750" indent="-285750" algn="ctr"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ru-RU" dirty="0" smtClean="0">
                <a:solidFill>
                  <a:srgbClr val="C00000"/>
                </a:solidFill>
                <a:latin typeface="Book Antiqua" pitchFamily="18" charset="0"/>
              </a:rPr>
              <a:t>собственно </a:t>
            </a:r>
            <a:r>
              <a:rPr lang="ru-RU" dirty="0">
                <a:solidFill>
                  <a:srgbClr val="C00000"/>
                </a:solidFill>
                <a:latin typeface="Book Antiqua" pitchFamily="18" charset="0"/>
              </a:rPr>
              <a:t>завоевание </a:t>
            </a:r>
            <a:endParaRPr lang="ru-RU" dirty="0" smtClean="0">
              <a:solidFill>
                <a:srgbClr val="C00000"/>
              </a:solidFill>
              <a:latin typeface="Book Antiqua" pitchFamily="18" charset="0"/>
            </a:endParaRPr>
          </a:p>
          <a:p>
            <a:pPr marL="285750" indent="-285750" algn="ctr">
              <a:buFont typeface="Wingdings" pitchFamily="2" charset="2"/>
              <a:buChar char="Ø"/>
            </a:pPr>
            <a:r>
              <a:rPr lang="ru-RU" dirty="0" smtClean="0">
                <a:solidFill>
                  <a:srgbClr val="C00000"/>
                </a:solidFill>
                <a:latin typeface="Book Antiqua" pitchFamily="18" charset="0"/>
              </a:rPr>
              <a:t>период </a:t>
            </a:r>
            <a:r>
              <a:rPr lang="ru-RU" dirty="0">
                <a:solidFill>
                  <a:srgbClr val="C00000"/>
                </a:solidFill>
                <a:latin typeface="Book Antiqua" pitchFamily="18" charset="0"/>
              </a:rPr>
              <a:t>организации покоренных земель</a:t>
            </a:r>
            <a:r>
              <a:rPr lang="ru-RU" dirty="0">
                <a:solidFill>
                  <a:srgbClr val="002060"/>
                </a:solidFill>
                <a:latin typeface="Book Antiqua" pitchFamily="18" charset="0"/>
              </a:rPr>
              <a:t>. </a:t>
            </a:r>
            <a:endParaRPr lang="ru-RU" dirty="0" smtClean="0">
              <a:solidFill>
                <a:srgbClr val="002060"/>
              </a:solidFill>
              <a:latin typeface="Book Antiqua" pitchFamily="18" charset="0"/>
            </a:endParaRPr>
          </a:p>
          <a:p>
            <a:pPr algn="ctr"/>
            <a:endParaRPr lang="ru-RU" dirty="0">
              <a:solidFill>
                <a:srgbClr val="002060"/>
              </a:solidFill>
              <a:latin typeface="Book Antiqua" pitchFamily="18" charset="0"/>
            </a:endParaRP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Book Antiqua" pitchFamily="18" charset="0"/>
              </a:rPr>
              <a:t>Римское </a:t>
            </a:r>
            <a:r>
              <a:rPr lang="ru-RU" dirty="0">
                <a:solidFill>
                  <a:srgbClr val="002060"/>
                </a:solidFill>
                <a:latin typeface="Book Antiqua" pitchFamily="18" charset="0"/>
              </a:rPr>
              <a:t>завоевание было фактическим открытием, лишь частью вторичным, всего Пиренейского п-ова, а в отношении известной уже береговой полосы - ее исследованием: организация же римских провинций в Испании связана была с дополнительными исследовательскими работами. </a:t>
            </a:r>
            <a:endParaRPr lang="ru-RU" dirty="0" smtClean="0">
              <a:solidFill>
                <a:srgbClr val="002060"/>
              </a:solidFill>
              <a:latin typeface="Book Antiqua" pitchFamily="18" charset="0"/>
            </a:endParaRPr>
          </a:p>
          <a:p>
            <a:pPr algn="ctr"/>
            <a:endParaRPr lang="ru-RU" dirty="0">
              <a:solidFill>
                <a:srgbClr val="002060"/>
              </a:solidFill>
              <a:latin typeface="Book Antiqua" pitchFamily="18" charset="0"/>
            </a:endParaRP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Book Antiqua" pitchFamily="18" charset="0"/>
              </a:rPr>
              <a:t>От </a:t>
            </a:r>
            <a:r>
              <a:rPr lang="ru-RU" dirty="0">
                <a:solidFill>
                  <a:srgbClr val="002060"/>
                </a:solidFill>
                <a:latin typeface="Book Antiqua" pitchFamily="18" charset="0"/>
              </a:rPr>
              <a:t>обоих периодов до нас дошли очень важные исторические и чисто географические труды, дающие представление о речной сети полуострова и, в гораздо меньшей мере, об основных чертах его рельефа.	</a:t>
            </a:r>
          </a:p>
        </p:txBody>
      </p:sp>
    </p:spTree>
    <p:extLst>
      <p:ext uri="{BB962C8B-B14F-4D97-AF65-F5344CB8AC3E}">
        <p14:creationId xmlns:p14="http://schemas.microsoft.com/office/powerpoint/2010/main" xmlns="" val="4037318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pedsovet.su/_ld/344/193263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766732"/>
            <a:ext cx="7776864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800080"/>
                </a:solidFill>
                <a:latin typeface="Book Antiqua" pitchFamily="18" charset="0"/>
              </a:rPr>
              <a:t>Во время странствий </a:t>
            </a:r>
            <a:r>
              <a:rPr lang="ru-RU" sz="2000" dirty="0" err="1">
                <a:solidFill>
                  <a:srgbClr val="800080"/>
                </a:solidFill>
                <a:latin typeface="Book Antiqua" pitchFamily="18" charset="0"/>
              </a:rPr>
              <a:t>Павсаний</a:t>
            </a:r>
            <a:r>
              <a:rPr lang="ru-RU" sz="2000" dirty="0">
                <a:solidFill>
                  <a:srgbClr val="800080"/>
                </a:solidFill>
                <a:latin typeface="Book Antiqua" pitchFamily="18" charset="0"/>
              </a:rPr>
              <a:t> побывал па Сардинии и Кор­сике и кратко описал их, так как, по его словам, о них греки очень мало знают. «Сардинию эллины [греки] называли </a:t>
            </a:r>
            <a:r>
              <a:rPr lang="ru-RU" sz="2000" dirty="0" err="1">
                <a:solidFill>
                  <a:srgbClr val="800080"/>
                </a:solidFill>
                <a:latin typeface="Book Antiqua" pitchFamily="18" charset="0"/>
              </a:rPr>
              <a:t>Ихнусом</a:t>
            </a:r>
            <a:r>
              <a:rPr lang="ru-RU" sz="2000" dirty="0">
                <a:solidFill>
                  <a:srgbClr val="800080"/>
                </a:solidFill>
                <a:latin typeface="Book Antiqua" pitchFamily="18" charset="0"/>
              </a:rPr>
              <a:t>, пото­му что по своей форме остров похож на след [</a:t>
            </a:r>
            <a:r>
              <a:rPr lang="ru-RU" sz="2000" dirty="0" err="1">
                <a:solidFill>
                  <a:srgbClr val="800080"/>
                </a:solidFill>
                <a:latin typeface="Book Antiqua" pitchFamily="18" charset="0"/>
              </a:rPr>
              <a:t>ихнос</a:t>
            </a:r>
            <a:r>
              <a:rPr lang="ru-RU" sz="2000" dirty="0">
                <a:solidFill>
                  <a:srgbClr val="800080"/>
                </a:solidFill>
                <a:latin typeface="Book Antiqua" pitchFamily="18" charset="0"/>
              </a:rPr>
              <a:t>] человека. Длина... [его] - 1120 стадий [200 км, в действительности 270 км], а ширина 420 </a:t>
            </a:r>
            <a:endParaRPr lang="ru-RU" sz="2000" dirty="0" smtClean="0">
              <a:solidFill>
                <a:srgbClr val="800080"/>
              </a:solidFill>
              <a:latin typeface="Book Antiqua" pitchFamily="18" charset="0"/>
            </a:endParaRPr>
          </a:p>
          <a:p>
            <a:pPr algn="ctr"/>
            <a:r>
              <a:rPr lang="ru-RU" sz="2000" dirty="0" smtClean="0">
                <a:solidFill>
                  <a:srgbClr val="800080"/>
                </a:solidFill>
                <a:latin typeface="Book Antiqua" pitchFamily="18" charset="0"/>
              </a:rPr>
              <a:t>[</a:t>
            </a:r>
            <a:r>
              <a:rPr lang="ru-RU" sz="2000" dirty="0">
                <a:solidFill>
                  <a:srgbClr val="800080"/>
                </a:solidFill>
                <a:latin typeface="Book Antiqua" pitchFamily="18" charset="0"/>
              </a:rPr>
              <a:t>80 км, истинная 88 км]. </a:t>
            </a:r>
            <a:endParaRPr lang="ru-RU" sz="2000" dirty="0" smtClean="0">
              <a:solidFill>
                <a:srgbClr val="800080"/>
              </a:solidFill>
              <a:latin typeface="Book Antiqua" pitchFamily="18" charset="0"/>
            </a:endParaRPr>
          </a:p>
          <a:p>
            <a:pPr algn="ctr"/>
            <a:endParaRPr lang="ru-RU" sz="2000" dirty="0">
              <a:latin typeface="Book Antiqua" pitchFamily="18" charset="0"/>
            </a:endParaRPr>
          </a:p>
          <a:p>
            <a:pPr algn="ctr"/>
            <a:r>
              <a:rPr lang="ru-RU" sz="2000" dirty="0" smtClean="0">
                <a:solidFill>
                  <a:srgbClr val="00B050"/>
                </a:solidFill>
                <a:latin typeface="Book Antiqua" pitchFamily="18" charset="0"/>
              </a:rPr>
              <a:t>Северная </a:t>
            </a:r>
            <a:r>
              <a:rPr lang="ru-RU" sz="2000" dirty="0">
                <a:solidFill>
                  <a:srgbClr val="00B050"/>
                </a:solidFill>
                <a:latin typeface="Book Antiqua" pitchFamily="18" charset="0"/>
              </a:rPr>
              <a:t>сторона острова и та, которая обращена к ... Италии, представляют цепь непрерыв­ных и непроходимых гор; если плыть этой стороной, то для кораб­лей... нет удобных гаваней и с вершины гор дуют в море порывистые и сильные ветры. </a:t>
            </a:r>
            <a:endParaRPr lang="ru-RU" sz="2000" dirty="0" smtClean="0">
              <a:solidFill>
                <a:srgbClr val="00B050"/>
              </a:solidFill>
              <a:latin typeface="Book Antiqua" pitchFamily="18" charset="0"/>
            </a:endParaRPr>
          </a:p>
          <a:p>
            <a:pPr algn="ctr"/>
            <a:endParaRPr lang="ru-RU" sz="2000" dirty="0">
              <a:latin typeface="Book Antiqua" pitchFamily="18" charset="0"/>
            </a:endParaRPr>
          </a:p>
          <a:p>
            <a:pPr algn="ctr"/>
            <a:r>
              <a:rPr lang="ru-RU" sz="2000" dirty="0" smtClean="0">
                <a:solidFill>
                  <a:srgbClr val="CC3399"/>
                </a:solidFill>
                <a:latin typeface="Book Antiqua" pitchFamily="18" charset="0"/>
              </a:rPr>
              <a:t>Посредине </a:t>
            </a:r>
            <a:r>
              <a:rPr lang="ru-RU" sz="2000" dirty="0">
                <a:solidFill>
                  <a:srgbClr val="CC3399"/>
                </a:solidFill>
                <a:latin typeface="Book Antiqua" pitchFamily="18" charset="0"/>
              </a:rPr>
              <a:t>острова есть другие горы, более низ­кие... Остров </a:t>
            </a:r>
            <a:r>
              <a:rPr lang="ru-RU" sz="2000" dirty="0" err="1">
                <a:solidFill>
                  <a:srgbClr val="CC3399"/>
                </a:solidFill>
                <a:latin typeface="Book Antiqua" pitchFamily="18" charset="0"/>
              </a:rPr>
              <a:t>Кирн</a:t>
            </a:r>
            <a:r>
              <a:rPr lang="ru-RU" sz="2000" dirty="0">
                <a:solidFill>
                  <a:srgbClr val="CC3399"/>
                </a:solidFill>
                <a:latin typeface="Book Antiqua" pitchFamily="18" charset="0"/>
              </a:rPr>
              <a:t> [Корсика], отделенный от Сардинии проливом [</a:t>
            </a:r>
            <a:r>
              <a:rPr lang="ru-RU" sz="2000" dirty="0" err="1">
                <a:solidFill>
                  <a:srgbClr val="CC3399"/>
                </a:solidFill>
                <a:latin typeface="Book Antiqua" pitchFamily="18" charset="0"/>
              </a:rPr>
              <a:t>Бонифачо</a:t>
            </a:r>
            <a:r>
              <a:rPr lang="ru-RU" sz="2000" dirty="0">
                <a:solidFill>
                  <a:srgbClr val="CC3399"/>
                </a:solidFill>
                <a:latin typeface="Book Antiqua" pitchFamily="18" charset="0"/>
              </a:rPr>
              <a:t>] не больше чем </a:t>
            </a:r>
            <a:r>
              <a:rPr lang="ru-RU" sz="2000" dirty="0" smtClean="0">
                <a:solidFill>
                  <a:srgbClr val="CC3399"/>
                </a:solidFill>
                <a:latin typeface="Book Antiqua" pitchFamily="18" charset="0"/>
              </a:rPr>
              <a:t>на </a:t>
            </a:r>
            <a:r>
              <a:rPr lang="ru-RU" sz="2000" dirty="0">
                <a:solidFill>
                  <a:srgbClr val="CC3399"/>
                </a:solidFill>
                <a:latin typeface="Book Antiqua" pitchFamily="18" charset="0"/>
              </a:rPr>
              <a:t>восемь стадий [15 км] ... сплошь по­крыт горами, достигающими значительной высоты».</a:t>
            </a:r>
          </a:p>
        </p:txBody>
      </p:sp>
    </p:spTree>
    <p:extLst>
      <p:ext uri="{BB962C8B-B14F-4D97-AF65-F5344CB8AC3E}">
        <p14:creationId xmlns:p14="http://schemas.microsoft.com/office/powerpoint/2010/main" xmlns="" val="461139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s005.radikal.ru/i210/1108/db/5bda8d21258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7920"/>
            <a:ext cx="9144000" cy="6865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83160" y="3811011"/>
            <a:ext cx="756084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Book Antiqua" pitchFamily="18" charset="0"/>
              </a:rPr>
              <a:t>1 Сохранилась копия карты, составленная около 305 г. </a:t>
            </a:r>
            <a:r>
              <a:rPr lang="ru-RU" sz="2400" dirty="0" err="1">
                <a:solidFill>
                  <a:srgbClr val="002060"/>
                </a:solidFill>
                <a:latin typeface="Book Antiqua" pitchFamily="18" charset="0"/>
              </a:rPr>
              <a:t>Касторием</a:t>
            </a:r>
            <a:r>
              <a:rPr lang="ru-RU" sz="2400" dirty="0">
                <a:solidFill>
                  <a:srgbClr val="002060"/>
                </a:solidFill>
                <a:latin typeface="Book Antiqua" pitchFamily="18" charset="0"/>
              </a:rPr>
              <a:t>, вероятно римлянином. Она известна под названием «</a:t>
            </a:r>
            <a:r>
              <a:rPr lang="ru-RU" sz="2400" dirty="0" err="1">
                <a:solidFill>
                  <a:srgbClr val="002060"/>
                </a:solidFill>
                <a:latin typeface="Book Antiqua" pitchFamily="18" charset="0"/>
              </a:rPr>
              <a:t>Пейтингерова</a:t>
            </a:r>
            <a:r>
              <a:rPr lang="ru-RU" sz="2400" dirty="0">
                <a:solidFill>
                  <a:srgbClr val="002060"/>
                </a:solidFill>
                <a:latin typeface="Book Antiqua" pitchFamily="18" charset="0"/>
              </a:rPr>
              <a:t> таблица» - по име­ни опубликовавшего ее немецкого гуманиста XVI в. я. </a:t>
            </a:r>
            <a:r>
              <a:rPr lang="ru-RU" sz="2400" dirty="0" err="1">
                <a:solidFill>
                  <a:srgbClr val="002060"/>
                </a:solidFill>
                <a:latin typeface="Book Antiqua" pitchFamily="18" charset="0"/>
              </a:rPr>
              <a:t>Пейтингера</a:t>
            </a:r>
            <a:r>
              <a:rPr lang="ru-RU" sz="2400" dirty="0">
                <a:solidFill>
                  <a:srgbClr val="002060"/>
                </a:solidFill>
                <a:latin typeface="Book Antiqua" pitchFamily="18" charset="0"/>
              </a:rPr>
              <a:t>.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Book Antiqua" pitchFamily="18" charset="0"/>
              </a:rPr>
              <a:t>2 В </a:t>
            </a:r>
            <a:r>
              <a:rPr lang="ru-RU" sz="2400" dirty="0" err="1">
                <a:solidFill>
                  <a:srgbClr val="002060"/>
                </a:solidFill>
                <a:latin typeface="Book Antiqua" pitchFamily="18" charset="0"/>
              </a:rPr>
              <a:t>иктинерариях</a:t>
            </a:r>
            <a:r>
              <a:rPr lang="ru-RU" sz="2400" dirty="0">
                <a:solidFill>
                  <a:srgbClr val="002060"/>
                </a:solidFill>
                <a:latin typeface="Book Antiqua" pitchFamily="18" charset="0"/>
              </a:rPr>
              <a:t> давались названия станций и расстояния между ними, точно измеренные в римских провинциях по миллиариям.</a:t>
            </a:r>
          </a:p>
        </p:txBody>
      </p:sp>
    </p:spTree>
    <p:extLst>
      <p:ext uri="{BB962C8B-B14F-4D97-AF65-F5344CB8AC3E}">
        <p14:creationId xmlns:p14="http://schemas.microsoft.com/office/powerpoint/2010/main" xmlns="" val="23105543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dir="u"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pedsovet.su/_ld/265/158216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1507"/>
            <a:ext cx="9144000" cy="6869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36912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800080"/>
                </a:solidFill>
                <a:latin typeface="Book Antiqua" pitchFamily="18" charset="0"/>
              </a:rPr>
              <a:t>Открытие Центральной Европы </a:t>
            </a:r>
            <a:r>
              <a:rPr lang="ru-RU" sz="3200" b="1" dirty="0" smtClean="0">
                <a:solidFill>
                  <a:srgbClr val="800080"/>
                </a:solidFill>
                <a:latin typeface="Book Antiqua" pitchFamily="18" charset="0"/>
              </a:rPr>
              <a:t/>
            </a:r>
            <a:br>
              <a:rPr lang="ru-RU" sz="3200" b="1" dirty="0" smtClean="0">
                <a:solidFill>
                  <a:srgbClr val="800080"/>
                </a:solidFill>
                <a:latin typeface="Book Antiqua" pitchFamily="18" charset="0"/>
              </a:rPr>
            </a:br>
            <a:r>
              <a:rPr lang="ru-RU" sz="3200" b="1" dirty="0" smtClean="0">
                <a:solidFill>
                  <a:srgbClr val="800080"/>
                </a:solidFill>
                <a:latin typeface="Book Antiqua" pitchFamily="18" charset="0"/>
              </a:rPr>
              <a:t>и </a:t>
            </a:r>
            <a:r>
              <a:rPr lang="ru-RU" sz="3200" b="1" dirty="0">
                <a:solidFill>
                  <a:srgbClr val="800080"/>
                </a:solidFill>
                <a:latin typeface="Book Antiqua" pitchFamily="18" charset="0"/>
              </a:rPr>
              <a:t>Ютландии</a:t>
            </a:r>
            <a:endParaRPr lang="ru-RU" sz="3200" dirty="0">
              <a:solidFill>
                <a:srgbClr val="800080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8091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img-fotki.yandex.ru/get/5213/103549814.16/0_684dc_736f70d5_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27584" y="751344"/>
            <a:ext cx="763284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800080"/>
                </a:solidFill>
                <a:latin typeface="Book Antiqua" pitchFamily="18" charset="0"/>
              </a:rPr>
              <a:t>В 16 г. до н. э. два брата-царевича, пасынки </a:t>
            </a:r>
            <a:r>
              <a:rPr lang="ru-RU" dirty="0" err="1">
                <a:solidFill>
                  <a:srgbClr val="800080"/>
                </a:solidFill>
                <a:latin typeface="Book Antiqua" pitchFamily="18" charset="0"/>
              </a:rPr>
              <a:t>Октавиана</a:t>
            </a:r>
            <a:r>
              <a:rPr lang="ru-RU" dirty="0">
                <a:solidFill>
                  <a:srgbClr val="800080"/>
                </a:solidFill>
                <a:latin typeface="Book Antiqua" pitchFamily="18" charset="0"/>
              </a:rPr>
              <a:t> Августа, - Клавдий Тиберий (будущий император) и Клавдий Друз - предприняли поход против альпийских горцев, что­бы «положить конец их буйным набегам». </a:t>
            </a:r>
            <a:endParaRPr lang="ru-RU" dirty="0" smtClean="0">
              <a:solidFill>
                <a:srgbClr val="800080"/>
              </a:solidFill>
              <a:latin typeface="Book Antiqua" pitchFamily="18" charset="0"/>
            </a:endParaRPr>
          </a:p>
          <a:p>
            <a:pPr algn="ctr"/>
            <a:r>
              <a:rPr lang="ru-RU" dirty="0">
                <a:solidFill>
                  <a:srgbClr val="800080"/>
                </a:solidFill>
                <a:latin typeface="Book Antiqua" pitchFamily="18" charset="0"/>
              </a:rPr>
              <a:t>На Боденском </a:t>
            </a:r>
            <a:r>
              <a:rPr lang="ru-RU" dirty="0" smtClean="0">
                <a:solidFill>
                  <a:srgbClr val="800080"/>
                </a:solidFill>
                <a:latin typeface="Book Antiqua" pitchFamily="18" charset="0"/>
              </a:rPr>
              <a:t>озере (</a:t>
            </a:r>
            <a:r>
              <a:rPr lang="ru-RU" i="1" dirty="0" smtClean="0">
                <a:solidFill>
                  <a:srgbClr val="800080"/>
                </a:solidFill>
                <a:latin typeface="Book Antiqua" pitchFamily="18" charset="0"/>
              </a:rPr>
              <a:t>которое они и открыли</a:t>
            </a:r>
            <a:r>
              <a:rPr lang="ru-RU" dirty="0" smtClean="0">
                <a:solidFill>
                  <a:srgbClr val="800080"/>
                </a:solidFill>
                <a:latin typeface="Book Antiqua" pitchFamily="18" charset="0"/>
              </a:rPr>
              <a:t>), </a:t>
            </a:r>
            <a:r>
              <a:rPr lang="ru-RU" dirty="0">
                <a:solidFill>
                  <a:srgbClr val="800080"/>
                </a:solidFill>
                <a:latin typeface="Book Antiqua" pitchFamily="18" charset="0"/>
              </a:rPr>
              <a:t>на острове, послужившем опорным пунктом в сражении с </a:t>
            </a:r>
            <a:r>
              <a:rPr lang="ru-RU" dirty="0" err="1" smtClean="0">
                <a:solidFill>
                  <a:srgbClr val="800080"/>
                </a:solidFill>
                <a:latin typeface="Book Antiqua" pitchFamily="18" charset="0"/>
              </a:rPr>
              <a:t>винделиками</a:t>
            </a:r>
            <a:r>
              <a:rPr lang="ru-RU" dirty="0" smtClean="0">
                <a:solidFill>
                  <a:srgbClr val="800080"/>
                </a:solidFill>
                <a:latin typeface="Book Antiqua" pitchFamily="18" charset="0"/>
              </a:rPr>
              <a:t>, </a:t>
            </a:r>
            <a:r>
              <a:rPr lang="ru-RU" dirty="0">
                <a:solidFill>
                  <a:srgbClr val="800080"/>
                </a:solidFill>
                <a:latin typeface="Book Antiqua" pitchFamily="18" charset="0"/>
              </a:rPr>
              <a:t>они построили флотилию. «Озеро находится южнее истоков [Дуная</a:t>
            </a:r>
            <a:r>
              <a:rPr lang="ru-RU" dirty="0" smtClean="0">
                <a:solidFill>
                  <a:srgbClr val="800080"/>
                </a:solidFill>
                <a:latin typeface="Book Antiqua" pitchFamily="18" charset="0"/>
              </a:rPr>
              <a:t>]. </a:t>
            </a:r>
          </a:p>
          <a:p>
            <a:pPr algn="ctr"/>
            <a:endParaRPr lang="ru-RU" dirty="0">
              <a:latin typeface="Book Antiqua" pitchFamily="18" charset="0"/>
            </a:endParaRPr>
          </a:p>
          <a:p>
            <a:pPr algn="ctr"/>
            <a:r>
              <a:rPr lang="ru-RU" dirty="0" smtClean="0">
                <a:solidFill>
                  <a:srgbClr val="CC3399"/>
                </a:solidFill>
                <a:latin typeface="Book Antiqua" pitchFamily="18" charset="0"/>
              </a:rPr>
              <a:t>Пройдя дневной </a:t>
            </a:r>
            <a:r>
              <a:rPr lang="ru-RU" dirty="0">
                <a:solidFill>
                  <a:srgbClr val="CC3399"/>
                </a:solidFill>
                <a:latin typeface="Book Antiqua" pitchFamily="18" charset="0"/>
              </a:rPr>
              <a:t>путь, Тиберий увидел истоки Истра». За один день он мог пройти 25 км от северо-западного </a:t>
            </a:r>
            <a:r>
              <a:rPr lang="ru-RU" dirty="0" smtClean="0">
                <a:solidFill>
                  <a:srgbClr val="CC3399"/>
                </a:solidFill>
                <a:latin typeface="Book Antiqua" pitchFamily="18" charset="0"/>
              </a:rPr>
              <a:t>угла </a:t>
            </a:r>
            <a:r>
              <a:rPr lang="ru-RU" dirty="0">
                <a:solidFill>
                  <a:srgbClr val="CC3399"/>
                </a:solidFill>
                <a:latin typeface="Book Antiqua" pitchFamily="18" charset="0"/>
              </a:rPr>
              <a:t>Боденского озера до ближайшей излучины верх­него Дуная. Однако, чтобы добраться до его подлинных истоков — до слияния, у 8 30' в. д., </a:t>
            </a:r>
            <a:r>
              <a:rPr lang="ru-RU" dirty="0" err="1">
                <a:solidFill>
                  <a:srgbClr val="CC3399"/>
                </a:solidFill>
                <a:latin typeface="Book Antiqua" pitchFamily="18" charset="0"/>
              </a:rPr>
              <a:t>рр</a:t>
            </a:r>
            <a:r>
              <a:rPr lang="ru-RU" dirty="0">
                <a:solidFill>
                  <a:srgbClr val="CC3399"/>
                </a:solidFill>
                <a:latin typeface="Book Antiqua" pitchFamily="18" charset="0"/>
              </a:rPr>
              <a:t>. Бригах и Бреге, Тиберий должен был преодолеть еще 20 км, затратив еще день. Но он, или его разведчики, или другие римляне позднее, несомненно, дошли до восточного скло­на того горного массива, где начинаются оба истока Дуная. </a:t>
            </a:r>
            <a:endParaRPr lang="ru-RU" dirty="0" smtClean="0">
              <a:solidFill>
                <a:srgbClr val="CC3399"/>
              </a:solidFill>
              <a:latin typeface="Book Antiqua" pitchFamily="18" charset="0"/>
            </a:endParaRPr>
          </a:p>
          <a:p>
            <a:pPr algn="ctr"/>
            <a:endParaRPr lang="ru-RU" dirty="0">
              <a:latin typeface="Book Antiqua" pitchFamily="18" charset="0"/>
            </a:endParaRPr>
          </a:p>
          <a:p>
            <a:pPr algn="ctr"/>
            <a:r>
              <a:rPr lang="ru-RU" dirty="0" smtClean="0">
                <a:solidFill>
                  <a:srgbClr val="0070C0"/>
                </a:solidFill>
                <a:latin typeface="Book Antiqua" pitchFamily="18" charset="0"/>
              </a:rPr>
              <a:t>Плиний </a:t>
            </a:r>
            <a:r>
              <a:rPr lang="ru-RU" dirty="0">
                <a:solidFill>
                  <a:srgbClr val="0070C0"/>
                </a:solidFill>
                <a:latin typeface="Book Antiqua" pitchFamily="18" charset="0"/>
              </a:rPr>
              <a:t>называет его «гора </a:t>
            </a:r>
            <a:r>
              <a:rPr lang="ru-RU" dirty="0" err="1">
                <a:solidFill>
                  <a:srgbClr val="0070C0"/>
                </a:solidFill>
                <a:latin typeface="Book Antiqua" pitchFamily="18" charset="0"/>
              </a:rPr>
              <a:t>Абноба</a:t>
            </a:r>
            <a:r>
              <a:rPr lang="ru-RU" dirty="0">
                <a:solidFill>
                  <a:srgbClr val="0070C0"/>
                </a:solidFill>
                <a:latin typeface="Book Antiqua" pitchFamily="18" charset="0"/>
              </a:rPr>
              <a:t>» (юго-восточный участок Шварц­вальда).</a:t>
            </a:r>
          </a:p>
          <a:p>
            <a:endParaRPr lang="ru-RU" dirty="0">
              <a:latin typeface="Book Antiqua" pitchFamily="18" charset="0"/>
            </a:endParaRPr>
          </a:p>
        </p:txBody>
      </p:sp>
      <p:pic>
        <p:nvPicPr>
          <p:cNvPr id="9220" name="Picture 4" descr="http://img.encyc.yandex.net/illustrations/monarchs_antiquity/pictures/374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752" y="23924"/>
            <a:ext cx="1547664" cy="2035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://stadies.ucoz.org/_si/0/6176614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75487" y="4286249"/>
            <a:ext cx="2105025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61840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gylhataj.ru/wp-content/uploads/2012/06/ramki-dlya-fotoshopa-krasivye-ramki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19672" y="1484784"/>
            <a:ext cx="597666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Book Antiqua" pitchFamily="18" charset="0"/>
              </a:rPr>
              <a:t>В 12 г. до н. э. Друз </a:t>
            </a:r>
            <a:r>
              <a:rPr lang="ru-RU" sz="2000" dirty="0" smtClean="0">
                <a:solidFill>
                  <a:srgbClr val="002060"/>
                </a:solidFill>
                <a:latin typeface="Book Antiqua" pitchFamily="18" charset="0"/>
              </a:rPr>
              <a:t>действовал </a:t>
            </a:r>
            <a:r>
              <a:rPr lang="ru-RU" sz="2000" dirty="0">
                <a:solidFill>
                  <a:srgbClr val="002060"/>
                </a:solidFill>
                <a:latin typeface="Book Antiqua" pitchFamily="18" charset="0"/>
              </a:rPr>
              <a:t>на </a:t>
            </a:r>
            <a:r>
              <a:rPr lang="ru-RU" sz="2000" dirty="0" smtClean="0">
                <a:solidFill>
                  <a:srgbClr val="002060"/>
                </a:solidFill>
                <a:latin typeface="Book Antiqua" pitchFamily="18" charset="0"/>
              </a:rPr>
              <a:t>правобережье </a:t>
            </a:r>
            <a:r>
              <a:rPr lang="ru-RU" sz="2000" dirty="0">
                <a:solidFill>
                  <a:srgbClr val="002060"/>
                </a:solidFill>
                <a:latin typeface="Book Antiqua" pitchFamily="18" charset="0"/>
              </a:rPr>
              <a:t>Рейна в бассейне его притоков </a:t>
            </a:r>
            <a:r>
              <a:rPr lang="ru-RU" sz="2000" dirty="0" err="1">
                <a:solidFill>
                  <a:srgbClr val="002060"/>
                </a:solidFill>
                <a:latin typeface="Book Antiqua" pitchFamily="18" charset="0"/>
              </a:rPr>
              <a:t>Липне</a:t>
            </a:r>
            <a:r>
              <a:rPr lang="ru-RU" sz="2000" dirty="0">
                <a:solidFill>
                  <a:srgbClr val="002060"/>
                </a:solidFill>
                <a:latin typeface="Book Antiqua" pitchFamily="18" charset="0"/>
              </a:rPr>
              <a:t> и Рур и таким образом расширил сведения о северо-западе </a:t>
            </a:r>
            <a:r>
              <a:rPr lang="ru-RU" sz="2000" dirty="0" smtClean="0">
                <a:solidFill>
                  <a:srgbClr val="002060"/>
                </a:solidFill>
                <a:latin typeface="Book Antiqua" pitchFamily="18" charset="0"/>
              </a:rPr>
              <a:t>Германии.</a:t>
            </a:r>
          </a:p>
          <a:p>
            <a:pPr algn="ctr"/>
            <a:endParaRPr lang="ru-RU" sz="2000" dirty="0" smtClean="0">
              <a:solidFill>
                <a:srgbClr val="002060"/>
              </a:solidFill>
              <a:latin typeface="Book Antiqua" pitchFamily="18" charset="0"/>
            </a:endParaRPr>
          </a:p>
          <a:p>
            <a:pPr algn="ctr"/>
            <a:endParaRPr lang="ru-RU" sz="2000" dirty="0" smtClean="0">
              <a:solidFill>
                <a:srgbClr val="002060"/>
              </a:solidFill>
              <a:latin typeface="Book Antiqua" pitchFamily="18" charset="0"/>
            </a:endParaRP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Book Antiqua" pitchFamily="18" charset="0"/>
              </a:rPr>
              <a:t>Позднее Друз </a:t>
            </a:r>
            <a:r>
              <a:rPr lang="ru-RU" sz="2000" dirty="0">
                <a:solidFill>
                  <a:srgbClr val="002060"/>
                </a:solidFill>
                <a:latin typeface="Book Antiqua" pitchFamily="18" charset="0"/>
              </a:rPr>
              <a:t>совершил второй поход в Северную Германию: он стремился захватить страну </a:t>
            </a:r>
            <a:r>
              <a:rPr lang="ru-RU" sz="2000" dirty="0" smtClean="0">
                <a:solidFill>
                  <a:srgbClr val="002060"/>
                </a:solidFill>
                <a:latin typeface="Book Antiqua" pitchFamily="18" charset="0"/>
              </a:rPr>
              <a:t>народов, </a:t>
            </a:r>
            <a:r>
              <a:rPr lang="ru-RU" sz="2000" dirty="0">
                <a:solidFill>
                  <a:srgbClr val="002060"/>
                </a:solidFill>
                <a:latin typeface="Book Antiqua" pitchFamily="18" charset="0"/>
              </a:rPr>
              <a:t>которые жили в полосе между 51-52° с. ш. от </a:t>
            </a:r>
            <a:r>
              <a:rPr lang="ru-RU" sz="2000" dirty="0" err="1">
                <a:solidFill>
                  <a:srgbClr val="002060"/>
                </a:solidFill>
                <a:latin typeface="Book Antiqua" pitchFamily="18" charset="0"/>
              </a:rPr>
              <a:t>Визурга</a:t>
            </a:r>
            <a:r>
              <a:rPr lang="ru-RU" sz="2000" dirty="0">
                <a:solidFill>
                  <a:srgbClr val="002060"/>
                </a:solidFill>
                <a:latin typeface="Book Antiqua" pitchFamily="18" charset="0"/>
              </a:rPr>
              <a:t> (Везера) до </a:t>
            </a:r>
            <a:r>
              <a:rPr lang="ru-RU" sz="2000" dirty="0" err="1">
                <a:solidFill>
                  <a:srgbClr val="002060"/>
                </a:solidFill>
                <a:latin typeface="Book Antiqua" pitchFamily="18" charset="0"/>
              </a:rPr>
              <a:t>Альбиса</a:t>
            </a:r>
            <a:r>
              <a:rPr lang="ru-RU" sz="2000" dirty="0">
                <a:solidFill>
                  <a:srgbClr val="002060"/>
                </a:solidFill>
                <a:latin typeface="Book Antiqua" pitchFamily="18" charset="0"/>
              </a:rPr>
              <a:t> (Эльбы), где поднимается невысокий, сплошь покрытый лесом горный массив Гарц.</a:t>
            </a:r>
          </a:p>
        </p:txBody>
      </p:sp>
    </p:spTree>
    <p:extLst>
      <p:ext uri="{BB962C8B-B14F-4D97-AF65-F5344CB8AC3E}">
        <p14:creationId xmlns:p14="http://schemas.microsoft.com/office/powerpoint/2010/main" xmlns="" val="739407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pedsovet.su/_ld/343/7609599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54623" y="1268760"/>
            <a:ext cx="676875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Book Antiqua" pitchFamily="18" charset="0"/>
              </a:rPr>
              <a:t>После смерти Друза вся слава этого германского похода досталась ему, а не Тиберию, которого при жизни ненавидели и боялись, а после смерти ненавидели и поно­сили. Тиберий продолжал в 8-7 гг. до и. э. действия на левобе­режье Эльбы против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  <a:latin typeface="Book Antiqua" pitchFamily="18" charset="0"/>
              </a:rPr>
              <a:t>маркоманнов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Book Antiqua" pitchFamily="18" charset="0"/>
              </a:rPr>
              <a:t>. Теснимые римлянами, они от­ступали на юго-восток, за Рудные горы, в бассейн Эльбы, заняв часть Чешского массива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Book Antiqua" pitchFamily="18" charset="0"/>
              </a:rPr>
              <a:t>.</a:t>
            </a:r>
          </a:p>
          <a:p>
            <a:pPr algn="ctr"/>
            <a:endParaRPr lang="ru-RU" dirty="0" smtClean="0">
              <a:latin typeface="Book Antiqua" pitchFamily="18" charset="0"/>
            </a:endParaRPr>
          </a:p>
          <a:p>
            <a:pPr algn="ctr"/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Теснимые римлянами, они от­ступали на юго-восток, за Рудные горы, в бассейн Эльбы, заняв часть Чешского массива. Там жили кельты-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бойи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, по которым эту область римляне называли Богемией; отсюда и другое название горного поднятия - Богемский массив. Современник Тиберия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Страбон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уже знал 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юго-западные краевые горы Богемского масси­ва, покрытые хвойным лесом, как «большой лес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Габрета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» (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Шумава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xmlns="" val="3923199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s55.radikal.ru/i147/1103/e7/8fcdca37fb7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43608" y="1124744"/>
            <a:ext cx="718214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Около 7 г. до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н.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э.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Луций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 Домищи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Агенобарб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, правитель про­винции на верхнем Дунае, пересек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Тюрингенский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 Лес и добрался до Эльбы. Он впервые форсировал ее. у 52° с. ш., не встретив со­противления, проник в Германию дальше всех своих предшест­венников и установил дружественные отношения с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заэльбскими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 жителями. </a:t>
            </a:r>
            <a:endParaRPr lang="ru-RU" dirty="0" smtClean="0">
              <a:solidFill>
                <a:schemeClr val="accent6">
                  <a:lumMod val="50000"/>
                </a:schemeClr>
              </a:solidFill>
              <a:latin typeface="Book Antiqua" pitchFamily="18" charset="0"/>
            </a:endParaRPr>
          </a:p>
          <a:p>
            <a:pPr algn="ctr"/>
            <a:endParaRPr lang="ru-RU" dirty="0">
              <a:latin typeface="Book Antiqua" pitchFamily="18" charset="0"/>
            </a:endParaRPr>
          </a:p>
          <a:p>
            <a:pPr algn="ctr"/>
            <a:r>
              <a:rPr lang="ru-RU" dirty="0" smtClean="0">
                <a:solidFill>
                  <a:srgbClr val="800080"/>
                </a:solidFill>
                <a:latin typeface="Book Antiqua" pitchFamily="18" charset="0"/>
              </a:rPr>
              <a:t>Итак</a:t>
            </a:r>
            <a:r>
              <a:rPr lang="ru-RU" dirty="0">
                <a:solidFill>
                  <a:srgbClr val="800080"/>
                </a:solidFill>
                <a:latin typeface="Book Antiqua" pitchFamily="18" charset="0"/>
              </a:rPr>
              <a:t>, римляне б борьбе с </a:t>
            </a:r>
            <a:r>
              <a:rPr lang="ru-RU" dirty="0" err="1">
                <a:solidFill>
                  <a:srgbClr val="800080"/>
                </a:solidFill>
                <a:latin typeface="Book Antiqua" pitchFamily="18" charset="0"/>
              </a:rPr>
              <a:t>приэльбскими</a:t>
            </a:r>
            <a:r>
              <a:rPr lang="ru-RU" dirty="0">
                <a:solidFill>
                  <a:srgbClr val="800080"/>
                </a:solidFill>
                <a:latin typeface="Book Antiqua" pitchFamily="18" charset="0"/>
              </a:rPr>
              <a:t> племе­нами не позднее 7 г. до н.э. ознакомились с Эльбой от ее верховьев до устья</a:t>
            </a:r>
            <a:r>
              <a:rPr lang="ru-RU" dirty="0" smtClean="0">
                <a:solidFill>
                  <a:srgbClr val="800080"/>
                </a:solidFill>
                <a:latin typeface="Book Antiqua" pitchFamily="18" charset="0"/>
              </a:rPr>
              <a:t>.</a:t>
            </a:r>
          </a:p>
          <a:p>
            <a:pPr algn="ctr"/>
            <a:endParaRPr lang="ru-RU" dirty="0" smtClean="0">
              <a:latin typeface="Book Antiqua" pitchFamily="18" charset="0"/>
            </a:endParaRPr>
          </a:p>
          <a:p>
            <a:pPr algn="ctr"/>
            <a:r>
              <a:rPr lang="ru-RU" dirty="0">
                <a:solidFill>
                  <a:srgbClr val="660033"/>
                </a:solidFill>
                <a:latin typeface="Book Antiqua" pitchFamily="18" charset="0"/>
              </a:rPr>
              <a:t>Выйдя из дельты Рейна в море, римские корабли в 5 г. н. э. прошли на восток до устья Эльбы, а часть их повернула оттуда на север, как полагают, для обследова­ния Кимврского п-ова  (Ютландии).</a:t>
            </a:r>
          </a:p>
          <a:p>
            <a:endParaRPr lang="ru-RU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4712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pedsovet.su/_ld/378/155735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522"/>
            <a:ext cx="9144000" cy="6856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discover-history.com/pictures/roma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6633" y="548680"/>
            <a:ext cx="7122368" cy="500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1833" y="52069"/>
            <a:ext cx="73319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Book Antiqua" pitchFamily="18" charset="0"/>
              </a:rPr>
              <a:t>Римский барельеф I в. до н.э. изображающий военную галеру</a:t>
            </a:r>
          </a:p>
        </p:txBody>
      </p:sp>
    </p:spTree>
    <p:extLst>
      <p:ext uri="{BB962C8B-B14F-4D97-AF65-F5344CB8AC3E}">
        <p14:creationId xmlns:p14="http://schemas.microsoft.com/office/powerpoint/2010/main" xmlns="" val="3825374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soldmaral.ucoz.ru/shablonPPT_2/zelenyj_bles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548680"/>
            <a:ext cx="806489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FFFF00"/>
                </a:solidFill>
                <a:latin typeface="Book Antiqua" pitchFamily="18" charset="0"/>
              </a:rPr>
              <a:t>Географические результаты этого морского похода коротко изложил </a:t>
            </a:r>
            <a:r>
              <a:rPr lang="ru-RU" i="1" dirty="0" err="1">
                <a:solidFill>
                  <a:srgbClr val="FFFF00"/>
                </a:solidFill>
                <a:latin typeface="Book Antiqua" pitchFamily="18" charset="0"/>
              </a:rPr>
              <a:t>Помпоний</a:t>
            </a:r>
            <a:r>
              <a:rPr lang="ru-RU" i="1" dirty="0">
                <a:solidFill>
                  <a:srgbClr val="FFFF00"/>
                </a:solidFill>
                <a:latin typeface="Book Antiqua" pitchFamily="18" charset="0"/>
              </a:rPr>
              <a:t> Мела</a:t>
            </a:r>
            <a:r>
              <a:rPr lang="ru-RU" dirty="0">
                <a:solidFill>
                  <a:srgbClr val="FFFF00"/>
                </a:solidFill>
                <a:latin typeface="Book Antiqua" pitchFamily="18" charset="0"/>
              </a:rPr>
              <a:t> в работе «О положении Земли» </a:t>
            </a:r>
            <a:endParaRPr lang="ru-RU" dirty="0" smtClean="0">
              <a:solidFill>
                <a:srgbClr val="FFFF00"/>
              </a:solidFill>
              <a:latin typeface="Book Antiqua" pitchFamily="18" charset="0"/>
            </a:endParaRPr>
          </a:p>
          <a:p>
            <a:pPr algn="ctr"/>
            <a:r>
              <a:rPr lang="ru-RU" dirty="0" smtClean="0">
                <a:solidFill>
                  <a:srgbClr val="FFFF00"/>
                </a:solidFill>
                <a:latin typeface="Book Antiqua" pitchFamily="18" charset="0"/>
              </a:rPr>
              <a:t>примерно </a:t>
            </a:r>
            <a:r>
              <a:rPr lang="ru-RU" dirty="0">
                <a:solidFill>
                  <a:srgbClr val="FFFF00"/>
                </a:solidFill>
                <a:latin typeface="Book Antiqua" pitchFamily="18" charset="0"/>
              </a:rPr>
              <a:t>лет через 40 после события: </a:t>
            </a:r>
            <a:endParaRPr lang="ru-RU" dirty="0" smtClean="0">
              <a:solidFill>
                <a:srgbClr val="FFFF00"/>
              </a:solidFill>
              <a:latin typeface="Book Antiqua" pitchFamily="18" charset="0"/>
            </a:endParaRPr>
          </a:p>
          <a:p>
            <a:pPr algn="ctr"/>
            <a:r>
              <a:rPr lang="ru-RU" dirty="0" smtClean="0">
                <a:solidFill>
                  <a:srgbClr val="660033"/>
                </a:solidFill>
                <a:latin typeface="Book Antiqua" pitchFamily="18" charset="0"/>
              </a:rPr>
              <a:t>«</a:t>
            </a:r>
            <a:r>
              <a:rPr lang="ru-RU" dirty="0">
                <a:solidFill>
                  <a:srgbClr val="660033"/>
                </a:solidFill>
                <a:latin typeface="Book Antiqua" pitchFamily="18" charset="0"/>
              </a:rPr>
              <a:t>За устьем Эльбы начинается большой залив </a:t>
            </a:r>
            <a:r>
              <a:rPr lang="ru-RU" dirty="0" err="1">
                <a:solidFill>
                  <a:srgbClr val="660033"/>
                </a:solidFill>
                <a:latin typeface="Book Antiqua" pitchFamily="18" charset="0"/>
              </a:rPr>
              <a:t>Кодан</a:t>
            </a:r>
            <a:r>
              <a:rPr lang="ru-RU" dirty="0">
                <a:solidFill>
                  <a:srgbClr val="660033"/>
                </a:solidFill>
                <a:latin typeface="Book Antiqua" pitchFamily="18" charset="0"/>
              </a:rPr>
              <a:t>, в котором расположено несколько больших и малых островов. Расстояния между островами невелики, и поэтому море здесь не походит на море. Разделяя острова и отделяя их от материка, вода образует подобие широко разветвленной сети одинаково узких каналов. Затем линия берега делает изгиб и образует продолговатый залив</a:t>
            </a:r>
            <a:r>
              <a:rPr lang="ru-RU" dirty="0" smtClean="0">
                <a:solidFill>
                  <a:srgbClr val="660033"/>
                </a:solidFill>
                <a:latin typeface="Book Antiqua" pitchFamily="18" charset="0"/>
              </a:rPr>
              <a:t>...». </a:t>
            </a:r>
          </a:p>
          <a:p>
            <a:pPr algn="ctr"/>
            <a:endParaRPr lang="ru-RU" dirty="0">
              <a:solidFill>
                <a:srgbClr val="0000FF"/>
              </a:solidFill>
              <a:latin typeface="Book Antiqua" pitchFamily="18" charset="0"/>
            </a:endParaRPr>
          </a:p>
          <a:p>
            <a:pPr algn="ctr"/>
            <a:r>
              <a:rPr lang="ru-RU" dirty="0" smtClean="0">
                <a:solidFill>
                  <a:srgbClr val="0000FF"/>
                </a:solidFill>
                <a:latin typeface="Book Antiqua" pitchFamily="18" charset="0"/>
              </a:rPr>
              <a:t>Мы </a:t>
            </a:r>
            <a:r>
              <a:rPr lang="ru-RU" dirty="0">
                <a:solidFill>
                  <a:srgbClr val="0000FF"/>
                </a:solidFill>
                <a:latin typeface="Book Antiqua" pitchFamily="18" charset="0"/>
              </a:rPr>
              <a:t>как будто читаем описание цепи Северо-Фризских о-вов, простирающейся вдоль юго-западного берега Ютландии. Но в таком случае «</a:t>
            </a:r>
            <a:r>
              <a:rPr lang="ru-RU" dirty="0" err="1">
                <a:solidFill>
                  <a:srgbClr val="0000FF"/>
                </a:solidFill>
                <a:latin typeface="Book Antiqua" pitchFamily="18" charset="0"/>
              </a:rPr>
              <a:t>Коданским</a:t>
            </a:r>
            <a:r>
              <a:rPr lang="ru-RU" dirty="0">
                <a:solidFill>
                  <a:srgbClr val="0000FF"/>
                </a:solidFill>
                <a:latin typeface="Book Antiqua" pitchFamily="18" charset="0"/>
              </a:rPr>
              <a:t> заливом» </a:t>
            </a:r>
            <a:r>
              <a:rPr lang="ru-RU" dirty="0" err="1">
                <a:solidFill>
                  <a:srgbClr val="0000FF"/>
                </a:solidFill>
                <a:latin typeface="Book Antiqua" pitchFamily="18" charset="0"/>
              </a:rPr>
              <a:t>Мелы</a:t>
            </a:r>
            <a:r>
              <a:rPr lang="ru-RU" dirty="0">
                <a:solidFill>
                  <a:srgbClr val="0000FF"/>
                </a:solidFill>
                <a:latin typeface="Book Antiqua" pitchFamily="18" charset="0"/>
              </a:rPr>
              <a:t> является </a:t>
            </a:r>
            <a:r>
              <a:rPr lang="ru-RU" dirty="0" err="1">
                <a:solidFill>
                  <a:srgbClr val="0000FF"/>
                </a:solidFill>
                <a:latin typeface="Book Antiqua" pitchFamily="18" charset="0"/>
              </a:rPr>
              <a:t>Гельголандская</a:t>
            </a:r>
            <a:r>
              <a:rPr lang="ru-RU" dirty="0">
                <a:solidFill>
                  <a:srgbClr val="0000FF"/>
                </a:solidFill>
                <a:latin typeface="Book Antiqua" pitchFamily="18" charset="0"/>
              </a:rPr>
              <a:t> бухта (юго-восточная часть Северного моря), а «продолговатый залив» — это Скагеррак. Такому предположению не противоречат слова </a:t>
            </a:r>
            <a:r>
              <a:rPr lang="ru-RU" dirty="0" err="1">
                <a:solidFill>
                  <a:srgbClr val="0000FF"/>
                </a:solidFill>
                <a:latin typeface="Book Antiqua" pitchFamily="18" charset="0"/>
              </a:rPr>
              <a:t>Мелы</a:t>
            </a:r>
            <a:r>
              <a:rPr lang="ru-RU" dirty="0">
                <a:solidFill>
                  <a:srgbClr val="0000FF"/>
                </a:solidFill>
                <a:latin typeface="Book Antiqua" pitchFamily="18" charset="0"/>
              </a:rPr>
              <a:t>: «В заливе </a:t>
            </a:r>
            <a:r>
              <a:rPr lang="ru-RU" dirty="0" err="1">
                <a:solidFill>
                  <a:srgbClr val="0000FF"/>
                </a:solidFill>
                <a:latin typeface="Book Antiqua" pitchFamily="18" charset="0"/>
              </a:rPr>
              <a:t>Кодан</a:t>
            </a:r>
            <a:r>
              <a:rPr lang="ru-RU" dirty="0">
                <a:solidFill>
                  <a:srgbClr val="0000FF"/>
                </a:solidFill>
                <a:latin typeface="Book Antiqua" pitchFamily="18" charset="0"/>
              </a:rPr>
              <a:t> самый большой и самый плодородный остров — Скандинавия. Остров этот все еще принадлежит тевтонам</a:t>
            </a:r>
            <a:r>
              <a:rPr lang="ru-RU" dirty="0" smtClean="0">
                <a:solidFill>
                  <a:srgbClr val="0000FF"/>
                </a:solidFill>
                <a:latin typeface="Book Antiqua" pitchFamily="18" charset="0"/>
              </a:rPr>
              <a:t>». </a:t>
            </a:r>
          </a:p>
          <a:p>
            <a:pPr algn="ctr"/>
            <a:endParaRPr lang="ru-RU" dirty="0">
              <a:latin typeface="Book Antiqua" pitchFamily="18" charset="0"/>
            </a:endParaRP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Book Antiqua" pitchFamily="18" charset="0"/>
              </a:rPr>
              <a:t>Тевтонов </a:t>
            </a:r>
            <a:r>
              <a:rPr lang="ru-RU" dirty="0">
                <a:solidFill>
                  <a:srgbClr val="002060"/>
                </a:solidFill>
                <a:latin typeface="Book Antiqua" pitchFamily="18" charset="0"/>
              </a:rPr>
              <a:t>историки помещают, как правило, в южной части Ютландии, тогда «</a:t>
            </a:r>
            <a:r>
              <a:rPr lang="ru-RU" dirty="0" err="1">
                <a:solidFill>
                  <a:srgbClr val="002060"/>
                </a:solidFill>
                <a:latin typeface="Book Antiqua" pitchFamily="18" charset="0"/>
              </a:rPr>
              <a:t>Кодановию</a:t>
            </a:r>
            <a:r>
              <a:rPr lang="ru-RU" dirty="0">
                <a:solidFill>
                  <a:srgbClr val="002060"/>
                </a:solidFill>
                <a:latin typeface="Book Antiqua" pitchFamily="18" charset="0"/>
              </a:rPr>
              <a:t>» (или «Скандинавию») </a:t>
            </a:r>
            <a:r>
              <a:rPr lang="ru-RU" dirty="0" err="1">
                <a:solidFill>
                  <a:srgbClr val="002060"/>
                </a:solidFill>
                <a:latin typeface="Book Antiqua" pitchFamily="18" charset="0"/>
              </a:rPr>
              <a:t>Мелы</a:t>
            </a:r>
            <a:r>
              <a:rPr lang="ru-RU" dirty="0">
                <a:solidFill>
                  <a:srgbClr val="002060"/>
                </a:solidFill>
                <a:latin typeface="Book Antiqua" pitchFamily="18" charset="0"/>
              </a:rPr>
              <a:t> правильнее отождествить не с п-овом </a:t>
            </a:r>
            <a:r>
              <a:rPr lang="ru-RU" dirty="0" err="1">
                <a:solidFill>
                  <a:srgbClr val="002060"/>
                </a:solidFill>
                <a:latin typeface="Book Antiqua" pitchFamily="18" charset="0"/>
              </a:rPr>
              <a:t>Сконе</a:t>
            </a:r>
            <a:r>
              <a:rPr lang="ru-RU" dirty="0">
                <a:solidFill>
                  <a:srgbClr val="002060"/>
                </a:solidFill>
                <a:latin typeface="Book Antiqua" pitchFamily="18" charset="0"/>
              </a:rPr>
              <a:t>, как делает, например, Дж. Томсон, а с Ютландией, и в средние века она часто изображалась как остров.</a:t>
            </a:r>
          </a:p>
        </p:txBody>
      </p:sp>
    </p:spTree>
    <p:extLst>
      <p:ext uri="{BB962C8B-B14F-4D97-AF65-F5344CB8AC3E}">
        <p14:creationId xmlns:p14="http://schemas.microsoft.com/office/powerpoint/2010/main" xmlns="" val="4257136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pedsovet.su/_ld/344/008632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346449"/>
            <a:ext cx="7772400" cy="1082551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0070C0"/>
                </a:solidFill>
                <a:latin typeface="Book Antiqua" pitchFamily="18" charset="0"/>
              </a:rPr>
              <a:t>Открытие Балтийского моря</a:t>
            </a:r>
            <a:endParaRPr lang="ru-RU" i="1" dirty="0">
              <a:solidFill>
                <a:srgbClr val="0070C0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72128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easyen.ru/_ld/195/s2383439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835696" y="1413931"/>
            <a:ext cx="540059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С 197 г. до н. э.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приступил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к покорению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Месеты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. Он и сменив­шие его военачальники, перевалив в разных местах длинную (440 км) цепь Иберийских гор, с большими потерями завоевали </a:t>
            </a:r>
            <a:endParaRPr lang="ru-RU" dirty="0" smtClean="0">
              <a:solidFill>
                <a:schemeClr val="accent6">
                  <a:lumMod val="50000"/>
                </a:schemeClr>
              </a:solidFill>
              <a:latin typeface="Book Antiqua" pitchFamily="18" charset="0"/>
            </a:endParaRPr>
          </a:p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редконаселен­ные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области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Месеты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. </a:t>
            </a:r>
          </a:p>
          <a:p>
            <a:pPr algn="ctr"/>
            <a:endParaRPr lang="ru-RU" dirty="0" smtClean="0">
              <a:latin typeface="Book Antiqua" pitchFamily="18" charset="0"/>
            </a:endParaRPr>
          </a:p>
          <a:p>
            <a:pPr algn="ctr"/>
            <a:r>
              <a:rPr lang="ru-RU" dirty="0">
                <a:solidFill>
                  <a:srgbClr val="002060"/>
                </a:solidFill>
                <a:latin typeface="Book Antiqua" pitchFamily="18" charset="0"/>
              </a:rPr>
              <a:t>Римское завоевание закрепил Тиберий </a:t>
            </a:r>
            <a:r>
              <a:rPr lang="ru-RU" dirty="0" err="1">
                <a:solidFill>
                  <a:srgbClr val="002060"/>
                </a:solidFill>
                <a:latin typeface="Book Antiqua" pitchFamily="18" charset="0"/>
              </a:rPr>
              <a:t>Гракх</a:t>
            </a:r>
            <a:r>
              <a:rPr lang="ru-RU" dirty="0">
                <a:solidFill>
                  <a:srgbClr val="002060"/>
                </a:solidFill>
                <a:latin typeface="Book Antiqua" pitchFamily="18" charset="0"/>
              </a:rPr>
              <a:t>. </a:t>
            </a:r>
            <a:r>
              <a:rPr lang="ru-RU" dirty="0" err="1">
                <a:solidFill>
                  <a:srgbClr val="002060"/>
                </a:solidFill>
                <a:latin typeface="Book Antiqua" pitchFamily="18" charset="0"/>
              </a:rPr>
              <a:t>Полибий</a:t>
            </a:r>
            <a:r>
              <a:rPr lang="ru-RU" dirty="0">
                <a:solidFill>
                  <a:srgbClr val="002060"/>
                </a:solidFill>
                <a:latin typeface="Book Antiqua" pitchFamily="18" charset="0"/>
              </a:rPr>
              <a:t> приписывал ему разрушение трехсот городов </a:t>
            </a:r>
            <a:r>
              <a:rPr lang="ru-RU" dirty="0" err="1">
                <a:solidFill>
                  <a:srgbClr val="002060"/>
                </a:solidFill>
                <a:latin typeface="Book Antiqua" pitchFamily="18" charset="0"/>
              </a:rPr>
              <a:t>Кель-тиберии</a:t>
            </a:r>
            <a:r>
              <a:rPr lang="ru-RU" dirty="0">
                <a:solidFill>
                  <a:srgbClr val="002060"/>
                </a:solidFill>
                <a:latin typeface="Book Antiqua" pitchFamily="18" charset="0"/>
              </a:rPr>
              <a:t> - северо-восточной полосы </a:t>
            </a:r>
            <a:r>
              <a:rPr lang="ru-RU" dirty="0" err="1">
                <a:solidFill>
                  <a:srgbClr val="002060"/>
                </a:solidFill>
                <a:latin typeface="Book Antiqua" pitchFamily="18" charset="0"/>
              </a:rPr>
              <a:t>Месеты</a:t>
            </a:r>
            <a:r>
              <a:rPr lang="ru-RU" dirty="0">
                <a:solidFill>
                  <a:srgbClr val="002060"/>
                </a:solidFill>
                <a:latin typeface="Book Antiqua" pitchFamily="18" charset="0"/>
              </a:rPr>
              <a:t> - от верховьев Эбро до водораздельных гор </a:t>
            </a:r>
            <a:r>
              <a:rPr lang="ru-RU" dirty="0" err="1">
                <a:solidFill>
                  <a:srgbClr val="002060"/>
                </a:solidFill>
                <a:latin typeface="Book Antiqua" pitchFamily="18" charset="0"/>
              </a:rPr>
              <a:t>Уннверсалес</a:t>
            </a:r>
            <a:r>
              <a:rPr lang="ru-RU" dirty="0">
                <a:solidFill>
                  <a:srgbClr val="002060"/>
                </a:solidFill>
                <a:latin typeface="Book Antiqua" pitchFamily="18" charset="0"/>
              </a:rPr>
              <a:t>, где начинаются р. Тахо и среди­земноморские </a:t>
            </a:r>
            <a:r>
              <a:rPr lang="ru-RU" dirty="0" err="1">
                <a:solidFill>
                  <a:srgbClr val="002060"/>
                </a:solidFill>
                <a:latin typeface="Book Antiqua" pitchFamily="18" charset="0"/>
              </a:rPr>
              <a:t>рр</a:t>
            </a:r>
            <a:r>
              <a:rPr lang="ru-RU" dirty="0">
                <a:solidFill>
                  <a:srgbClr val="002060"/>
                </a:solidFill>
                <a:latin typeface="Book Antiqua" pitchFamily="18" charset="0"/>
              </a:rPr>
              <a:t>. Турин (</a:t>
            </a:r>
            <a:r>
              <a:rPr lang="ru-RU" dirty="0" err="1">
                <a:solidFill>
                  <a:srgbClr val="002060"/>
                </a:solidFill>
                <a:latin typeface="Book Antiqua" pitchFamily="18" charset="0"/>
              </a:rPr>
              <a:t>Гуадалавьяр</a:t>
            </a:r>
            <a:r>
              <a:rPr lang="ru-RU" dirty="0">
                <a:solidFill>
                  <a:srgbClr val="002060"/>
                </a:solidFill>
                <a:latin typeface="Book Antiqua" pitchFamily="18" charset="0"/>
              </a:rPr>
              <a:t>) и </a:t>
            </a:r>
            <a:r>
              <a:rPr lang="ru-RU" dirty="0" err="1">
                <a:solidFill>
                  <a:srgbClr val="002060"/>
                </a:solidFill>
                <a:latin typeface="Book Antiqua" pitchFamily="18" charset="0"/>
              </a:rPr>
              <a:t>Сукро</a:t>
            </a:r>
            <a:r>
              <a:rPr lang="ru-RU" dirty="0">
                <a:solidFill>
                  <a:srgbClr val="002060"/>
                </a:solidFill>
                <a:latin typeface="Book Antiqua" pitchFamily="18" charset="0"/>
              </a:rPr>
              <a:t> (</a:t>
            </a:r>
            <a:r>
              <a:rPr lang="ru-RU" dirty="0" err="1">
                <a:solidFill>
                  <a:srgbClr val="002060"/>
                </a:solidFill>
                <a:latin typeface="Book Antiqua" pitchFamily="18" charset="0"/>
              </a:rPr>
              <a:t>Хукар</a:t>
            </a:r>
            <a:r>
              <a:rPr lang="ru-RU" dirty="0">
                <a:solidFill>
                  <a:srgbClr val="002060"/>
                </a:solidFill>
                <a:latin typeface="Book Antiqua" pitchFamily="18" charset="0"/>
              </a:rPr>
              <a:t>).</a:t>
            </a:r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03504" y="1385935"/>
            <a:ext cx="19050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4797152"/>
            <a:ext cx="1905000" cy="191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18545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kak.znate.ru/pars_docs/refs/18/17442/17442-3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99592" y="1340768"/>
            <a:ext cx="777686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70C0"/>
                </a:solidFill>
                <a:latin typeface="Book Antiqua" pitchFamily="18" charset="0"/>
              </a:rPr>
              <a:t>У северной оконечности Ютландии (Кимврского мыса) рим­ские мореходы </a:t>
            </a:r>
            <a:r>
              <a:rPr lang="ru-RU" sz="2400" dirty="0" smtClean="0">
                <a:solidFill>
                  <a:srgbClr val="0070C0"/>
                </a:solidFill>
                <a:latin typeface="Book Antiqua" pitchFamily="18" charset="0"/>
              </a:rPr>
              <a:t>услышали о неизвестной (скифской) стране и</a:t>
            </a:r>
            <a:r>
              <a:rPr lang="ru-RU" sz="2400" cap="small" dirty="0" smtClean="0">
                <a:solidFill>
                  <a:srgbClr val="0070C0"/>
                </a:solidFill>
                <a:latin typeface="Book Antiqua" pitchFamily="18" charset="0"/>
              </a:rPr>
              <a:t> </a:t>
            </a:r>
            <a:r>
              <a:rPr lang="ru-RU" sz="2400" dirty="0">
                <a:solidFill>
                  <a:srgbClr val="0070C0"/>
                </a:solidFill>
                <a:latin typeface="Book Antiqua" pitchFamily="18" charset="0"/>
              </a:rPr>
              <a:t>«чрезмерно влаж­ных и обледеневших пространствах. </a:t>
            </a:r>
            <a:endParaRPr lang="ru-RU" sz="2400" dirty="0" smtClean="0">
              <a:solidFill>
                <a:srgbClr val="0070C0"/>
              </a:solidFill>
              <a:latin typeface="Book Antiqua" pitchFamily="18" charset="0"/>
            </a:endParaRPr>
          </a:p>
          <a:p>
            <a:pPr algn="ctr"/>
            <a:endParaRPr lang="ru-RU" sz="2400" dirty="0">
              <a:latin typeface="Book Antiqua" pitchFamily="18" charset="0"/>
            </a:endParaRPr>
          </a:p>
          <a:p>
            <a:pPr algn="ctr"/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Это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первое, очевидно не понятое римлянами, сообщение </a:t>
            </a:r>
            <a:r>
              <a:rPr lang="ru-RU" sz="2400" cap="small" dirty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о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Балтийском море </a:t>
            </a:r>
            <a:r>
              <a:rPr lang="ru-RU" sz="2400" cap="small" dirty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с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Ботническим заливом. </a:t>
            </a:r>
            <a:endParaRPr lang="ru-RU" sz="2400" dirty="0" smtClean="0">
              <a:solidFill>
                <a:schemeClr val="accent5">
                  <a:lumMod val="50000"/>
                </a:schemeClr>
              </a:solidFill>
              <a:latin typeface="Book Antiqua" pitchFamily="18" charset="0"/>
            </a:endParaRPr>
          </a:p>
          <a:p>
            <a:pPr algn="ctr"/>
            <a:endParaRPr lang="ru-RU" sz="2400" dirty="0">
              <a:latin typeface="Book Antiqua" pitchFamily="18" charset="0"/>
            </a:endParaRPr>
          </a:p>
          <a:p>
            <a:pPr algn="ctr"/>
            <a:r>
              <a:rPr lang="ru-RU" sz="2400" dirty="0" smtClean="0">
                <a:solidFill>
                  <a:srgbClr val="00B050"/>
                </a:solidFill>
                <a:latin typeface="Book Antiqua" pitchFamily="18" charset="0"/>
              </a:rPr>
              <a:t>Сильно </a:t>
            </a:r>
            <a:r>
              <a:rPr lang="ru-RU" sz="2400" dirty="0">
                <a:solidFill>
                  <a:srgbClr val="00B050"/>
                </a:solidFill>
                <a:latin typeface="Book Antiqua" pitchFamily="18" charset="0"/>
              </a:rPr>
              <a:t>преувеличивая размеры моря, они рассматривали его как часть Северного океана. Позднее считалась островом и Скандинавия.</a:t>
            </a:r>
          </a:p>
        </p:txBody>
      </p:sp>
    </p:spTree>
    <p:extLst>
      <p:ext uri="{BB962C8B-B14F-4D97-AF65-F5344CB8AC3E}">
        <p14:creationId xmlns:p14="http://schemas.microsoft.com/office/powerpoint/2010/main" xmlns="" val="3247259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linda6035.ucoz.ru/fokina_l-p-shablon_prezentaci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60093" y="1340768"/>
            <a:ext cx="669674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CC3399"/>
                </a:solidFill>
                <a:latin typeface="Book Antiqua" pitchFamily="18" charset="0"/>
              </a:rPr>
              <a:t>Северный поход Тиберия закончился в 6 г. </a:t>
            </a:r>
            <a:r>
              <a:rPr lang="ru-RU" sz="2400" cap="small" dirty="0">
                <a:solidFill>
                  <a:srgbClr val="CC3399"/>
                </a:solidFill>
                <a:latin typeface="Book Antiqua" pitchFamily="18" charset="0"/>
              </a:rPr>
              <a:t>н.</a:t>
            </a:r>
            <a:r>
              <a:rPr lang="ru-RU" sz="2400" dirty="0">
                <a:solidFill>
                  <a:srgbClr val="CC3399"/>
                </a:solidFill>
                <a:latin typeface="Book Antiqua" pitchFamily="18" charset="0"/>
              </a:rPr>
              <a:t>э. и видимо, не сов­сем удачно. </a:t>
            </a:r>
            <a:endParaRPr lang="ru-RU" sz="2400" dirty="0" smtClean="0">
              <a:solidFill>
                <a:srgbClr val="CC3399"/>
              </a:solidFill>
              <a:latin typeface="Book Antiqua" pitchFamily="18" charset="0"/>
            </a:endParaRPr>
          </a:p>
          <a:p>
            <a:pPr algn="ctr"/>
            <a:r>
              <a:rPr lang="ru-RU" sz="2400" dirty="0" smtClean="0">
                <a:solidFill>
                  <a:srgbClr val="CC3399"/>
                </a:solidFill>
                <a:latin typeface="Book Antiqua" pitchFamily="18" charset="0"/>
              </a:rPr>
              <a:t>Римляне </a:t>
            </a:r>
            <a:r>
              <a:rPr lang="ru-RU" sz="2400" dirty="0">
                <a:solidFill>
                  <a:srgbClr val="CC3399"/>
                </a:solidFill>
                <a:latin typeface="Book Antiqua" pitchFamily="18" charset="0"/>
              </a:rPr>
              <a:t>окончательно отошли за Рейн. </a:t>
            </a:r>
            <a:endParaRPr lang="ru-RU" sz="2400" dirty="0" smtClean="0">
              <a:solidFill>
                <a:srgbClr val="CC3399"/>
              </a:solidFill>
              <a:latin typeface="Book Antiqua" pitchFamily="18" charset="0"/>
            </a:endParaRPr>
          </a:p>
          <a:p>
            <a:pPr algn="ctr"/>
            <a:endParaRPr lang="ru-RU" sz="2400" cap="small" dirty="0">
              <a:latin typeface="Book Antiqua" pitchFamily="18" charset="0"/>
            </a:endParaRPr>
          </a:p>
          <a:p>
            <a:pPr algn="ctr"/>
            <a:r>
              <a:rPr lang="ru-RU" sz="2400" cap="small" dirty="0" smtClean="0">
                <a:solidFill>
                  <a:srgbClr val="660033"/>
                </a:solidFill>
                <a:latin typeface="Book Antiqua" pitchFamily="18" charset="0"/>
              </a:rPr>
              <a:t>Сбор </a:t>
            </a:r>
            <a:r>
              <a:rPr lang="ru-RU" sz="2400" dirty="0">
                <a:solidFill>
                  <a:srgbClr val="660033"/>
                </a:solidFill>
                <a:latin typeface="Book Antiqua" pitchFamily="18" charset="0"/>
              </a:rPr>
              <a:t>сведений о Централь­ной Европе замедлился; римские авторы I в</a:t>
            </a:r>
            <a:r>
              <a:rPr lang="ru-RU" sz="2400" dirty="0" smtClean="0">
                <a:solidFill>
                  <a:srgbClr val="660033"/>
                </a:solidFill>
                <a:latin typeface="Book Antiqua" pitchFamily="18" charset="0"/>
              </a:rPr>
              <a:t>. н</a:t>
            </a:r>
            <a:r>
              <a:rPr lang="ru-RU" sz="2400" cap="small" dirty="0" smtClean="0">
                <a:solidFill>
                  <a:srgbClr val="660033"/>
                </a:solidFill>
                <a:latin typeface="Book Antiqua" pitchFamily="18" charset="0"/>
              </a:rPr>
              <a:t>. </a:t>
            </a:r>
            <a:r>
              <a:rPr lang="ru-RU" sz="2400" dirty="0">
                <a:solidFill>
                  <a:srgbClr val="660033"/>
                </a:solidFill>
                <a:latin typeface="Book Antiqua" pitchFamily="18" charset="0"/>
              </a:rPr>
              <a:t>э. очень мало зна­ли о реках, впадающих в </a:t>
            </a:r>
            <a:r>
              <a:rPr lang="ru-RU" sz="2400" dirty="0" smtClean="0">
                <a:solidFill>
                  <a:srgbClr val="660033"/>
                </a:solidFill>
                <a:latin typeface="Book Antiqua" pitchFamily="18" charset="0"/>
              </a:rPr>
              <a:t>Балтийское море, из</a:t>
            </a:r>
            <a:r>
              <a:rPr lang="ru-RU" sz="2400" cap="small" dirty="0" smtClean="0">
                <a:solidFill>
                  <a:srgbClr val="660033"/>
                </a:solidFill>
                <a:latin typeface="Book Antiqua" pitchFamily="18" charset="0"/>
              </a:rPr>
              <a:t> </a:t>
            </a:r>
            <a:r>
              <a:rPr lang="ru-RU" sz="2400" dirty="0" smtClean="0">
                <a:solidFill>
                  <a:srgbClr val="660033"/>
                </a:solidFill>
                <a:latin typeface="Book Antiqua" pitchFamily="18" charset="0"/>
              </a:rPr>
              <a:t>них </a:t>
            </a:r>
            <a:r>
              <a:rPr lang="ru-RU" sz="2400" dirty="0">
                <a:solidFill>
                  <a:srgbClr val="660033"/>
                </a:solidFill>
                <a:latin typeface="Book Antiqua" pitchFamily="18" charset="0"/>
              </a:rPr>
              <a:t>только </a:t>
            </a:r>
            <a:r>
              <a:rPr lang="ru-RU" sz="2400" dirty="0" err="1">
                <a:solidFill>
                  <a:srgbClr val="660033"/>
                </a:solidFill>
                <a:latin typeface="Book Antiqua" pitchFamily="18" charset="0"/>
              </a:rPr>
              <a:t>Виадуа</a:t>
            </a:r>
            <a:r>
              <a:rPr lang="ru-RU" sz="2400" dirty="0">
                <a:solidFill>
                  <a:srgbClr val="660033"/>
                </a:solidFill>
                <a:latin typeface="Book Antiqua" pitchFamily="18" charset="0"/>
              </a:rPr>
              <a:t> можно бесспорно отождествить с Одрой, а </a:t>
            </a:r>
            <a:r>
              <a:rPr lang="ru-RU" sz="2400" dirty="0" err="1">
                <a:solidFill>
                  <a:srgbClr val="660033"/>
                </a:solidFill>
                <a:latin typeface="Book Antiqua" pitchFamily="18" charset="0"/>
              </a:rPr>
              <a:t>Вистулу</a:t>
            </a:r>
            <a:r>
              <a:rPr lang="ru-RU" sz="2400" dirty="0">
                <a:solidFill>
                  <a:srgbClr val="660033"/>
                </a:solidFill>
                <a:latin typeface="Book Antiqua" pitchFamily="18" charset="0"/>
              </a:rPr>
              <a:t> - с </a:t>
            </a:r>
            <a:r>
              <a:rPr lang="ru-RU" sz="2400" dirty="0" smtClean="0">
                <a:solidFill>
                  <a:srgbClr val="660033"/>
                </a:solidFill>
                <a:latin typeface="Book Antiqua" pitchFamily="18" charset="0"/>
              </a:rPr>
              <a:t>Вислой.</a:t>
            </a:r>
            <a:endParaRPr lang="ru-RU" sz="2400" dirty="0">
              <a:solidFill>
                <a:srgbClr val="660033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4040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d1hw6n3yxknhky.cloudfront.net/026055513_prevstill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889844"/>
            <a:ext cx="792088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FFFF00"/>
                </a:solidFill>
                <a:latin typeface="Book Antiqua" pitchFamily="18" charset="0"/>
              </a:rPr>
              <a:t>Янтарь с глубокой древности добывали в Прибалтике, и це­нился он очень дорого. За ним в I </a:t>
            </a:r>
            <a:r>
              <a:rPr lang="ru-RU" sz="2000" dirty="0" smtClean="0">
                <a:solidFill>
                  <a:srgbClr val="FFFF00"/>
                </a:solidFill>
                <a:latin typeface="Book Antiqua" pitchFamily="18" charset="0"/>
              </a:rPr>
              <a:t>в. н.э</a:t>
            </a:r>
            <a:r>
              <a:rPr lang="ru-RU" sz="2000" dirty="0">
                <a:solidFill>
                  <a:srgbClr val="FFFF00"/>
                </a:solidFill>
                <a:latin typeface="Book Antiqua" pitchFamily="18" charset="0"/>
              </a:rPr>
              <a:t>. ходили </a:t>
            </a:r>
            <a:r>
              <a:rPr lang="ru-RU" sz="2000" cap="small" dirty="0">
                <a:solidFill>
                  <a:srgbClr val="FFFF00"/>
                </a:solidFill>
                <a:latin typeface="Book Antiqua" pitchFamily="18" charset="0"/>
              </a:rPr>
              <a:t>из </a:t>
            </a:r>
            <a:r>
              <a:rPr lang="ru-RU" sz="2000" dirty="0">
                <a:solidFill>
                  <a:srgbClr val="FFFF00"/>
                </a:solidFill>
                <a:latin typeface="Book Antiqua" pitchFamily="18" charset="0"/>
              </a:rPr>
              <a:t>Южной Европы купцы, пересекая страны, населенные германскими, славянскими и балтийскими племенами. </a:t>
            </a:r>
            <a:endParaRPr lang="ru-RU" sz="2000" dirty="0" smtClean="0">
              <a:solidFill>
                <a:srgbClr val="FFFF00"/>
              </a:solidFill>
              <a:latin typeface="Book Antiqua" pitchFamily="18" charset="0"/>
            </a:endParaRPr>
          </a:p>
          <a:p>
            <a:pPr algn="ctr"/>
            <a:endParaRPr lang="ru-RU" sz="2000" dirty="0">
              <a:solidFill>
                <a:srgbClr val="FFFF00"/>
              </a:solidFill>
              <a:latin typeface="Book Antiqua" pitchFamily="18" charset="0"/>
            </a:endParaRPr>
          </a:p>
          <a:p>
            <a:pPr algn="ctr"/>
            <a:r>
              <a:rPr lang="ru-RU" sz="2000" dirty="0" smtClean="0">
                <a:solidFill>
                  <a:srgbClr val="FFFF00"/>
                </a:solidFill>
                <a:latin typeface="Book Antiqua" pitchFamily="18" charset="0"/>
              </a:rPr>
              <a:t>Янтарный </a:t>
            </a:r>
            <a:r>
              <a:rPr lang="ru-RU" sz="2000" dirty="0">
                <a:solidFill>
                  <a:srgbClr val="FFFF00"/>
                </a:solidFill>
                <a:latin typeface="Book Antiqua" pitchFamily="18" charset="0"/>
              </a:rPr>
              <a:t>путь начинался у Гдань­ском бухты, шел вверх по долине </a:t>
            </a:r>
            <a:r>
              <a:rPr lang="ru-RU" sz="2000" dirty="0" smtClean="0">
                <a:solidFill>
                  <a:srgbClr val="FFFF00"/>
                </a:solidFill>
                <a:latin typeface="Book Antiqua" pitchFamily="18" charset="0"/>
              </a:rPr>
              <a:t>Вислы до поворота ее </a:t>
            </a:r>
            <a:r>
              <a:rPr lang="ru-RU" sz="2000" dirty="0">
                <a:solidFill>
                  <a:srgbClr val="FFFF00"/>
                </a:solidFill>
                <a:latin typeface="Book Antiqua" pitchFamily="18" charset="0"/>
              </a:rPr>
              <a:t>на юго-восток у </a:t>
            </a:r>
            <a:r>
              <a:rPr lang="ru-RU" sz="2000" dirty="0" smtClean="0">
                <a:solidFill>
                  <a:srgbClr val="FFFF00"/>
                </a:solidFill>
                <a:latin typeface="Book Antiqua" pitchFamily="18" charset="0"/>
              </a:rPr>
              <a:t>53° </a:t>
            </a:r>
            <a:r>
              <a:rPr lang="ru-RU" sz="2000" dirty="0" err="1" smtClean="0">
                <a:solidFill>
                  <a:srgbClr val="FFFF00"/>
                </a:solidFill>
                <a:latin typeface="Book Antiqua" pitchFamily="18" charset="0"/>
              </a:rPr>
              <a:t>с.ш</a:t>
            </a:r>
            <a:r>
              <a:rPr lang="ru-RU" sz="2000" dirty="0">
                <a:solidFill>
                  <a:srgbClr val="FFFF00"/>
                </a:solidFill>
                <a:latin typeface="Book Antiqua" pitchFamily="18" charset="0"/>
              </a:rPr>
              <a:t>., </a:t>
            </a:r>
            <a:endParaRPr lang="ru-RU" sz="2000" dirty="0" smtClean="0">
              <a:solidFill>
                <a:srgbClr val="FFFF00"/>
              </a:solidFill>
              <a:latin typeface="Book Antiqua" pitchFamily="18" charset="0"/>
            </a:endParaRPr>
          </a:p>
          <a:p>
            <a:pPr algn="ctr"/>
            <a:r>
              <a:rPr lang="ru-RU" sz="2000" dirty="0" smtClean="0">
                <a:solidFill>
                  <a:srgbClr val="FFFF00"/>
                </a:solidFill>
                <a:latin typeface="Book Antiqua" pitchFamily="18" charset="0"/>
              </a:rPr>
              <a:t>далее </a:t>
            </a:r>
            <a:r>
              <a:rPr lang="ru-RU" sz="2000" dirty="0">
                <a:solidFill>
                  <a:srgbClr val="FFFF00"/>
                </a:solidFill>
                <a:latin typeface="Book Antiqua" pitchFamily="18" charset="0"/>
              </a:rPr>
              <a:t>к югу, примерно по 18° в. д., через р. Вар-ту до верхней Одры, затем </a:t>
            </a:r>
            <a:r>
              <a:rPr lang="ru-RU" sz="2000" dirty="0" smtClean="0">
                <a:solidFill>
                  <a:srgbClr val="FFFF00"/>
                </a:solidFill>
                <a:latin typeface="Book Antiqua" pitchFamily="18" charset="0"/>
              </a:rPr>
              <a:t>вверх по ее </a:t>
            </a:r>
            <a:r>
              <a:rPr lang="ru-RU" sz="2000" dirty="0">
                <a:solidFill>
                  <a:srgbClr val="FFFF00"/>
                </a:solidFill>
                <a:latin typeface="Book Antiqua" pitchFamily="18" charset="0"/>
              </a:rPr>
              <a:t>долине почти до истоков (на стыке Судет и Западных. Карпат) </a:t>
            </a:r>
            <a:r>
              <a:rPr lang="ru-RU" sz="2000" dirty="0" smtClean="0">
                <a:solidFill>
                  <a:srgbClr val="FFFF00"/>
                </a:solidFill>
                <a:latin typeface="Book Antiqua" pitchFamily="18" charset="0"/>
              </a:rPr>
              <a:t>- на</a:t>
            </a:r>
            <a:r>
              <a:rPr lang="ru-RU" sz="2000" cap="small" dirty="0" smtClean="0">
                <a:solidFill>
                  <a:srgbClr val="FFFF00"/>
                </a:solidFill>
                <a:latin typeface="Book Antiqua" pitchFamily="18" charset="0"/>
              </a:rPr>
              <a:t> </a:t>
            </a:r>
            <a:r>
              <a:rPr lang="ru-RU" sz="2000" dirty="0">
                <a:solidFill>
                  <a:srgbClr val="FFFF00"/>
                </a:solidFill>
                <a:latin typeface="Book Antiqua" pitchFamily="18" charset="0"/>
              </a:rPr>
              <a:t>Мораву, вниз но ее до­лине к Дунаю, у 17° в. д. </a:t>
            </a:r>
            <a:endParaRPr lang="ru-RU" sz="2000" dirty="0" smtClean="0">
              <a:solidFill>
                <a:srgbClr val="FFFF00"/>
              </a:solidFill>
              <a:latin typeface="Book Antiqua" pitchFamily="18" charset="0"/>
            </a:endParaRPr>
          </a:p>
          <a:p>
            <a:pPr algn="ctr"/>
            <a:endParaRPr lang="ru-RU" sz="2000" dirty="0">
              <a:solidFill>
                <a:srgbClr val="FFFF00"/>
              </a:solidFill>
              <a:latin typeface="Book Antiqua" pitchFamily="18" charset="0"/>
            </a:endParaRPr>
          </a:p>
          <a:p>
            <a:pPr algn="ctr"/>
            <a:r>
              <a:rPr lang="ru-RU" sz="2000" dirty="0" smtClean="0">
                <a:solidFill>
                  <a:srgbClr val="FFFF00"/>
                </a:solidFill>
                <a:latin typeface="Book Antiqua" pitchFamily="18" charset="0"/>
              </a:rPr>
              <a:t>Затем </a:t>
            </a:r>
            <a:r>
              <a:rPr lang="ru-RU" sz="2000" dirty="0">
                <a:solidFill>
                  <a:srgbClr val="FFFF00"/>
                </a:solidFill>
                <a:latin typeface="Book Antiqua" pitchFamily="18" charset="0"/>
              </a:rPr>
              <a:t>он форсировал Дунай и, пересе­кая левые притоки Рабы (система Дуная), </a:t>
            </a:r>
            <a:r>
              <a:rPr lang="ru-RU" sz="2000" dirty="0" err="1">
                <a:solidFill>
                  <a:srgbClr val="FFFF00"/>
                </a:solidFill>
                <a:latin typeface="Book Antiqua" pitchFamily="18" charset="0"/>
              </a:rPr>
              <a:t>Драву</a:t>
            </a:r>
            <a:r>
              <a:rPr lang="ru-RU" sz="2000" dirty="0">
                <a:solidFill>
                  <a:srgbClr val="FFFF00"/>
                </a:solidFill>
                <a:latin typeface="Book Antiqua" pitchFamily="18" charset="0"/>
              </a:rPr>
              <a:t> у 16° в. д. и Са­ву у 14°30' в. д., выходил к Адриатическому морю в вершине </a:t>
            </a:r>
            <a:r>
              <a:rPr lang="ru-RU" sz="2000" dirty="0" smtClean="0">
                <a:solidFill>
                  <a:srgbClr val="FFFF00"/>
                </a:solidFill>
                <a:latin typeface="Book Antiqua" pitchFamily="18" charset="0"/>
              </a:rPr>
              <a:t>Раневского </a:t>
            </a:r>
            <a:r>
              <a:rPr lang="ru-RU" sz="2000" dirty="0">
                <a:solidFill>
                  <a:srgbClr val="FFFF00"/>
                </a:solidFill>
                <a:latin typeface="Book Antiqua" pitchFamily="18" charset="0"/>
              </a:rPr>
              <a:t>залива. </a:t>
            </a:r>
          </a:p>
        </p:txBody>
      </p:sp>
    </p:spTree>
    <p:extLst>
      <p:ext uri="{BB962C8B-B14F-4D97-AF65-F5344CB8AC3E}">
        <p14:creationId xmlns:p14="http://schemas.microsoft.com/office/powerpoint/2010/main" xmlns="" val="234519718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freeppt.ru/Prew/Green2MasterPr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4596" y="980728"/>
            <a:ext cx="799185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Book Antiqua" pitchFamily="18" charset="0"/>
              </a:rPr>
              <a:t>Эти купцы рассказывали о жителях Восточной Прибалтики сказки, которые доверчиво воспринимались географа­</a:t>
            </a:r>
            <a:r>
              <a:rPr lang="ru-RU" cap="small" dirty="0">
                <a:solidFill>
                  <a:schemeClr val="accent3">
                    <a:lumMod val="50000"/>
                  </a:schemeClr>
                </a:solidFill>
                <a:latin typeface="Book Antiqua" pitchFamily="18" charset="0"/>
              </a:rPr>
              <a:t>ми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Book Antiqua" pitchFamily="18" charset="0"/>
              </a:rPr>
              <a:t>-компиляторами и учеными-натуралистами, например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  <a:latin typeface="Book Antiqua" pitchFamily="18" charset="0"/>
              </a:rPr>
              <a:t>Мелой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Book Antiqua" pitchFamily="18" charset="0"/>
              </a:rPr>
              <a:t> и Плинием. Впрочем, эти же купцы приносили </a:t>
            </a:r>
            <a:r>
              <a:rPr lang="ru-RU" cap="small" dirty="0">
                <a:solidFill>
                  <a:schemeClr val="accent3">
                    <a:lumMod val="50000"/>
                  </a:schemeClr>
                </a:solidFill>
                <a:latin typeface="Book Antiqua" pitchFamily="18" charset="0"/>
              </a:rPr>
              <a:t>в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Book Antiqua" pitchFamily="18" charset="0"/>
              </a:rPr>
              <a:t>Рим первые скуд­ные, но правдивые сообщения, например, о венедах (западных сла­вянских племенах) на Висле. </a:t>
            </a:r>
            <a:endParaRPr lang="ru-RU" dirty="0" smtClean="0">
              <a:solidFill>
                <a:schemeClr val="accent3">
                  <a:lumMod val="50000"/>
                </a:schemeClr>
              </a:solidFill>
              <a:latin typeface="Book Antiqua" pitchFamily="18" charset="0"/>
            </a:endParaRPr>
          </a:p>
          <a:p>
            <a:pPr algn="ctr"/>
            <a:endParaRPr lang="ru-RU" dirty="0">
              <a:latin typeface="Book Antiqua" pitchFamily="18" charset="0"/>
            </a:endParaRPr>
          </a:p>
          <a:p>
            <a:pPr algn="ctr"/>
            <a:endParaRPr lang="ru-RU" dirty="0" smtClean="0">
              <a:latin typeface="Book Antiqua" pitchFamily="18" charset="0"/>
            </a:endParaRPr>
          </a:p>
          <a:p>
            <a:pPr algn="ctr"/>
            <a:r>
              <a:rPr lang="ru-RU" dirty="0">
                <a:solidFill>
                  <a:srgbClr val="660033"/>
                </a:solidFill>
                <a:latin typeface="Book Antiqua" pitchFamily="18" charset="0"/>
              </a:rPr>
              <a:t>Один «охотник за янтарем» около 66 г. н.э., по Плинию, был направлен в Прибалтику, </a:t>
            </a:r>
            <a:r>
              <a:rPr lang="ru-RU" dirty="0" smtClean="0">
                <a:solidFill>
                  <a:srgbClr val="660033"/>
                </a:solidFill>
                <a:latin typeface="Book Antiqua" pitchFamily="18" charset="0"/>
              </a:rPr>
              <a:t>объехал тамошние </a:t>
            </a:r>
            <a:r>
              <a:rPr lang="ru-RU" dirty="0">
                <a:solidFill>
                  <a:srgbClr val="660033"/>
                </a:solidFill>
                <a:latin typeface="Book Antiqua" pitchFamily="18" charset="0"/>
              </a:rPr>
              <a:t>фактории и берега и </a:t>
            </a:r>
            <a:r>
              <a:rPr lang="ru-RU" dirty="0" smtClean="0">
                <a:solidFill>
                  <a:srgbClr val="660033"/>
                </a:solidFill>
                <a:latin typeface="Book Antiqua" pitchFamily="18" charset="0"/>
              </a:rPr>
              <a:t>привез с собой </a:t>
            </a:r>
            <a:r>
              <a:rPr lang="ru-RU" dirty="0">
                <a:solidFill>
                  <a:srgbClr val="660033"/>
                </a:solidFill>
                <a:latin typeface="Book Antiqua" pitchFamily="18" charset="0"/>
              </a:rPr>
              <a:t>очень много янтаря. Конечно, только очень условно торговую поездку </a:t>
            </a:r>
            <a:r>
              <a:rPr lang="ru-RU" cap="small" dirty="0">
                <a:solidFill>
                  <a:srgbClr val="660033"/>
                </a:solidFill>
                <a:latin typeface="Book Antiqua" pitchFamily="18" charset="0"/>
              </a:rPr>
              <a:t>из </a:t>
            </a:r>
            <a:r>
              <a:rPr lang="ru-RU" dirty="0">
                <a:solidFill>
                  <a:srgbClr val="660033"/>
                </a:solidFill>
                <a:latin typeface="Book Antiqua" pitchFamily="18" charset="0"/>
              </a:rPr>
              <a:t>Италии </a:t>
            </a:r>
            <a:r>
              <a:rPr lang="ru-RU" cap="small" dirty="0">
                <a:solidFill>
                  <a:srgbClr val="660033"/>
                </a:solidFill>
                <a:latin typeface="Book Antiqua" pitchFamily="18" charset="0"/>
              </a:rPr>
              <a:t>в </a:t>
            </a:r>
            <a:r>
              <a:rPr lang="ru-RU" dirty="0">
                <a:solidFill>
                  <a:srgbClr val="660033"/>
                </a:solidFill>
                <a:latin typeface="Book Antiqua" pitchFamily="18" charset="0"/>
              </a:rPr>
              <a:t>При­балтику можно назвать открытием Балтийского моря. </a:t>
            </a:r>
            <a:endParaRPr lang="ru-RU" dirty="0" smtClean="0">
              <a:solidFill>
                <a:srgbClr val="660033"/>
              </a:solidFill>
              <a:latin typeface="Book Antiqua" pitchFamily="18" charset="0"/>
            </a:endParaRPr>
          </a:p>
          <a:p>
            <a:pPr algn="ctr"/>
            <a:endParaRPr lang="ru-RU" dirty="0">
              <a:latin typeface="Book Antiqua" pitchFamily="18" charset="0"/>
            </a:endParaRPr>
          </a:p>
          <a:p>
            <a:pPr algn="ctr"/>
            <a:r>
              <a:rPr lang="ru-RU" dirty="0" smtClean="0">
                <a:solidFill>
                  <a:srgbClr val="0070C0"/>
                </a:solidFill>
                <a:latin typeface="Book Antiqua" pitchFamily="18" charset="0"/>
              </a:rPr>
              <a:t>Но </a:t>
            </a:r>
            <a:r>
              <a:rPr lang="ru-RU" dirty="0">
                <a:solidFill>
                  <a:srgbClr val="0070C0"/>
                </a:solidFill>
                <a:latin typeface="Book Antiqua" pitchFamily="18" charset="0"/>
              </a:rPr>
              <a:t>это было первое, и притом не вызывающее сомнений, известие о двойном пересечении Центральной Европы представителем «цивилизованно­го мира». И послан он был с поручением; которое рассматривалось как очень выгодное и не очень рискованное дело.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1509052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pptgeo.3dn.ru/Templ/Prew/MountainsPri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i="1" dirty="0">
                <a:solidFill>
                  <a:srgbClr val="FFFF00"/>
                </a:solidFill>
                <a:latin typeface="Book Antiqua" pitchFamily="18" charset="0"/>
              </a:rPr>
              <a:t>Походы римлян </a:t>
            </a:r>
            <a:r>
              <a:rPr lang="ru-RU" b="1" i="1" dirty="0" smtClean="0">
                <a:solidFill>
                  <a:srgbClr val="FFFF00"/>
                </a:solidFill>
                <a:latin typeface="Book Antiqua" pitchFamily="18" charset="0"/>
              </a:rPr>
              <a:t/>
            </a:r>
            <a:br>
              <a:rPr lang="ru-RU" b="1" i="1" dirty="0" smtClean="0">
                <a:solidFill>
                  <a:srgbClr val="FFFF00"/>
                </a:solidFill>
                <a:latin typeface="Book Antiqua" pitchFamily="18" charset="0"/>
              </a:rPr>
            </a:br>
            <a:r>
              <a:rPr lang="ru-RU" b="1" i="1" dirty="0" smtClean="0">
                <a:solidFill>
                  <a:srgbClr val="FFFF00"/>
                </a:solidFill>
                <a:latin typeface="Book Antiqua" pitchFamily="18" charset="0"/>
              </a:rPr>
              <a:t>в </a:t>
            </a:r>
            <a:r>
              <a:rPr lang="ru-RU" b="1" i="1" dirty="0">
                <a:solidFill>
                  <a:srgbClr val="FFFF00"/>
                </a:solidFill>
                <a:latin typeface="Book Antiqua" pitchFamily="18" charset="0"/>
              </a:rPr>
              <a:t>бассейн Дуная</a:t>
            </a:r>
            <a:endParaRPr lang="ru-RU" i="1" dirty="0">
              <a:solidFill>
                <a:srgbClr val="FFFF00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815707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freeppt.ru/Prew/KrugPrintPr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7624" y="2136339"/>
            <a:ext cx="655272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CC3399"/>
                </a:solidFill>
                <a:latin typeface="Book Antiqua" pitchFamily="18" charset="0"/>
              </a:rPr>
              <a:t>Расширение знаний о Ду­нае было связано с завоевани­ем и освоением Римом «</a:t>
            </a:r>
            <a:r>
              <a:rPr lang="ru-RU" sz="2400" dirty="0" smtClean="0">
                <a:solidFill>
                  <a:srgbClr val="CC3399"/>
                </a:solidFill>
                <a:latin typeface="Book Antiqua" pitchFamily="18" charset="0"/>
              </a:rPr>
              <a:t>варварских</a:t>
            </a:r>
            <a:r>
              <a:rPr lang="ru-RU" sz="2400" cap="small" dirty="0" smtClean="0">
                <a:solidFill>
                  <a:srgbClr val="CC3399"/>
                </a:solidFill>
                <a:latin typeface="Book Antiqua" pitchFamily="18" charset="0"/>
              </a:rPr>
              <a:t>» </a:t>
            </a:r>
            <a:r>
              <a:rPr lang="ru-RU" sz="2400" dirty="0">
                <a:solidFill>
                  <a:srgbClr val="CC3399"/>
                </a:solidFill>
                <a:latin typeface="Book Antiqua" pitchFamily="18" charset="0"/>
              </a:rPr>
              <a:t>стран, граничащих на се­вере </a:t>
            </a:r>
            <a:endParaRPr lang="ru-RU" sz="2400" dirty="0" smtClean="0">
              <a:solidFill>
                <a:srgbClr val="CC3399"/>
              </a:solidFill>
              <a:latin typeface="Book Antiqua" pitchFamily="18" charset="0"/>
            </a:endParaRPr>
          </a:p>
          <a:p>
            <a:pPr algn="ctr"/>
            <a:r>
              <a:rPr lang="ru-RU" sz="2400" dirty="0" smtClean="0">
                <a:solidFill>
                  <a:srgbClr val="CC3399"/>
                </a:solidFill>
                <a:latin typeface="Book Antiqua" pitchFamily="18" charset="0"/>
              </a:rPr>
              <a:t>с </a:t>
            </a:r>
            <a:r>
              <a:rPr lang="ru-RU" sz="2400" dirty="0">
                <a:solidFill>
                  <a:srgbClr val="CC3399"/>
                </a:solidFill>
                <a:latin typeface="Book Antiqua" pitchFamily="18" charset="0"/>
              </a:rPr>
              <a:t>их владениями в Италии и Греции. </a:t>
            </a:r>
            <a:endParaRPr lang="ru-RU" sz="2400" dirty="0" smtClean="0">
              <a:solidFill>
                <a:srgbClr val="CC3399"/>
              </a:solidFill>
              <a:latin typeface="Book Antiqua" pitchFamily="18" charset="0"/>
            </a:endParaRPr>
          </a:p>
          <a:p>
            <a:pPr algn="ctr"/>
            <a:endParaRPr lang="ru-RU" sz="2400" dirty="0">
              <a:latin typeface="Book Antiqua" pitchFamily="18" charset="0"/>
            </a:endParaRPr>
          </a:p>
          <a:p>
            <a:pPr algn="ctr"/>
            <a:r>
              <a:rPr lang="ru-RU" sz="2400" dirty="0" smtClean="0">
                <a:solidFill>
                  <a:srgbClr val="800080"/>
                </a:solidFill>
                <a:latin typeface="Book Antiqua" pitchFamily="18" charset="0"/>
              </a:rPr>
              <a:t>В </a:t>
            </a:r>
            <a:r>
              <a:rPr lang="ru-RU" sz="2400" dirty="0">
                <a:solidFill>
                  <a:srgbClr val="800080"/>
                </a:solidFill>
                <a:latin typeface="Book Antiqua" pitchFamily="18" charset="0"/>
              </a:rPr>
              <a:t>конце II в. до н. э. римляне впервые появились на нижнем Дунае: в ходе войны с одним из иллирийских племен полководец Марк Ливии Друз в 112-111 гг. достиг Дуная по долине р. Моравы </a:t>
            </a:r>
            <a:r>
              <a:rPr lang="ru-RU" sz="2400" cap="small" dirty="0">
                <a:solidFill>
                  <a:srgbClr val="800080"/>
                </a:solidFill>
                <a:latin typeface="Book Antiqua" pitchFamily="18" charset="0"/>
              </a:rPr>
              <a:t>у </a:t>
            </a:r>
            <a:r>
              <a:rPr lang="ru-RU" sz="2400" dirty="0" smtClean="0">
                <a:solidFill>
                  <a:srgbClr val="800080"/>
                </a:solidFill>
                <a:latin typeface="Book Antiqua" pitchFamily="18" charset="0"/>
              </a:rPr>
              <a:t>21° </a:t>
            </a:r>
            <a:r>
              <a:rPr lang="ru-RU" sz="2400" dirty="0" err="1" smtClean="0">
                <a:solidFill>
                  <a:srgbClr val="800080"/>
                </a:solidFill>
                <a:latin typeface="Book Antiqua" pitchFamily="18" charset="0"/>
              </a:rPr>
              <a:t>в.д</a:t>
            </a:r>
            <a:r>
              <a:rPr lang="ru-RU" sz="2400" dirty="0">
                <a:solidFill>
                  <a:srgbClr val="800080"/>
                </a:solidFill>
                <a:latin typeface="Book Antiqua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xmlns="" val="8154043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freeppt.ru/Prew/KrugSlaidPr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771800" y="980728"/>
            <a:ext cx="626469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800080"/>
                </a:solidFill>
                <a:latin typeface="Book Antiqua" pitchFamily="18" charset="0"/>
              </a:rPr>
              <a:t>В 29-28 гг. до н. э. Марк </a:t>
            </a:r>
            <a:r>
              <a:rPr lang="ru-RU" sz="2400" dirty="0" err="1">
                <a:solidFill>
                  <a:srgbClr val="800080"/>
                </a:solidFill>
                <a:latin typeface="Book Antiqua" pitchFamily="18" charset="0"/>
              </a:rPr>
              <a:t>Лициний</a:t>
            </a:r>
            <a:r>
              <a:rPr lang="ru-RU" sz="2400" dirty="0">
                <a:solidFill>
                  <a:srgbClr val="800080"/>
                </a:solidFill>
                <a:latin typeface="Book Antiqua" pitchFamily="18" charset="0"/>
              </a:rPr>
              <a:t> </a:t>
            </a:r>
            <a:r>
              <a:rPr lang="ru-RU" sz="2400" dirty="0" err="1">
                <a:solidFill>
                  <a:srgbClr val="800080"/>
                </a:solidFill>
                <a:latin typeface="Book Antiqua" pitchFamily="18" charset="0"/>
              </a:rPr>
              <a:t>Яраес</a:t>
            </a:r>
            <a:r>
              <a:rPr lang="ru-RU" sz="2400" dirty="0">
                <a:solidFill>
                  <a:srgbClr val="800080"/>
                </a:solidFill>
                <a:latin typeface="Book Antiqua" pitchFamily="18" charset="0"/>
              </a:rPr>
              <a:t>-младший, один из полководцев Августа, совершил поход к нижнему Дунаю из Севе­ро-Восточной Македонии мимо гор </a:t>
            </a:r>
            <a:r>
              <a:rPr lang="ru-RU" sz="2400" dirty="0" err="1">
                <a:solidFill>
                  <a:srgbClr val="800080"/>
                </a:solidFill>
                <a:latin typeface="Book Antiqua" pitchFamily="18" charset="0"/>
              </a:rPr>
              <a:t>Дунакс</a:t>
            </a:r>
            <a:r>
              <a:rPr lang="ru-RU" sz="2400" dirty="0">
                <a:solidFill>
                  <a:srgbClr val="800080"/>
                </a:solidFill>
                <a:latin typeface="Book Antiqua" pitchFamily="18" charset="0"/>
              </a:rPr>
              <a:t> и </a:t>
            </a:r>
            <a:r>
              <a:rPr lang="ru-RU" sz="2400" dirty="0" err="1">
                <a:solidFill>
                  <a:srgbClr val="800080"/>
                </a:solidFill>
                <a:latin typeface="Book Antiqua" pitchFamily="18" charset="0"/>
              </a:rPr>
              <a:t>Скомий</a:t>
            </a:r>
            <a:r>
              <a:rPr lang="ru-RU" sz="2400" dirty="0">
                <a:solidFill>
                  <a:srgbClr val="800080"/>
                </a:solidFill>
                <a:latin typeface="Book Antiqua" pitchFamily="18" charset="0"/>
              </a:rPr>
              <a:t> (</a:t>
            </a:r>
            <a:r>
              <a:rPr lang="ru-RU" sz="2400" dirty="0" err="1">
                <a:solidFill>
                  <a:srgbClr val="800080"/>
                </a:solidFill>
                <a:latin typeface="Book Antiqua" pitchFamily="18" charset="0"/>
              </a:rPr>
              <a:t>Рила</a:t>
            </a:r>
            <a:r>
              <a:rPr lang="ru-RU" sz="2400" dirty="0">
                <a:solidFill>
                  <a:srgbClr val="800080"/>
                </a:solidFill>
                <a:latin typeface="Book Antiqua" pitchFamily="18" charset="0"/>
              </a:rPr>
              <a:t> и </a:t>
            </a:r>
            <a:r>
              <a:rPr lang="ru-RU" sz="2400" dirty="0" err="1" smtClean="0">
                <a:solidFill>
                  <a:srgbClr val="800080"/>
                </a:solidFill>
                <a:latin typeface="Book Antiqua" pitchFamily="18" charset="0"/>
              </a:rPr>
              <a:t>Витоша</a:t>
            </a:r>
            <a:r>
              <a:rPr lang="ru-RU" sz="2400" cap="small" dirty="0" smtClean="0">
                <a:solidFill>
                  <a:srgbClr val="800080"/>
                </a:solidFill>
                <a:latin typeface="Book Antiqua" pitchFamily="18" charset="0"/>
              </a:rPr>
              <a:t>) </a:t>
            </a:r>
            <a:r>
              <a:rPr lang="ru-RU" sz="2400" dirty="0">
                <a:solidFill>
                  <a:srgbClr val="800080"/>
                </a:solidFill>
                <a:latin typeface="Book Antiqua" pitchFamily="18" charset="0"/>
              </a:rPr>
              <a:t>через Софийскую котловину, вниз но долине р. Экс (Искыр), </a:t>
            </a:r>
            <a:r>
              <a:rPr lang="ru-RU" sz="2400" cap="small" dirty="0">
                <a:solidFill>
                  <a:srgbClr val="800080"/>
                </a:solidFill>
                <a:latin typeface="Book Antiqua" pitchFamily="18" charset="0"/>
              </a:rPr>
              <a:t>а в </a:t>
            </a:r>
            <a:r>
              <a:rPr lang="ru-RU" sz="2400" dirty="0">
                <a:solidFill>
                  <a:srgbClr val="800080"/>
                </a:solidFill>
                <a:latin typeface="Book Antiqua" pitchFamily="18" charset="0"/>
              </a:rPr>
              <a:t>27 г. до н. э. римляне овладели узкой равнинной полосой меж­</a:t>
            </a:r>
            <a:r>
              <a:rPr lang="ru-RU" sz="2400" cap="small" dirty="0">
                <a:solidFill>
                  <a:srgbClr val="800080"/>
                </a:solidFill>
                <a:latin typeface="Book Antiqua" pitchFamily="18" charset="0"/>
              </a:rPr>
              <a:t>ду </a:t>
            </a:r>
            <a:r>
              <a:rPr lang="ru-RU" sz="2400" dirty="0">
                <a:solidFill>
                  <a:srgbClr val="800080"/>
                </a:solidFill>
                <a:latin typeface="Book Antiqua" pitchFamily="18" charset="0"/>
              </a:rPr>
              <a:t>правым берегом Дуная и северными склонами Стара-</a:t>
            </a:r>
            <a:r>
              <a:rPr lang="ru-RU" sz="2400" dirty="0" err="1">
                <a:solidFill>
                  <a:srgbClr val="800080"/>
                </a:solidFill>
                <a:latin typeface="Book Antiqua" pitchFamily="18" charset="0"/>
              </a:rPr>
              <a:t>Планины</a:t>
            </a:r>
            <a:r>
              <a:rPr lang="ru-RU" sz="2400" dirty="0">
                <a:solidFill>
                  <a:srgbClr val="800080"/>
                </a:solidFill>
                <a:latin typeface="Book Antiqua" pitchFamily="18" charset="0"/>
              </a:rPr>
              <a:t> до Черного моря. </a:t>
            </a:r>
          </a:p>
        </p:txBody>
      </p:sp>
    </p:spTree>
    <p:extLst>
      <p:ext uri="{BB962C8B-B14F-4D97-AF65-F5344CB8AC3E}">
        <p14:creationId xmlns:p14="http://schemas.microsoft.com/office/powerpoint/2010/main" xmlns="" val="86640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pedsovet.su/_ld/293/1677266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75656" y="1412776"/>
            <a:ext cx="648072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Book Antiqua" pitchFamily="18" charset="0"/>
              </a:rPr>
              <a:t>Позднее они появились на среднем Дунае: в 12-9 гг. </a:t>
            </a:r>
            <a:r>
              <a:rPr lang="ru-RU" sz="2000" cap="small" dirty="0">
                <a:solidFill>
                  <a:schemeClr val="accent2">
                    <a:lumMod val="75000"/>
                  </a:schemeClr>
                </a:solidFill>
                <a:latin typeface="Book Antiqua" pitchFamily="18" charset="0"/>
              </a:rPr>
              <a:t>до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Book Antiqua" pitchFamily="18" charset="0"/>
              </a:rPr>
              <a:t>н. э. Тиберий, воюя с </a:t>
            </a:r>
            <a:r>
              <a:rPr lang="ru-RU" sz="2000" dirty="0" err="1">
                <a:solidFill>
                  <a:schemeClr val="accent2">
                    <a:lumMod val="75000"/>
                  </a:schemeClr>
                </a:solidFill>
                <a:latin typeface="Book Antiqua" pitchFamily="18" charset="0"/>
              </a:rPr>
              <a:t>паннонскими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Book Antiqua" pitchFamily="18" charset="0"/>
              </a:rPr>
              <a:t> племенами, обследовал и опустошил междуречье Савы и </a:t>
            </a:r>
            <a:r>
              <a:rPr lang="ru-RU" sz="2000" dirty="0" err="1">
                <a:solidFill>
                  <a:schemeClr val="accent2">
                    <a:lumMod val="75000"/>
                  </a:schemeClr>
                </a:solidFill>
                <a:latin typeface="Book Antiqua" pitchFamily="18" charset="0"/>
              </a:rPr>
              <a:t>Дравы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Book Antiqua" pitchFamily="18" charset="0"/>
              </a:rPr>
              <a:t>, </a:t>
            </a:r>
            <a:r>
              <a:rPr lang="ru-RU" sz="2000" dirty="0" err="1">
                <a:solidFill>
                  <a:schemeClr val="accent2">
                    <a:lumMod val="75000"/>
                  </a:schemeClr>
                </a:solidFill>
                <a:latin typeface="Book Antiqua" pitchFamily="18" charset="0"/>
              </a:rPr>
              <a:t>Дравы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Book Antiqua" pitchFamily="18" charset="0"/>
              </a:rPr>
              <a:t> и широтного отрез­ка течения Дуная. </a:t>
            </a:r>
            <a:endParaRPr lang="ru-RU" sz="2000" dirty="0" smtClean="0">
              <a:solidFill>
                <a:schemeClr val="accent2">
                  <a:lumMod val="75000"/>
                </a:schemeClr>
              </a:solidFill>
              <a:latin typeface="Book Antiqua" pitchFamily="18" charset="0"/>
            </a:endParaRPr>
          </a:p>
          <a:p>
            <a:pPr algn="ctr"/>
            <a:endParaRPr lang="ru-RU" sz="2000" dirty="0">
              <a:latin typeface="Book Antiqua" pitchFamily="18" charset="0"/>
            </a:endParaRPr>
          </a:p>
          <a:p>
            <a:pPr algn="ctr"/>
            <a:r>
              <a:rPr lang="ru-RU" sz="2000" dirty="0" smtClean="0">
                <a:solidFill>
                  <a:srgbClr val="FF0000"/>
                </a:solidFill>
                <a:latin typeface="Book Antiqua" pitchFamily="18" charset="0"/>
              </a:rPr>
              <a:t>Он</a:t>
            </a:r>
            <a:r>
              <a:rPr lang="ru-RU" sz="2000" dirty="0">
                <a:solidFill>
                  <a:srgbClr val="FF0000"/>
                </a:solidFill>
                <a:latin typeface="Book Antiqua" pitchFamily="18" charset="0"/>
              </a:rPr>
              <a:t>, следовательно, открыл всхолмленные про­странства, низкогорья и среднегорья правобережной части Средне-дунайской равнины, озеро Балатон и выявил коленообразный по­ворот Дуная. </a:t>
            </a:r>
          </a:p>
        </p:txBody>
      </p:sp>
    </p:spTree>
    <p:extLst>
      <p:ext uri="{BB962C8B-B14F-4D97-AF65-F5344CB8AC3E}">
        <p14:creationId xmlns:p14="http://schemas.microsoft.com/office/powerpoint/2010/main" xmlns="" val="4148124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coollady.ru/puc/1/gel/s/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272"/>
            <a:ext cx="9144000" cy="6860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15616" y="2413338"/>
            <a:ext cx="633670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660033"/>
                </a:solidFill>
                <a:latin typeface="Book Antiqua" pitchFamily="18" charset="0"/>
              </a:rPr>
              <a:t>В I в. </a:t>
            </a:r>
            <a:r>
              <a:rPr lang="ru-RU" sz="2000" cap="small" dirty="0">
                <a:solidFill>
                  <a:srgbClr val="660033"/>
                </a:solidFill>
                <a:latin typeface="Book Antiqua" pitchFamily="18" charset="0"/>
              </a:rPr>
              <a:t>н. </a:t>
            </a:r>
            <a:r>
              <a:rPr lang="ru-RU" sz="2000" dirty="0">
                <a:solidFill>
                  <a:srgbClr val="660033"/>
                </a:solidFill>
                <a:latin typeface="Book Antiqua" pitchFamily="18" charset="0"/>
              </a:rPr>
              <a:t>э. римлянам удалось захватить степное всхолмленное пространство между левобережьем Дуная на юге и горами на се­вере. </a:t>
            </a:r>
            <a:endParaRPr lang="en-US" sz="2000" dirty="0" smtClean="0">
              <a:solidFill>
                <a:srgbClr val="660033"/>
              </a:solidFill>
              <a:latin typeface="Book Antiqua" pitchFamily="18" charset="0"/>
            </a:endParaRPr>
          </a:p>
          <a:p>
            <a:pPr algn="ctr"/>
            <a:endParaRPr lang="en-US" sz="2000" dirty="0">
              <a:solidFill>
                <a:srgbClr val="660033"/>
              </a:solidFill>
              <a:latin typeface="Book Antiqua" pitchFamily="18" charset="0"/>
            </a:endParaRPr>
          </a:p>
          <a:p>
            <a:pPr algn="ctr"/>
            <a:r>
              <a:rPr lang="ru-RU" sz="2000" dirty="0" smtClean="0">
                <a:solidFill>
                  <a:srgbClr val="660033"/>
                </a:solidFill>
                <a:latin typeface="Book Antiqua" pitchFamily="18" charset="0"/>
              </a:rPr>
              <a:t>Начало </a:t>
            </a:r>
            <a:r>
              <a:rPr lang="ru-RU" sz="2000" dirty="0">
                <a:solidFill>
                  <a:srgbClr val="660033"/>
                </a:solidFill>
                <a:latin typeface="Book Antiqua" pitchFamily="18" charset="0"/>
              </a:rPr>
              <a:t>оккупации этой </a:t>
            </a:r>
            <a:r>
              <a:rPr lang="ru-RU" sz="2000" dirty="0" err="1">
                <a:solidFill>
                  <a:srgbClr val="660033"/>
                </a:solidFill>
                <a:latin typeface="Book Antiqua" pitchFamily="18" charset="0"/>
              </a:rPr>
              <a:t>Нижнедунайской</a:t>
            </a:r>
            <a:r>
              <a:rPr lang="ru-RU" sz="2000" dirty="0">
                <a:solidFill>
                  <a:srgbClr val="660033"/>
                </a:solidFill>
                <a:latin typeface="Book Antiqua" pitchFamily="18" charset="0"/>
              </a:rPr>
              <a:t> равнины положили военные экспедиции </a:t>
            </a:r>
            <a:endParaRPr lang="en-US" sz="2000" dirty="0" smtClean="0">
              <a:solidFill>
                <a:srgbClr val="660033"/>
              </a:solidFill>
              <a:latin typeface="Book Antiqua" pitchFamily="18" charset="0"/>
            </a:endParaRPr>
          </a:p>
          <a:p>
            <a:pPr algn="ctr"/>
            <a:r>
              <a:rPr lang="ru-RU" sz="2000" dirty="0" err="1" smtClean="0">
                <a:solidFill>
                  <a:srgbClr val="660033"/>
                </a:solidFill>
                <a:latin typeface="Book Antiqua" pitchFamily="18" charset="0"/>
              </a:rPr>
              <a:t>Элия</a:t>
            </a:r>
            <a:r>
              <a:rPr lang="ru-RU" sz="2000" dirty="0" smtClean="0">
                <a:solidFill>
                  <a:srgbClr val="660033"/>
                </a:solidFill>
                <a:latin typeface="Book Antiqua" pitchFamily="18" charset="0"/>
              </a:rPr>
              <a:t> </a:t>
            </a:r>
            <a:r>
              <a:rPr lang="ru-RU" sz="2000" dirty="0">
                <a:solidFill>
                  <a:srgbClr val="660033"/>
                </a:solidFill>
                <a:latin typeface="Book Antiqua" pitchFamily="18" charset="0"/>
              </a:rPr>
              <a:t>Ката и </a:t>
            </a:r>
            <a:r>
              <a:rPr lang="ru-RU" sz="2000" dirty="0" err="1">
                <a:solidFill>
                  <a:srgbClr val="660033"/>
                </a:solidFill>
                <a:latin typeface="Book Antiqua" pitchFamily="18" charset="0"/>
              </a:rPr>
              <a:t>Силъвана</a:t>
            </a:r>
            <a:r>
              <a:rPr lang="ru-RU" sz="2000" dirty="0">
                <a:solidFill>
                  <a:srgbClr val="660033"/>
                </a:solidFill>
                <a:latin typeface="Book Antiqua" pitchFamily="18" charset="0"/>
              </a:rPr>
              <a:t> </a:t>
            </a:r>
            <a:r>
              <a:rPr lang="ru-RU" sz="2000" dirty="0" err="1">
                <a:solidFill>
                  <a:srgbClr val="660033"/>
                </a:solidFill>
                <a:latin typeface="Book Antiqua" pitchFamily="18" charset="0"/>
              </a:rPr>
              <a:t>Плавтия</a:t>
            </a:r>
            <a:r>
              <a:rPr lang="ru-RU" sz="2000" dirty="0">
                <a:solidFill>
                  <a:srgbClr val="660033"/>
                </a:solidFill>
                <a:latin typeface="Book Antiqua" pitchFamily="18" charset="0"/>
              </a:rPr>
              <a:t> во 2 </a:t>
            </a:r>
            <a:r>
              <a:rPr lang="ru-RU" sz="2000" cap="small" dirty="0">
                <a:solidFill>
                  <a:srgbClr val="660033"/>
                </a:solidFill>
                <a:latin typeface="Book Antiqua" pitchFamily="18" charset="0"/>
              </a:rPr>
              <a:t>и </a:t>
            </a:r>
            <a:r>
              <a:rPr lang="ru-RU" sz="2000" dirty="0">
                <a:solidFill>
                  <a:srgbClr val="660033"/>
                </a:solidFill>
                <a:latin typeface="Book Antiqua" pitchFamily="18" charset="0"/>
              </a:rPr>
              <a:t>12 гг. н. э. </a:t>
            </a:r>
          </a:p>
        </p:txBody>
      </p:sp>
    </p:spTree>
    <p:extLst>
      <p:ext uri="{BB962C8B-B14F-4D97-AF65-F5344CB8AC3E}">
        <p14:creationId xmlns:p14="http://schemas.microsoft.com/office/powerpoint/2010/main" xmlns="" val="367879422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pedsovet.su/_ld/293/1677266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7624" y="692696"/>
            <a:ext cx="748883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660033"/>
                </a:solidFill>
                <a:latin typeface="Book Antiqua" pitchFamily="18" charset="0"/>
              </a:rPr>
              <a:t>Полного перелома в пользу римлян на нижнем Дунае добился император (с. 98 г. н. э.) Марк </a:t>
            </a:r>
            <a:r>
              <a:rPr lang="ru-RU" dirty="0" err="1">
                <a:solidFill>
                  <a:srgbClr val="660033"/>
                </a:solidFill>
                <a:latin typeface="Book Antiqua" pitchFamily="18" charset="0"/>
              </a:rPr>
              <a:t>Улъпий</a:t>
            </a:r>
            <a:r>
              <a:rPr lang="ru-RU" dirty="0">
                <a:solidFill>
                  <a:srgbClr val="660033"/>
                </a:solidFill>
                <a:latin typeface="Book Antiqua" pitchFamily="18" charset="0"/>
              </a:rPr>
              <a:t> Траян</a:t>
            </a:r>
            <a:r>
              <a:rPr lang="ru-RU" dirty="0" smtClean="0">
                <a:solidFill>
                  <a:srgbClr val="660033"/>
                </a:solidFill>
                <a:latin typeface="Book Antiqua" pitchFamily="18" charset="0"/>
              </a:rPr>
              <a:t>.</a:t>
            </a:r>
          </a:p>
          <a:p>
            <a:pPr algn="ctr"/>
            <a:endParaRPr lang="en-US" dirty="0" smtClean="0">
              <a:solidFill>
                <a:srgbClr val="660033"/>
              </a:solidFill>
              <a:latin typeface="Book Antiqua" pitchFamily="18" charset="0"/>
            </a:endParaRPr>
          </a:p>
          <a:p>
            <a:pPr algn="ctr"/>
            <a:r>
              <a:rPr lang="ru-RU" dirty="0">
                <a:solidFill>
                  <a:srgbClr val="660033"/>
                </a:solidFill>
                <a:latin typeface="Book Antiqua" pitchFamily="18" charset="0"/>
              </a:rPr>
              <a:t>Легионеры Траяна рубили просеки в лесах, пролагали че­рез них дороги, строили вдоль них на определенных расстоя­ниях форты и медлен­но, но неудержимо наступали через отроги Южных Карпат на север. </a:t>
            </a:r>
            <a:endParaRPr lang="ru-RU" dirty="0" smtClean="0">
              <a:solidFill>
                <a:srgbClr val="660033"/>
              </a:solidFill>
              <a:latin typeface="Book Antiqua" pitchFamily="18" charset="0"/>
            </a:endParaRPr>
          </a:p>
          <a:p>
            <a:pPr algn="ctr"/>
            <a:endParaRPr lang="en-US" dirty="0" smtClean="0">
              <a:latin typeface="Book Antiqua" pitchFamily="18" charset="0"/>
            </a:endParaRPr>
          </a:p>
          <a:p>
            <a:pPr algn="ctr"/>
            <a:r>
              <a:rPr lang="ru-RU" dirty="0">
                <a:solidFill>
                  <a:srgbClr val="800080"/>
                </a:solidFill>
                <a:latin typeface="Book Antiqua" pitchFamily="18" charset="0"/>
              </a:rPr>
              <a:t>В 105 г. </a:t>
            </a:r>
            <a:r>
              <a:rPr lang="ru-RU" dirty="0" smtClean="0">
                <a:solidFill>
                  <a:srgbClr val="800080"/>
                </a:solidFill>
                <a:latin typeface="Book Antiqua" pitchFamily="18" charset="0"/>
              </a:rPr>
              <a:t>дакийский царь </a:t>
            </a:r>
            <a:r>
              <a:rPr lang="ru-RU" dirty="0" err="1" smtClean="0">
                <a:solidFill>
                  <a:srgbClr val="800080"/>
                </a:solidFill>
                <a:latin typeface="Book Antiqua" pitchFamily="18" charset="0"/>
              </a:rPr>
              <a:t>Децебал</a:t>
            </a:r>
            <a:r>
              <a:rPr lang="ru-RU" dirty="0" smtClean="0">
                <a:solidFill>
                  <a:srgbClr val="800080"/>
                </a:solidFill>
                <a:latin typeface="Book Antiqua" pitchFamily="18" charset="0"/>
              </a:rPr>
              <a:t> </a:t>
            </a:r>
            <a:r>
              <a:rPr lang="ru-RU" dirty="0">
                <a:solidFill>
                  <a:srgbClr val="800080"/>
                </a:solidFill>
                <a:latin typeface="Book Antiqua" pitchFamily="18" charset="0"/>
              </a:rPr>
              <a:t>поднял восстание, занял свою столицу и изгнал римлян из страны. Тогда Траян проник в Трансильванию, к верхнему </a:t>
            </a:r>
            <a:r>
              <a:rPr lang="ru-RU" dirty="0" err="1">
                <a:solidFill>
                  <a:srgbClr val="800080"/>
                </a:solidFill>
                <a:latin typeface="Book Antiqua" pitchFamily="18" charset="0"/>
              </a:rPr>
              <a:t>Мурешу</a:t>
            </a:r>
            <a:r>
              <a:rPr lang="ru-RU" dirty="0">
                <a:solidFill>
                  <a:srgbClr val="800080"/>
                </a:solidFill>
                <a:latin typeface="Book Antiqua" pitchFamily="18" charset="0"/>
              </a:rPr>
              <a:t> новым путем, поднявшись по долине </a:t>
            </a:r>
            <a:r>
              <a:rPr lang="ru-RU" dirty="0" err="1">
                <a:solidFill>
                  <a:srgbClr val="800080"/>
                </a:solidFill>
                <a:latin typeface="Book Antiqua" pitchFamily="18" charset="0"/>
              </a:rPr>
              <a:t>Алутана</a:t>
            </a:r>
            <a:r>
              <a:rPr lang="ru-RU" dirty="0">
                <a:solidFill>
                  <a:srgbClr val="800080"/>
                </a:solidFill>
                <a:latin typeface="Book Antiqua" pitchFamily="18" charset="0"/>
              </a:rPr>
              <a:t> (</a:t>
            </a:r>
            <a:r>
              <a:rPr lang="ru-RU" dirty="0" err="1">
                <a:solidFill>
                  <a:srgbClr val="800080"/>
                </a:solidFill>
                <a:latin typeface="Book Antiqua" pitchFamily="18" charset="0"/>
              </a:rPr>
              <a:t>Олта</a:t>
            </a:r>
            <a:r>
              <a:rPr lang="ru-RU" dirty="0">
                <a:solidFill>
                  <a:srgbClr val="800080"/>
                </a:solidFill>
                <a:latin typeface="Book Antiqua" pitchFamily="18" charset="0"/>
              </a:rPr>
              <a:t>), т.е. открыл и пересек центральную, самую высокую часть Южных Карпат. И на этом пути легионеры через лесные просеки, в </a:t>
            </a:r>
            <a:r>
              <a:rPr lang="ru-RU" dirty="0" err="1">
                <a:solidFill>
                  <a:srgbClr val="800080"/>
                </a:solidFill>
                <a:latin typeface="Book Antiqua" pitchFamily="18" charset="0"/>
              </a:rPr>
              <a:t>горпых</a:t>
            </a:r>
            <a:r>
              <a:rPr lang="ru-RU" dirty="0">
                <a:solidFill>
                  <a:srgbClr val="800080"/>
                </a:solidFill>
                <a:latin typeface="Book Antiqua" pitchFamily="18" charset="0"/>
              </a:rPr>
              <a:t> районах и на холмистой равнине строили дороги, про­двигаясь по </a:t>
            </a:r>
            <a:r>
              <a:rPr lang="ru-RU" dirty="0" err="1">
                <a:solidFill>
                  <a:srgbClr val="800080"/>
                </a:solidFill>
                <a:latin typeface="Book Antiqua" pitchFamily="18" charset="0"/>
              </a:rPr>
              <a:t>Олту</a:t>
            </a:r>
            <a:r>
              <a:rPr lang="ru-RU" dirty="0">
                <a:solidFill>
                  <a:srgbClr val="800080"/>
                </a:solidFill>
                <a:latin typeface="Book Antiqua" pitchFamily="18" charset="0"/>
              </a:rPr>
              <a:t> на север, а в </a:t>
            </a:r>
            <a:r>
              <a:rPr lang="ru-RU" dirty="0" err="1">
                <a:solidFill>
                  <a:srgbClr val="800080"/>
                </a:solidFill>
                <a:latin typeface="Book Antiqua" pitchFamily="18" charset="0"/>
              </a:rPr>
              <a:t>Трансильванин</a:t>
            </a:r>
            <a:r>
              <a:rPr lang="ru-RU" dirty="0">
                <a:solidFill>
                  <a:srgbClr val="800080"/>
                </a:solidFill>
                <a:latin typeface="Book Antiqua" pitchFamily="18" charset="0"/>
              </a:rPr>
              <a:t> - на запад, к </a:t>
            </a:r>
            <a:r>
              <a:rPr lang="ru-RU" dirty="0" err="1">
                <a:solidFill>
                  <a:srgbClr val="800080"/>
                </a:solidFill>
                <a:latin typeface="Book Antiqua" pitchFamily="18" charset="0"/>
              </a:rPr>
              <a:t>Сармизегетузе</a:t>
            </a:r>
            <a:r>
              <a:rPr lang="ru-RU" dirty="0">
                <a:solidFill>
                  <a:srgbClr val="800080"/>
                </a:solidFill>
                <a:latin typeface="Book Antiqua" pitchFamily="18" charset="0"/>
              </a:rPr>
              <a:t>. Траян взял ее штурмом и отдал легионерам на раз­грабление. </a:t>
            </a:r>
            <a:r>
              <a:rPr lang="ru-RU" dirty="0" err="1">
                <a:solidFill>
                  <a:srgbClr val="800080"/>
                </a:solidFill>
                <a:latin typeface="Book Antiqua" pitchFamily="18" charset="0"/>
              </a:rPr>
              <a:t>Децебал</a:t>
            </a:r>
            <a:r>
              <a:rPr lang="ru-RU" dirty="0">
                <a:solidFill>
                  <a:srgbClr val="800080"/>
                </a:solidFill>
                <a:latin typeface="Book Antiqua" pitchFamily="18" charset="0"/>
              </a:rPr>
              <a:t> спасся бегством в северный горный район. Он пытался организовать партизанскую войну, но скоро отчаялся и покончил с собой (106 г.). Вся  Дакия была окончательно присоединена к империи. </a:t>
            </a:r>
          </a:p>
        </p:txBody>
      </p:sp>
      <p:pic>
        <p:nvPicPr>
          <p:cNvPr id="11266" name="Picture 2" descr="http://cs618924.vk.me/v618924014/1a234/DqQRRkxcVI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05923" cy="1700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7877280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easyen.ru/_ld/197/178580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03648" y="1202013"/>
            <a:ext cx="748883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800080"/>
                </a:solidFill>
                <a:latin typeface="Book Antiqua" pitchFamily="18" charset="0"/>
              </a:rPr>
              <a:t>Квинт </a:t>
            </a:r>
            <a:r>
              <a:rPr lang="ru-RU" dirty="0" err="1">
                <a:solidFill>
                  <a:srgbClr val="800080"/>
                </a:solidFill>
                <a:latin typeface="Book Antiqua" pitchFamily="18" charset="0"/>
              </a:rPr>
              <a:t>Сервилий</a:t>
            </a:r>
            <a:r>
              <a:rPr lang="ru-RU" dirty="0">
                <a:solidFill>
                  <a:srgbClr val="800080"/>
                </a:solidFill>
                <a:latin typeface="Book Antiqua" pitchFamily="18" charset="0"/>
              </a:rPr>
              <a:t> </a:t>
            </a:r>
            <a:r>
              <a:rPr lang="ru-RU" dirty="0" err="1">
                <a:solidFill>
                  <a:srgbClr val="800080"/>
                </a:solidFill>
                <a:latin typeface="Book Antiqua" pitchFamily="18" charset="0"/>
              </a:rPr>
              <a:t>Цепион</a:t>
            </a:r>
            <a:r>
              <a:rPr lang="ru-RU" dirty="0">
                <a:solidFill>
                  <a:srgbClr val="800080"/>
                </a:solidFill>
                <a:latin typeface="Book Antiqua" pitchFamily="18" charset="0"/>
              </a:rPr>
              <a:t> завершил покорение Лу-</a:t>
            </a:r>
            <a:r>
              <a:rPr lang="ru-RU" dirty="0" err="1">
                <a:solidFill>
                  <a:srgbClr val="800080"/>
                </a:solidFill>
                <a:latin typeface="Book Antiqua" pitchFamily="18" charset="0"/>
              </a:rPr>
              <a:t>зиташш</a:t>
            </a:r>
            <a:r>
              <a:rPr lang="ru-RU" dirty="0">
                <a:solidFill>
                  <a:srgbClr val="800080"/>
                </a:solidFill>
                <a:latin typeface="Book Antiqua" pitchFamily="18" charset="0"/>
              </a:rPr>
              <a:t> до океана, но повстанцы </a:t>
            </a:r>
            <a:r>
              <a:rPr lang="ru-RU" cap="small" dirty="0">
                <a:solidFill>
                  <a:srgbClr val="800080"/>
                </a:solidFill>
                <a:latin typeface="Book Antiqua" pitchFamily="18" charset="0"/>
              </a:rPr>
              <a:t>в </a:t>
            </a:r>
            <a:r>
              <a:rPr lang="ru-RU" dirty="0">
                <a:solidFill>
                  <a:srgbClr val="800080"/>
                </a:solidFill>
                <a:latin typeface="Book Antiqua" pitchFamily="18" charset="0"/>
              </a:rPr>
              <a:t>полосе Центральной Кордильеры и </a:t>
            </a:r>
            <a:r>
              <a:rPr lang="ru-RU" cap="small" dirty="0">
                <a:solidFill>
                  <a:srgbClr val="800080"/>
                </a:solidFill>
                <a:latin typeface="Book Antiqua" pitchFamily="18" charset="0"/>
              </a:rPr>
              <a:t>в </a:t>
            </a:r>
            <a:r>
              <a:rPr lang="ru-RU" dirty="0">
                <a:solidFill>
                  <a:srgbClr val="800080"/>
                </a:solidFill>
                <a:latin typeface="Book Antiqua" pitchFamily="18" charset="0"/>
              </a:rPr>
              <a:t>Иберийских горах продолжали борьбу. Поднялись также жители </a:t>
            </a:r>
            <a:r>
              <a:rPr lang="ru-RU" dirty="0" err="1">
                <a:solidFill>
                  <a:srgbClr val="800080"/>
                </a:solidFill>
                <a:latin typeface="Book Antiqua" pitchFamily="18" charset="0"/>
              </a:rPr>
              <a:t>Кантабрийских</a:t>
            </a:r>
            <a:r>
              <a:rPr lang="ru-RU" dirty="0">
                <a:solidFill>
                  <a:srgbClr val="800080"/>
                </a:solidFill>
                <a:latin typeface="Book Antiqua" pitchFamily="18" charset="0"/>
              </a:rPr>
              <a:t> гор - галисийцы, </a:t>
            </a:r>
            <a:r>
              <a:rPr lang="ru-RU" dirty="0" err="1">
                <a:solidFill>
                  <a:srgbClr val="800080"/>
                </a:solidFill>
                <a:latin typeface="Book Antiqua" pitchFamily="18" charset="0"/>
              </a:rPr>
              <a:t>астуры</a:t>
            </a:r>
            <a:r>
              <a:rPr lang="ru-RU" dirty="0">
                <a:solidFill>
                  <a:srgbClr val="800080"/>
                </a:solidFill>
                <a:latin typeface="Book Antiqua" pitchFamily="18" charset="0"/>
              </a:rPr>
              <a:t> и </a:t>
            </a:r>
            <a:r>
              <a:rPr lang="ru-RU" dirty="0" err="1">
                <a:solidFill>
                  <a:srgbClr val="800080"/>
                </a:solidFill>
                <a:latin typeface="Book Antiqua" pitchFamily="18" charset="0"/>
              </a:rPr>
              <a:t>каитабры</a:t>
            </a:r>
            <a:r>
              <a:rPr lang="ru-RU" dirty="0">
                <a:solidFill>
                  <a:srgbClr val="800080"/>
                </a:solidFill>
                <a:latin typeface="Book Antiqua" pitchFamily="18" charset="0"/>
              </a:rPr>
              <a:t>, - и в Галисию в 137 г. до и. э. вторгся Децим </a:t>
            </a:r>
            <a:r>
              <a:rPr lang="ru-RU" dirty="0" err="1">
                <a:solidFill>
                  <a:srgbClr val="800080"/>
                </a:solidFill>
                <a:latin typeface="Book Antiqua" pitchFamily="18" charset="0"/>
              </a:rPr>
              <a:t>Юний</a:t>
            </a:r>
            <a:r>
              <a:rPr lang="ru-RU" dirty="0">
                <a:solidFill>
                  <a:srgbClr val="800080"/>
                </a:solidFill>
                <a:latin typeface="Book Antiqua" pitchFamily="18" charset="0"/>
              </a:rPr>
              <a:t> Брут</a:t>
            </a:r>
            <a:r>
              <a:rPr lang="ru-RU" dirty="0" smtClean="0">
                <a:solidFill>
                  <a:srgbClr val="800080"/>
                </a:solidFill>
                <a:latin typeface="Book Antiqua" pitchFamily="18" charset="0"/>
              </a:rPr>
              <a:t>.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</a:p>
          <a:p>
            <a:pPr algn="ctr"/>
            <a:endParaRPr lang="ru-RU" dirty="0" smtClean="0">
              <a:solidFill>
                <a:srgbClr val="002060"/>
              </a:solidFill>
              <a:latin typeface="Book Antiqua" pitchFamily="18" charset="0"/>
            </a:endParaRPr>
          </a:p>
          <a:p>
            <a:pPr algn="ctr"/>
            <a:r>
              <a:rPr lang="ru-RU" dirty="0">
                <a:solidFill>
                  <a:srgbClr val="002060"/>
                </a:solidFill>
                <a:latin typeface="Book Antiqua" pitchFamily="18" charset="0"/>
              </a:rPr>
              <a:t>В 134 </a:t>
            </a:r>
            <a:r>
              <a:rPr lang="ru-RU" cap="small" dirty="0">
                <a:solidFill>
                  <a:srgbClr val="002060"/>
                </a:solidFill>
                <a:latin typeface="Book Antiqua" pitchFamily="18" charset="0"/>
              </a:rPr>
              <a:t>г. </a:t>
            </a:r>
            <a:r>
              <a:rPr lang="ru-RU" dirty="0">
                <a:solidFill>
                  <a:srgbClr val="002060"/>
                </a:solidFill>
                <a:latin typeface="Book Antiqua" pitchFamily="18" charset="0"/>
              </a:rPr>
              <a:t>до н. э. из Рима против восставших был послан </a:t>
            </a:r>
            <a:r>
              <a:rPr lang="ru-RU" dirty="0" err="1">
                <a:solidFill>
                  <a:srgbClr val="002060"/>
                </a:solidFill>
                <a:latin typeface="Book Antiqua" pitchFamily="18" charset="0"/>
              </a:rPr>
              <a:t>Публий</a:t>
            </a:r>
            <a:r>
              <a:rPr lang="ru-RU" dirty="0">
                <a:solidFill>
                  <a:srgbClr val="002060"/>
                </a:solidFill>
                <a:latin typeface="Book Antiqua" pitchFamily="18" charset="0"/>
              </a:rPr>
              <a:t> Корнелий </a:t>
            </a:r>
            <a:r>
              <a:rPr lang="ru-RU" dirty="0" err="1">
                <a:solidFill>
                  <a:srgbClr val="002060"/>
                </a:solidFill>
                <a:latin typeface="Book Antiqua" pitchFamily="18" charset="0"/>
              </a:rPr>
              <a:t>Сципион</a:t>
            </a:r>
            <a:r>
              <a:rPr lang="ru-RU" dirty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ru-RU" dirty="0" err="1">
                <a:solidFill>
                  <a:srgbClr val="002060"/>
                </a:solidFill>
                <a:latin typeface="Book Antiqua" pitchFamily="18" charset="0"/>
              </a:rPr>
              <a:t>Эмилиан</a:t>
            </a:r>
            <a:r>
              <a:rPr lang="ru-RU" dirty="0">
                <a:solidFill>
                  <a:srgbClr val="002060"/>
                </a:solidFill>
                <a:latin typeface="Book Antiqua" pitchFamily="18" charset="0"/>
              </a:rPr>
              <a:t> (Африканский Младший). После почти годичной осады </a:t>
            </a:r>
            <a:r>
              <a:rPr lang="ru-RU" dirty="0" err="1">
                <a:solidFill>
                  <a:srgbClr val="002060"/>
                </a:solidFill>
                <a:latin typeface="Book Antiqua" pitchFamily="18" charset="0"/>
              </a:rPr>
              <a:t>Нуманция</a:t>
            </a:r>
            <a:r>
              <a:rPr lang="ru-RU" dirty="0">
                <a:solidFill>
                  <a:srgbClr val="002060"/>
                </a:solidFill>
                <a:latin typeface="Book Antiqua" pitchFamily="18" charset="0"/>
              </a:rPr>
              <a:t> была взята штурмом и разрушена, а затем покорены все восставшие области </a:t>
            </a:r>
            <a:r>
              <a:rPr lang="ru-RU" dirty="0" err="1">
                <a:solidFill>
                  <a:srgbClr val="002060"/>
                </a:solidFill>
                <a:latin typeface="Book Antiqua" pitchFamily="18" charset="0"/>
              </a:rPr>
              <a:t>Месеты</a:t>
            </a:r>
            <a:r>
              <a:rPr lang="ru-RU" dirty="0">
                <a:solidFill>
                  <a:srgbClr val="002060"/>
                </a:solidFill>
                <a:latin typeface="Book Antiqua" pitchFamily="18" charset="0"/>
              </a:rPr>
              <a:t>, Иберийских и </a:t>
            </a:r>
            <a:r>
              <a:rPr lang="ru-RU" dirty="0" err="1">
                <a:solidFill>
                  <a:srgbClr val="002060"/>
                </a:solidFill>
                <a:latin typeface="Book Antiqua" pitchFamily="18" charset="0"/>
              </a:rPr>
              <a:t>Кантабрийских</a:t>
            </a:r>
            <a:r>
              <a:rPr lang="ru-RU" dirty="0">
                <a:solidFill>
                  <a:srgbClr val="002060"/>
                </a:solidFill>
                <a:latin typeface="Book Antiqua" pitchFamily="18" charset="0"/>
              </a:rPr>
              <a:t> гор.</a:t>
            </a:r>
          </a:p>
          <a:p>
            <a:endParaRPr lang="ru-RU" dirty="0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073284"/>
            <a:ext cx="1425758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 descr="http://rushist.com/images/rome/scipio-africanus-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219312" y="4437112"/>
            <a:ext cx="1673168" cy="2253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290198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pedsovet.su/_ld/265/158216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1507"/>
            <a:ext cx="9144000" cy="6869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1052736"/>
            <a:ext cx="777686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B050"/>
                </a:solidFill>
                <a:latin typeface="Book Antiqua" pitchFamily="18" charset="0"/>
              </a:rPr>
              <a:t>Полководцы Траяна продвинули границу на восток, по ту сторону Восточных Карпат, до р. </a:t>
            </a:r>
            <a:r>
              <a:rPr lang="ru-RU" dirty="0" err="1">
                <a:solidFill>
                  <a:srgbClr val="00B050"/>
                </a:solidFill>
                <a:latin typeface="Book Antiqua" pitchFamily="18" charset="0"/>
              </a:rPr>
              <a:t>Сирет</a:t>
            </a:r>
            <a:r>
              <a:rPr lang="ru-RU" dirty="0">
                <a:solidFill>
                  <a:srgbClr val="00B050"/>
                </a:solidFill>
                <a:latin typeface="Book Antiqua" pitchFamily="18" charset="0"/>
              </a:rPr>
              <a:t>, пройдя, веро­ятно, по долинам его правых притоков - </a:t>
            </a:r>
            <a:r>
              <a:rPr lang="ru-RU" dirty="0" err="1">
                <a:solidFill>
                  <a:srgbClr val="00B050"/>
                </a:solidFill>
                <a:latin typeface="Book Antiqua" pitchFamily="18" charset="0"/>
              </a:rPr>
              <a:t>Тротуша</a:t>
            </a:r>
            <a:r>
              <a:rPr lang="ru-RU" dirty="0">
                <a:solidFill>
                  <a:srgbClr val="00B050"/>
                </a:solidFill>
                <a:latin typeface="Book Antiqua" pitchFamily="18" charset="0"/>
              </a:rPr>
              <a:t> и Быстрицы</a:t>
            </a:r>
            <a:r>
              <a:rPr lang="ru-RU" dirty="0" smtClean="0">
                <a:solidFill>
                  <a:srgbClr val="00B050"/>
                </a:solidFill>
                <a:latin typeface="Book Antiqua" pitchFamily="18" charset="0"/>
              </a:rPr>
              <a:t>.</a:t>
            </a:r>
          </a:p>
          <a:p>
            <a:pPr algn="ctr"/>
            <a:endParaRPr lang="ru-RU" dirty="0" smtClean="0">
              <a:solidFill>
                <a:srgbClr val="00B050"/>
              </a:solidFill>
              <a:latin typeface="Book Antiqua" pitchFamily="18" charset="0"/>
            </a:endParaRPr>
          </a:p>
          <a:p>
            <a:pPr algn="ctr"/>
            <a:r>
              <a:rPr lang="ru-RU" dirty="0">
                <a:solidFill>
                  <a:srgbClr val="7030A0"/>
                </a:solidFill>
                <a:latin typeface="Book Antiqua" pitchFamily="18" charset="0"/>
              </a:rPr>
              <a:t>Последняя римская агрессия в бассейн Дуная, потребовавшая от империи огромного напряжения сил, была начата в 169 г. </a:t>
            </a:r>
            <a:endParaRPr lang="ru-RU" dirty="0" smtClean="0">
              <a:solidFill>
                <a:srgbClr val="7030A0"/>
              </a:solidFill>
              <a:latin typeface="Book Antiqua" pitchFamily="18" charset="0"/>
            </a:endParaRPr>
          </a:p>
          <a:p>
            <a:pPr algn="ctr"/>
            <a:r>
              <a:rPr lang="ru-RU" dirty="0" smtClean="0">
                <a:solidFill>
                  <a:srgbClr val="7030A0"/>
                </a:solidFill>
                <a:latin typeface="Book Antiqua" pitchFamily="18" charset="0"/>
              </a:rPr>
              <a:t>им­ператором </a:t>
            </a:r>
            <a:r>
              <a:rPr lang="ru-RU" dirty="0">
                <a:solidFill>
                  <a:srgbClr val="7030A0"/>
                </a:solidFill>
                <a:latin typeface="Book Antiqua" pitchFamily="18" charset="0"/>
              </a:rPr>
              <a:t>Марком </a:t>
            </a:r>
            <a:r>
              <a:rPr lang="ru-RU" dirty="0" err="1">
                <a:solidFill>
                  <a:srgbClr val="7030A0"/>
                </a:solidFill>
                <a:latin typeface="Book Antiqua" pitchFamily="18" charset="0"/>
              </a:rPr>
              <a:t>Аврелием</a:t>
            </a:r>
            <a:r>
              <a:rPr lang="ru-RU" dirty="0">
                <a:solidFill>
                  <a:srgbClr val="7030A0"/>
                </a:solidFill>
                <a:latin typeface="Book Antiqua" pitchFamily="18" charset="0"/>
              </a:rPr>
              <a:t>. </a:t>
            </a:r>
            <a:endParaRPr lang="ru-RU" dirty="0" smtClean="0">
              <a:solidFill>
                <a:srgbClr val="7030A0"/>
              </a:solidFill>
              <a:latin typeface="Book Antiqua" pitchFamily="18" charset="0"/>
            </a:endParaRPr>
          </a:p>
          <a:p>
            <a:pPr algn="ctr"/>
            <a:endParaRPr lang="ru-RU" dirty="0">
              <a:latin typeface="Book Antiqua" pitchFamily="18" charset="0"/>
            </a:endParaRP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Book Antiqua" pitchFamily="18" charset="0"/>
              </a:rPr>
              <a:t>Форсировав </a:t>
            </a:r>
            <a:r>
              <a:rPr lang="ru-RU" dirty="0">
                <a:solidFill>
                  <a:srgbClr val="002060"/>
                </a:solidFill>
                <a:latin typeface="Book Antiqua" pitchFamily="18" charset="0"/>
              </a:rPr>
              <a:t>Дунай напротив устья Моравы, у 17° в. д., его легионы прошли вверх по реке до впаде­ния р. </a:t>
            </a:r>
            <a:r>
              <a:rPr lang="ru-RU" dirty="0" err="1">
                <a:solidFill>
                  <a:srgbClr val="002060"/>
                </a:solidFill>
                <a:latin typeface="Book Antiqua" pitchFamily="18" charset="0"/>
              </a:rPr>
              <a:t>Дие</a:t>
            </a:r>
            <a:r>
              <a:rPr lang="ru-RU" dirty="0">
                <a:solidFill>
                  <a:srgbClr val="002060"/>
                </a:solidFill>
                <a:latin typeface="Book Antiqua" pitchFamily="18" charset="0"/>
              </a:rPr>
              <a:t>. Здесь римляне разгромили войско германского племени </a:t>
            </a:r>
            <a:r>
              <a:rPr lang="ru-RU" dirty="0" err="1">
                <a:solidFill>
                  <a:srgbClr val="002060"/>
                </a:solidFill>
                <a:latin typeface="Book Antiqua" pitchFamily="18" charset="0"/>
              </a:rPr>
              <a:t>квадов</a:t>
            </a:r>
            <a:r>
              <a:rPr lang="ru-RU" dirty="0">
                <a:solidFill>
                  <a:srgbClr val="002060"/>
                </a:solidFill>
                <a:latin typeface="Book Antiqua" pitchFamily="18" charset="0"/>
              </a:rPr>
              <a:t>. Затем он поднялся по Мораве до 49° с. ш. и едва не погиб со своими воинами в гористой местности (восточные «отголоски» Чешско-Моравской возвышенности): римляне попали в окружение в узком горном проходе, но им удалось вырваться.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88270157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hotoshop-ramki.ru/wp-content/uploads/2011/09/Krasochnay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5858"/>
            <a:ext cx="9144000" cy="6863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22753" y="548680"/>
            <a:ext cx="770485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Book Antiqua" pitchFamily="18" charset="0"/>
              </a:rPr>
              <a:t>В 171 г. Марк </a:t>
            </a:r>
            <a:r>
              <a:rPr lang="ru-RU" dirty="0" err="1">
                <a:solidFill>
                  <a:srgbClr val="002060"/>
                </a:solidFill>
                <a:latin typeface="Book Antiqua" pitchFamily="18" charset="0"/>
              </a:rPr>
              <a:t>Аврелий</a:t>
            </a:r>
            <a:r>
              <a:rPr lang="ru-RU" dirty="0">
                <a:solidFill>
                  <a:srgbClr val="002060"/>
                </a:solidFill>
                <a:latin typeface="Book Antiqua" pitchFamily="18" charset="0"/>
              </a:rPr>
              <a:t> вновь переправился через Дунай и разбил отряды нескольких мелких племен в долинах его левых притоков - Вага, Трона, </a:t>
            </a:r>
            <a:r>
              <a:rPr lang="ru-RU" dirty="0" err="1">
                <a:solidFill>
                  <a:srgbClr val="002060"/>
                </a:solidFill>
                <a:latin typeface="Book Antiqua" pitchFamily="18" charset="0"/>
              </a:rPr>
              <a:t>Инеля</a:t>
            </a:r>
            <a:r>
              <a:rPr lang="ru-RU" dirty="0">
                <a:solidFill>
                  <a:srgbClr val="002060"/>
                </a:solidFill>
                <a:latin typeface="Book Antiqua" pitchFamily="18" charset="0"/>
              </a:rPr>
              <a:t>; римляне продвинулись в горные районы примерно до 49° с, гл., положив начало открытию Западных Карпат. </a:t>
            </a:r>
            <a:endParaRPr lang="ru-RU" dirty="0" smtClean="0">
              <a:solidFill>
                <a:srgbClr val="002060"/>
              </a:solidFill>
              <a:latin typeface="Book Antiqua" pitchFamily="18" charset="0"/>
            </a:endParaRPr>
          </a:p>
          <a:p>
            <a:pPr algn="ctr"/>
            <a:endParaRPr lang="ru-RU" dirty="0" smtClean="0">
              <a:latin typeface="Book Antiqua" pitchFamily="18" charset="0"/>
            </a:endParaRPr>
          </a:p>
          <a:p>
            <a:pPr algn="ctr"/>
            <a:r>
              <a:rPr lang="ru-RU" dirty="0">
                <a:solidFill>
                  <a:srgbClr val="660033"/>
                </a:solidFill>
                <a:latin typeface="Book Antiqua" pitchFamily="18" charset="0"/>
              </a:rPr>
              <a:t>В 174-175 гг. римляне перенесли военные действия в бассейн </a:t>
            </a:r>
            <a:r>
              <a:rPr lang="ru-RU" dirty="0" err="1">
                <a:solidFill>
                  <a:srgbClr val="660033"/>
                </a:solidFill>
                <a:latin typeface="Book Antiqua" pitchFamily="18" charset="0"/>
              </a:rPr>
              <a:t>Тизии</a:t>
            </a:r>
            <a:r>
              <a:rPr lang="ru-RU" dirty="0">
                <a:solidFill>
                  <a:srgbClr val="660033"/>
                </a:solidFill>
                <a:latin typeface="Book Antiqua" pitchFamily="18" charset="0"/>
              </a:rPr>
              <a:t> (Тисы) против </a:t>
            </a:r>
            <a:r>
              <a:rPr lang="ru-RU" dirty="0" err="1">
                <a:solidFill>
                  <a:srgbClr val="660033"/>
                </a:solidFill>
                <a:latin typeface="Book Antiqua" pitchFamily="18" charset="0"/>
              </a:rPr>
              <a:t>языгов</a:t>
            </a:r>
            <a:r>
              <a:rPr lang="ru-RU" dirty="0">
                <a:solidFill>
                  <a:srgbClr val="660033"/>
                </a:solidFill>
                <a:latin typeface="Book Antiqua" pitchFamily="18" charset="0"/>
              </a:rPr>
              <a:t>, одного их сарматских племен, наи­более активно боровшихся с империей. Тесня противника, легио­ны Марка </a:t>
            </a:r>
            <a:r>
              <a:rPr lang="ru-RU" dirty="0" err="1">
                <a:solidFill>
                  <a:srgbClr val="660033"/>
                </a:solidFill>
                <a:latin typeface="Book Antiqua" pitchFamily="18" charset="0"/>
              </a:rPr>
              <a:t>Аврелия</a:t>
            </a:r>
            <a:r>
              <a:rPr lang="ru-RU" dirty="0">
                <a:solidFill>
                  <a:srgbClr val="660033"/>
                </a:solidFill>
                <a:latin typeface="Book Antiqua" pitchFamily="18" charset="0"/>
              </a:rPr>
              <a:t> продвинулись по долине Тисы к верховьям. </a:t>
            </a:r>
            <a:endParaRPr lang="ru-RU" dirty="0" smtClean="0">
              <a:solidFill>
                <a:srgbClr val="660033"/>
              </a:solidFill>
              <a:latin typeface="Book Antiqua" pitchFamily="18" charset="0"/>
            </a:endParaRPr>
          </a:p>
          <a:p>
            <a:pPr algn="ctr"/>
            <a:r>
              <a:rPr lang="ru-RU" dirty="0" smtClean="0">
                <a:solidFill>
                  <a:srgbClr val="660033"/>
                </a:solidFill>
                <a:latin typeface="Book Antiqua" pitchFamily="18" charset="0"/>
              </a:rPr>
              <a:t>После </a:t>
            </a:r>
            <a:r>
              <a:rPr lang="ru-RU" dirty="0">
                <a:solidFill>
                  <a:srgbClr val="660033"/>
                </a:solidFill>
                <a:latin typeface="Book Antiqua" pitchFamily="18" charset="0"/>
              </a:rPr>
              <a:t>победы Марк </a:t>
            </a:r>
            <a:r>
              <a:rPr lang="ru-RU" dirty="0" err="1">
                <a:solidFill>
                  <a:srgbClr val="660033"/>
                </a:solidFill>
                <a:latin typeface="Book Antiqua" pitchFamily="18" charset="0"/>
              </a:rPr>
              <a:t>Аврелий</a:t>
            </a:r>
            <a:r>
              <a:rPr lang="ru-RU" dirty="0">
                <a:solidFill>
                  <a:srgbClr val="660033"/>
                </a:solidFill>
                <a:latin typeface="Book Antiqua" pitchFamily="18" charset="0"/>
              </a:rPr>
              <a:t> провел две операции против сарматов, не установлено, правда, где именно, и римляне вернулись в пределы империи. В военно-политическом отношении кампания не принесла Риму ровным счетом ничего. </a:t>
            </a:r>
            <a:endParaRPr lang="ru-RU" dirty="0" smtClean="0">
              <a:solidFill>
                <a:srgbClr val="660033"/>
              </a:solidFill>
              <a:latin typeface="Book Antiqua" pitchFamily="18" charset="0"/>
            </a:endParaRPr>
          </a:p>
          <a:p>
            <a:pPr algn="ctr"/>
            <a:endParaRPr lang="ru-RU" dirty="0">
              <a:solidFill>
                <a:srgbClr val="660033"/>
              </a:solidFill>
              <a:latin typeface="Book Antiqua" pitchFamily="18" charset="0"/>
            </a:endParaRPr>
          </a:p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С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точки зре­ния историко-географической Марк </a:t>
            </a:r>
            <a:r>
              <a:rPr lang="ru-RU" dirty="0" err="1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Аврелий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завершил открытие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Среднедунайской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равнины и всего течения Тисы; римляне ознако­мились, конечно в общих чертах, с 700-километровым отрезком дуги горкой системы Карпат.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637440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img692.imageshack.us/img692/7809/1316630745ramkababy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124744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Book Antiqua" pitchFamily="18" charset="0"/>
              </a:rPr>
              <a:t>Сведения римских географов 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Book Antiqua" pitchFamily="18" charset="0"/>
              </a:rPr>
              <a:t/>
            </a:r>
            <a:b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Book Antiqua" pitchFamily="18" charset="0"/>
              </a:rPr>
            </a:b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Book Antiqua" pitchFamily="18" charset="0"/>
              </a:rPr>
              <a:t>о </a:t>
            </a: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Book Antiqua" pitchFamily="18" charset="0"/>
              </a:rPr>
              <a:t>Восточной Европе</a:t>
            </a:r>
            <a:endParaRPr lang="ru-RU" sz="3200" dirty="0">
              <a:solidFill>
                <a:schemeClr val="accent3">
                  <a:lumMod val="50000"/>
                </a:schemeClr>
              </a:solidFill>
              <a:latin typeface="Book Antiqu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16703" y="2492896"/>
            <a:ext cx="518457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Малоазийский грек </a:t>
            </a:r>
            <a:r>
              <a:rPr lang="ru-RU" i="1" dirty="0" err="1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Страбон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 прославился как первый специалист-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страновед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, автор законченной около 7 г. до н. </a:t>
            </a:r>
            <a:r>
              <a:rPr lang="ru-RU" cap="small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э.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монументальной «Географии» в 17 книгах, из коих восемь отведены Европе. </a:t>
            </a:r>
            <a:endParaRPr lang="ru-RU" dirty="0" smtClean="0">
              <a:solidFill>
                <a:schemeClr val="accent6">
                  <a:lumMod val="50000"/>
                </a:schemeClr>
              </a:solidFill>
              <a:latin typeface="Book Antiqua" pitchFamily="18" charset="0"/>
            </a:endParaRPr>
          </a:p>
          <a:p>
            <a:pPr algn="ctr"/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Он поч­ти ничего не знает о Северной Европе и очень мало и смутно о Центральной. </a:t>
            </a:r>
            <a:endParaRPr lang="ru-RU" dirty="0" smtClean="0">
              <a:solidFill>
                <a:schemeClr val="accent6">
                  <a:lumMod val="50000"/>
                </a:schemeClr>
              </a:solidFill>
              <a:latin typeface="Book Antiqua" pitchFamily="18" charset="0"/>
            </a:endParaRPr>
          </a:p>
          <a:p>
            <a:pPr algn="ctr"/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По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Страбону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, Эльба течет на север к океану «приблизи­тельно параллельно» Рейну, пересекая не меньшую территорию; между ними «в том же направлении» текут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Эмс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 </a:t>
            </a:r>
            <a:endParaRPr lang="ru-RU" dirty="0" smtClean="0">
              <a:solidFill>
                <a:schemeClr val="accent6">
                  <a:lumMod val="50000"/>
                </a:schemeClr>
              </a:solidFill>
              <a:latin typeface="Book Antiqua" pitchFamily="18" charset="0"/>
            </a:endParaRPr>
          </a:p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и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Везер. </a:t>
            </a:r>
          </a:p>
        </p:txBody>
      </p:sp>
    </p:spTree>
    <p:extLst>
      <p:ext uri="{BB962C8B-B14F-4D97-AF65-F5344CB8AC3E}">
        <p14:creationId xmlns:p14="http://schemas.microsoft.com/office/powerpoint/2010/main" xmlns="" val="2674784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kartiny.ucoz.ru/_ph/216/94979317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15616" y="1268760"/>
            <a:ext cx="511256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Book Antiqua" pitchFamily="18" charset="0"/>
              </a:rPr>
              <a:t>Младшим современником </a:t>
            </a:r>
            <a:r>
              <a:rPr lang="ru-RU" sz="2000" dirty="0" err="1">
                <a:solidFill>
                  <a:srgbClr val="002060"/>
                </a:solidFill>
                <a:latin typeface="Book Antiqua" pitchFamily="18" charset="0"/>
              </a:rPr>
              <a:t>Страбона</a:t>
            </a:r>
            <a:r>
              <a:rPr lang="ru-RU" sz="2000" dirty="0">
                <a:solidFill>
                  <a:srgbClr val="002060"/>
                </a:solidFill>
                <a:latin typeface="Book Antiqua" pitchFamily="18" charset="0"/>
              </a:rPr>
              <a:t> был уроженец крайнего юга Испании </a:t>
            </a:r>
            <a:r>
              <a:rPr lang="ru-RU" sz="2000" i="1" dirty="0" err="1">
                <a:solidFill>
                  <a:srgbClr val="002060"/>
                </a:solidFill>
                <a:latin typeface="Book Antiqua" pitchFamily="18" charset="0"/>
              </a:rPr>
              <a:t>Помпоний</a:t>
            </a:r>
            <a:r>
              <a:rPr lang="ru-RU" sz="2000" i="1" dirty="0">
                <a:solidFill>
                  <a:srgbClr val="002060"/>
                </a:solidFill>
                <a:latin typeface="Book Antiqua" pitchFamily="18" charset="0"/>
              </a:rPr>
              <a:t> Мела</a:t>
            </a:r>
            <a:r>
              <a:rPr lang="ru-RU" sz="2000" dirty="0">
                <a:solidFill>
                  <a:srgbClr val="002060"/>
                </a:solidFill>
                <a:latin typeface="Book Antiqua" pitchFamily="18" charset="0"/>
              </a:rPr>
              <a:t>, главный латинский географ, чья неболь­шая «</a:t>
            </a:r>
            <a:r>
              <a:rPr lang="ru-RU" sz="2000" dirty="0" err="1">
                <a:solidFill>
                  <a:srgbClr val="002060"/>
                </a:solidFill>
                <a:latin typeface="Book Antiqua" pitchFamily="18" charset="0"/>
              </a:rPr>
              <a:t>Хорография</a:t>
            </a:r>
            <a:r>
              <a:rPr lang="ru-RU" sz="2000" dirty="0">
                <a:solidFill>
                  <a:srgbClr val="002060"/>
                </a:solidFill>
                <a:latin typeface="Book Antiqua" pitchFamily="18" charset="0"/>
              </a:rPr>
              <a:t>» законченная в 40-х гг. н. </a:t>
            </a:r>
            <a:r>
              <a:rPr lang="ru-RU" sz="2000" cap="small" dirty="0">
                <a:solidFill>
                  <a:srgbClr val="002060"/>
                </a:solidFill>
                <a:latin typeface="Book Antiqua" pitchFamily="18" charset="0"/>
              </a:rPr>
              <a:t>э., </a:t>
            </a:r>
            <a:r>
              <a:rPr lang="ru-RU" sz="2000" dirty="0">
                <a:solidFill>
                  <a:srgbClr val="002060"/>
                </a:solidFill>
                <a:latin typeface="Book Antiqua" pitchFamily="18" charset="0"/>
              </a:rPr>
              <a:t>полностью до­шла до нас. </a:t>
            </a:r>
            <a:endParaRPr lang="ru-RU" sz="2000" dirty="0" smtClean="0">
              <a:solidFill>
                <a:srgbClr val="002060"/>
              </a:solidFill>
              <a:latin typeface="Book Antiqua" pitchFamily="18" charset="0"/>
            </a:endParaRPr>
          </a:p>
          <a:p>
            <a:pPr algn="ctr"/>
            <a:endParaRPr lang="ru-RU" sz="2000" dirty="0">
              <a:latin typeface="Book Antiqua" pitchFamily="18" charset="0"/>
            </a:endParaRPr>
          </a:p>
          <a:p>
            <a:pPr algn="ctr"/>
            <a:r>
              <a:rPr lang="ru-RU" sz="2000" dirty="0" smtClean="0">
                <a:solidFill>
                  <a:srgbClr val="7030A0"/>
                </a:solidFill>
                <a:latin typeface="Book Antiqua" pitchFamily="18" charset="0"/>
              </a:rPr>
              <a:t>Большая </a:t>
            </a:r>
            <a:r>
              <a:rPr lang="ru-RU" sz="2000" dirty="0">
                <a:solidFill>
                  <a:srgbClr val="7030A0"/>
                </a:solidFill>
                <a:latin typeface="Book Antiqua" pitchFamily="18" charset="0"/>
              </a:rPr>
              <a:t>ее часть отведена Европе, но о Восточной Европе у </a:t>
            </a:r>
            <a:r>
              <a:rPr lang="ru-RU" sz="2000" dirty="0" err="1">
                <a:solidFill>
                  <a:srgbClr val="7030A0"/>
                </a:solidFill>
                <a:latin typeface="Book Antiqua" pitchFamily="18" charset="0"/>
              </a:rPr>
              <a:t>Мелы</a:t>
            </a:r>
            <a:r>
              <a:rPr lang="ru-RU" sz="2000" dirty="0">
                <a:solidFill>
                  <a:srgbClr val="7030A0"/>
                </a:solidFill>
                <a:latin typeface="Book Antiqua" pitchFamily="18" charset="0"/>
              </a:rPr>
              <a:t> есть единственная </a:t>
            </a:r>
            <a:r>
              <a:rPr lang="ru-RU" sz="2000" dirty="0" err="1">
                <a:solidFill>
                  <a:srgbClr val="7030A0"/>
                </a:solidFill>
                <a:latin typeface="Book Antiqua" pitchFamily="18" charset="0"/>
              </a:rPr>
              <a:t>заслуяшвающая</a:t>
            </a:r>
            <a:r>
              <a:rPr lang="ru-RU" sz="2000" dirty="0">
                <a:solidFill>
                  <a:srgbClr val="7030A0"/>
                </a:solidFill>
                <a:latin typeface="Book Antiqua" pitchFamily="18" charset="0"/>
              </a:rPr>
              <a:t> упоминания фраза: «У входа в </a:t>
            </a:r>
            <a:r>
              <a:rPr lang="ru-RU" sz="2000" dirty="0" err="1">
                <a:solidFill>
                  <a:srgbClr val="7030A0"/>
                </a:solidFill>
                <a:latin typeface="Book Antiqua" pitchFamily="18" charset="0"/>
              </a:rPr>
              <a:t>Меотиду</a:t>
            </a:r>
            <a:r>
              <a:rPr lang="ru-RU" sz="2000" dirty="0">
                <a:solidFill>
                  <a:srgbClr val="7030A0"/>
                </a:solidFill>
                <a:latin typeface="Book Antiqua" pitchFamily="18" charset="0"/>
              </a:rPr>
              <a:t> берег... своим контуром напоминает клин» - первое четкое указание на Таманский п-ов.</a:t>
            </a:r>
          </a:p>
        </p:txBody>
      </p:sp>
    </p:spTree>
    <p:extLst>
      <p:ext uri="{BB962C8B-B14F-4D97-AF65-F5344CB8AC3E}">
        <p14:creationId xmlns:p14="http://schemas.microsoft.com/office/powerpoint/2010/main" xmlns="" val="3247535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mamusik.ru/upload/userimages/ribkiglxqqjmrpfebqjdo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114" y="-27384"/>
            <a:ext cx="9149114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63688" y="350068"/>
            <a:ext cx="6264696" cy="604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err="1">
                <a:solidFill>
                  <a:srgbClr val="C00000"/>
                </a:solidFill>
                <a:latin typeface="Book Antiqua" pitchFamily="18" charset="0"/>
              </a:rPr>
              <a:t>Публий</a:t>
            </a:r>
            <a:r>
              <a:rPr lang="ru-RU" i="1" dirty="0">
                <a:solidFill>
                  <a:srgbClr val="C00000"/>
                </a:solidFill>
                <a:latin typeface="Book Antiqua" pitchFamily="18" charset="0"/>
              </a:rPr>
              <a:t> Корнелий Тацит,</a:t>
            </a:r>
            <a:r>
              <a:rPr lang="ru-RU" dirty="0">
                <a:latin typeface="Book Antiqua" pitchFamily="18" charset="0"/>
              </a:rPr>
              <a:t> </a:t>
            </a:r>
            <a:r>
              <a:rPr lang="ru-RU" dirty="0">
                <a:solidFill>
                  <a:srgbClr val="002060"/>
                </a:solidFill>
                <a:latin typeface="Book Antiqua" pitchFamily="18" charset="0"/>
              </a:rPr>
              <a:t>блестящий римский историк I-II вв. и. </a:t>
            </a:r>
            <a:r>
              <a:rPr lang="ru-RU" cap="small" dirty="0">
                <a:solidFill>
                  <a:srgbClr val="002060"/>
                </a:solidFill>
                <a:latin typeface="Book Antiqua" pitchFamily="18" charset="0"/>
              </a:rPr>
              <a:t>э., </a:t>
            </a:r>
            <a:r>
              <a:rPr lang="ru-RU" dirty="0">
                <a:solidFill>
                  <a:srgbClr val="002060"/>
                </a:solidFill>
                <a:latin typeface="Book Antiqua" pitchFamily="18" charset="0"/>
              </a:rPr>
              <a:t>дал в своей небольшой работе «О происхождении гер­манцев и местоположении Германии» этнографический материал непревзойденной ценности. Его интересовали главным образом германские племена, однако он описывает также прибалтийских славян (венедов), предков латышей </a:t>
            </a:r>
            <a:r>
              <a:rPr lang="ru-RU" cap="small" dirty="0">
                <a:solidFill>
                  <a:srgbClr val="002060"/>
                </a:solidFill>
                <a:latin typeface="Book Antiqua" pitchFamily="18" charset="0"/>
              </a:rPr>
              <a:t>и </a:t>
            </a:r>
            <a:r>
              <a:rPr lang="ru-RU" dirty="0">
                <a:solidFill>
                  <a:srgbClr val="002060"/>
                </a:solidFill>
                <a:latin typeface="Book Antiqua" pitchFamily="18" charset="0"/>
              </a:rPr>
              <a:t>литовцев (</a:t>
            </a:r>
            <a:r>
              <a:rPr lang="ru-RU" dirty="0" err="1">
                <a:solidFill>
                  <a:srgbClr val="002060"/>
                </a:solidFill>
                <a:latin typeface="Book Antiqua" pitchFamily="18" charset="0"/>
              </a:rPr>
              <a:t>эстиев</a:t>
            </a:r>
            <a:r>
              <a:rPr lang="ru-RU" dirty="0">
                <a:solidFill>
                  <a:srgbClr val="002060"/>
                </a:solidFill>
                <a:latin typeface="Book Antiqua" pitchFamily="18" charset="0"/>
              </a:rPr>
              <a:t>), финнов </a:t>
            </a:r>
            <a:r>
              <a:rPr lang="ru-RU" cap="small" dirty="0">
                <a:solidFill>
                  <a:srgbClr val="002060"/>
                </a:solidFill>
                <a:latin typeface="Book Antiqua" pitchFamily="18" charset="0"/>
              </a:rPr>
              <a:t>и </a:t>
            </a:r>
            <a:r>
              <a:rPr lang="ru-RU" dirty="0">
                <a:solidFill>
                  <a:srgbClr val="002060"/>
                </a:solidFill>
                <a:latin typeface="Book Antiqua" pitchFamily="18" charset="0"/>
              </a:rPr>
              <a:t>лопарей (</a:t>
            </a:r>
            <a:r>
              <a:rPr lang="ru-RU" dirty="0" err="1">
                <a:solidFill>
                  <a:srgbClr val="002060"/>
                </a:solidFill>
                <a:latin typeface="Book Antiqua" pitchFamily="18" charset="0"/>
              </a:rPr>
              <a:t>феннов</a:t>
            </a:r>
            <a:r>
              <a:rPr lang="ru-RU" dirty="0">
                <a:solidFill>
                  <a:srgbClr val="002060"/>
                </a:solidFill>
                <a:latin typeface="Book Antiqua" pitchFamily="18" charset="0"/>
              </a:rPr>
              <a:t>), т. е. племена, которые жили тогда не только в Германии, но и к востоку от Одры и Вислы и на полуостровах Северной Европы</a:t>
            </a:r>
            <a:r>
              <a:rPr lang="ru-RU" dirty="0" smtClean="0">
                <a:solidFill>
                  <a:srgbClr val="002060"/>
                </a:solidFill>
                <a:latin typeface="Book Antiqua" pitchFamily="18" charset="0"/>
              </a:rPr>
              <a:t>.</a:t>
            </a:r>
          </a:p>
          <a:p>
            <a:endParaRPr lang="ru-RU" dirty="0">
              <a:solidFill>
                <a:srgbClr val="002060"/>
              </a:solidFill>
              <a:latin typeface="Book Antiqua" pitchFamily="18" charset="0"/>
            </a:endParaRPr>
          </a:p>
          <a:p>
            <a:pPr algn="ctr"/>
            <a:r>
              <a:rPr lang="ru-RU" sz="1700" dirty="0">
                <a:solidFill>
                  <a:srgbClr val="002060"/>
                </a:solidFill>
                <a:latin typeface="Book Antiqua" pitchFamily="18" charset="0"/>
              </a:rPr>
              <a:t>Сообщения Тацита о Центральной Европе и Евро­пейском Севере не всегда верны - ведь о нем римляне собирали сведения от посредников, - но это не фантастический, а реальный мир. Он упоминает большую группу германских племен, которые «...обосновались кое-где на равнине, но главным образом на гор­ных кручах и на вершинах гор и горных </a:t>
            </a:r>
            <a:r>
              <a:rPr lang="ru-RU" sz="1700" dirty="0" smtClean="0">
                <a:solidFill>
                  <a:srgbClr val="002060"/>
                </a:solidFill>
                <a:latin typeface="Book Antiqua" pitchFamily="18" charset="0"/>
              </a:rPr>
              <a:t>цепей…». Иными </a:t>
            </a:r>
            <a:r>
              <a:rPr lang="ru-RU" sz="1700" dirty="0">
                <a:solidFill>
                  <a:srgbClr val="002060"/>
                </a:solidFill>
                <a:latin typeface="Book Antiqua" pitchFamily="18" charset="0"/>
              </a:rPr>
              <a:t>словами, Тацит приводит первые, ко­нечно туманные, сведения о рельефе Центральной Европы между 16 и 20° в. д.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378065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ramochky.narod.ru/mal/Ramochky.narod.ru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43608" y="1028343"/>
            <a:ext cx="691276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00FF"/>
                </a:solidFill>
                <a:latin typeface="Book Antiqua" pitchFamily="18" charset="0"/>
              </a:rPr>
              <a:t>У Тацита нет еще названий рек восточнее Вислы, нет вообще представления о Восточной Европе. Впервые оно появляется у астронома, географа и картографа римской эпохи, александрий­ского грека </a:t>
            </a:r>
            <a:r>
              <a:rPr lang="ru-RU" i="1" dirty="0">
                <a:solidFill>
                  <a:srgbClr val="C00000"/>
                </a:solidFill>
                <a:latin typeface="Book Antiqua" pitchFamily="18" charset="0"/>
              </a:rPr>
              <a:t>Клавдия Птолемея</a:t>
            </a:r>
            <a:r>
              <a:rPr lang="ru-RU" i="1" dirty="0">
                <a:solidFill>
                  <a:srgbClr val="0000FF"/>
                </a:solidFill>
                <a:latin typeface="Book Antiqua" pitchFamily="18" charset="0"/>
              </a:rPr>
              <a:t> </a:t>
            </a:r>
            <a:r>
              <a:rPr lang="ru-RU" dirty="0">
                <a:solidFill>
                  <a:srgbClr val="0000FF"/>
                </a:solidFill>
                <a:latin typeface="Book Antiqua" pitchFamily="18" charset="0"/>
              </a:rPr>
              <a:t>(II в. н. э.). </a:t>
            </a:r>
            <a:endParaRPr lang="ru-RU" dirty="0" smtClean="0">
              <a:solidFill>
                <a:srgbClr val="0000FF"/>
              </a:solidFill>
              <a:latin typeface="Book Antiqua" pitchFamily="18" charset="0"/>
            </a:endParaRPr>
          </a:p>
          <a:p>
            <a:pPr algn="ctr"/>
            <a:endParaRPr lang="ru-RU" dirty="0">
              <a:solidFill>
                <a:srgbClr val="0000FF"/>
              </a:solidFill>
              <a:latin typeface="Book Antiqua" pitchFamily="18" charset="0"/>
            </a:endParaRPr>
          </a:p>
          <a:p>
            <a:pPr algn="ctr"/>
            <a:r>
              <a:rPr lang="ru-RU" dirty="0" smtClean="0">
                <a:solidFill>
                  <a:srgbClr val="0000FF"/>
                </a:solidFill>
                <a:latin typeface="Book Antiqua" pitchFamily="18" charset="0"/>
              </a:rPr>
              <a:t>Научная </a:t>
            </a:r>
            <a:r>
              <a:rPr lang="ru-RU" dirty="0">
                <a:solidFill>
                  <a:srgbClr val="0000FF"/>
                </a:solidFill>
                <a:latin typeface="Book Antiqua" pitchFamily="18" charset="0"/>
              </a:rPr>
              <a:t>форма его «Географии» обманчива: даже по римским провинциям он мог дать верные координаты лишь немногих городов и физико-географиче­ских объектов. Все остальные показаны по далеко не научным ма­териалам - </a:t>
            </a:r>
            <a:r>
              <a:rPr lang="ru-RU" dirty="0" err="1" smtClean="0">
                <a:solidFill>
                  <a:srgbClr val="0000FF"/>
                </a:solidFill>
                <a:latin typeface="Book Antiqua" pitchFamily="18" charset="0"/>
              </a:rPr>
              <a:t>интеграриям</a:t>
            </a:r>
            <a:r>
              <a:rPr lang="ru-RU" dirty="0">
                <a:solidFill>
                  <a:srgbClr val="0000FF"/>
                </a:solidFill>
                <a:latin typeface="Book Antiqua" pitchFamily="18" charset="0"/>
              </a:rPr>
              <a:t>, рассказам странствующих купцов - или заимствованы у сирийца географа и картографа Марина </a:t>
            </a:r>
            <a:r>
              <a:rPr lang="ru-RU" dirty="0" err="1">
                <a:solidFill>
                  <a:srgbClr val="0000FF"/>
                </a:solidFill>
                <a:latin typeface="Book Antiqua" pitchFamily="18" charset="0"/>
              </a:rPr>
              <a:t>Тирско</a:t>
            </a:r>
            <a:r>
              <a:rPr lang="ru-RU" dirty="0">
                <a:solidFill>
                  <a:srgbClr val="0000FF"/>
                </a:solidFill>
                <a:latin typeface="Book Antiqua" pitchFamily="18" charset="0"/>
              </a:rPr>
              <a:t> (главным образом для восточных стран). </a:t>
            </a:r>
            <a:endParaRPr lang="ru-RU" dirty="0" smtClean="0">
              <a:solidFill>
                <a:srgbClr val="0000FF"/>
              </a:solidFill>
              <a:latin typeface="Book Antiqua" pitchFamily="18" charset="0"/>
            </a:endParaRPr>
          </a:p>
          <a:p>
            <a:pPr algn="ctr"/>
            <a:endParaRPr lang="ru-RU" dirty="0">
              <a:solidFill>
                <a:srgbClr val="0000FF"/>
              </a:solidFill>
              <a:latin typeface="Book Antiqua" pitchFamily="18" charset="0"/>
            </a:endParaRPr>
          </a:p>
          <a:p>
            <a:pPr algn="ctr"/>
            <a:r>
              <a:rPr lang="ru-RU" dirty="0" smtClean="0">
                <a:solidFill>
                  <a:srgbClr val="0000FF"/>
                </a:solidFill>
                <a:latin typeface="Book Antiqua" pitchFamily="18" charset="0"/>
              </a:rPr>
              <a:t>Но</a:t>
            </a:r>
            <a:r>
              <a:rPr lang="ru-RU" dirty="0">
                <a:solidFill>
                  <a:srgbClr val="0000FF"/>
                </a:solidFill>
                <a:latin typeface="Book Antiqua" pitchFamily="18" charset="0"/>
              </a:rPr>
              <a:t>, как ни плоха в глазах современных специалистов «География», для II в. она все же была шагом вперед, отразив «римский мир» и развитие торгов­ли и связи между империей и другими странами.</a:t>
            </a:r>
          </a:p>
        </p:txBody>
      </p:sp>
    </p:spTree>
    <p:extLst>
      <p:ext uri="{BB962C8B-B14F-4D97-AF65-F5344CB8AC3E}">
        <p14:creationId xmlns:p14="http://schemas.microsoft.com/office/powerpoint/2010/main" xmlns="" val="1319671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s001.radikal.ru/i193/1003/49/3d97344bdc99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31640" y="1124744"/>
            <a:ext cx="6408712" cy="4416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C00000"/>
                </a:solidFill>
                <a:latin typeface="Book Antiqua" pitchFamily="18" charset="0"/>
              </a:rPr>
              <a:t>Что </a:t>
            </a:r>
            <a:r>
              <a:rPr lang="ru-RU" dirty="0" smtClean="0">
                <a:solidFill>
                  <a:srgbClr val="C00000"/>
                </a:solidFill>
                <a:latin typeface="Book Antiqua" pitchFamily="18" charset="0"/>
              </a:rPr>
              <a:t>касается </a:t>
            </a:r>
            <a:r>
              <a:rPr lang="ru-RU" dirty="0">
                <a:solidFill>
                  <a:srgbClr val="C00000"/>
                </a:solidFill>
                <a:latin typeface="Book Antiqua" pitchFamily="18" charset="0"/>
              </a:rPr>
              <a:t>Европы, то Птолемей удовлетворительно обозна­чает речную сеть римской части материка и «горизонтальное чле­нение» Южной Европы - крупные острова и три полуострова. Ме­нее удачно им изображены Британия и Ирландия, а также Атлантический берег Галлии. Он явно недооценивал величину вы­ступа Бретани, а о п-ове </a:t>
            </a:r>
            <a:r>
              <a:rPr lang="ru-RU" dirty="0" err="1">
                <a:solidFill>
                  <a:srgbClr val="C00000"/>
                </a:solidFill>
                <a:latin typeface="Book Antiqua" pitchFamily="18" charset="0"/>
              </a:rPr>
              <a:t>Котантен</a:t>
            </a:r>
            <a:r>
              <a:rPr lang="ru-RU" dirty="0">
                <a:solidFill>
                  <a:srgbClr val="C00000"/>
                </a:solidFill>
                <a:latin typeface="Book Antiqua" pitchFamily="18" charset="0"/>
              </a:rPr>
              <a:t> совсем не знал. </a:t>
            </a:r>
            <a:endParaRPr lang="ru-RU" dirty="0" smtClean="0">
              <a:solidFill>
                <a:srgbClr val="C00000"/>
              </a:solidFill>
              <a:latin typeface="Book Antiqua" pitchFamily="18" charset="0"/>
            </a:endParaRPr>
          </a:p>
          <a:p>
            <a:pPr algn="ctr"/>
            <a:endParaRPr lang="ru-RU" dirty="0" smtClean="0">
              <a:latin typeface="Book Antiqua" pitchFamily="18" charset="0"/>
            </a:endParaRPr>
          </a:p>
          <a:p>
            <a:pPr algn="ctr"/>
            <a:r>
              <a:rPr lang="ru-RU" sz="1700" dirty="0" smtClean="0">
                <a:solidFill>
                  <a:srgbClr val="CC3399"/>
                </a:solidFill>
                <a:latin typeface="Book Antiqua" pitchFamily="18" charset="0"/>
              </a:rPr>
              <a:t>Из </a:t>
            </a:r>
            <a:r>
              <a:rPr lang="ru-RU" sz="1700" dirty="0">
                <a:solidFill>
                  <a:srgbClr val="CC3399"/>
                </a:solidFill>
                <a:latin typeface="Book Antiqua" pitchFamily="18" charset="0"/>
              </a:rPr>
              <a:t>северных стран Птолемей имеет некоторое представление о Ютландии, но ни малейшего - о Скандинавском п-ове. Правда, у него отмечен небольшой «остров Скандия», помещенный против устья </a:t>
            </a:r>
            <a:r>
              <a:rPr lang="ru-RU" sz="1700" dirty="0" err="1">
                <a:solidFill>
                  <a:srgbClr val="CC3399"/>
                </a:solidFill>
                <a:latin typeface="Book Antiqua" pitchFamily="18" charset="0"/>
              </a:rPr>
              <a:t>Вистулы</a:t>
            </a:r>
            <a:r>
              <a:rPr lang="ru-RU" sz="1700" dirty="0">
                <a:solidFill>
                  <a:srgbClr val="CC3399"/>
                </a:solidFill>
                <a:latin typeface="Book Antiqua" pitchFamily="18" charset="0"/>
              </a:rPr>
              <a:t> (Вислы), а </a:t>
            </a:r>
            <a:r>
              <a:rPr lang="ru-RU" sz="1700" dirty="0" smtClean="0">
                <a:solidFill>
                  <a:srgbClr val="CC3399"/>
                </a:solidFill>
                <a:latin typeface="Book Antiqua" pitchFamily="18" charset="0"/>
              </a:rPr>
              <a:t>между </a:t>
            </a:r>
            <a:r>
              <a:rPr lang="ru-RU" sz="1700" dirty="0">
                <a:solidFill>
                  <a:srgbClr val="CC3399"/>
                </a:solidFill>
                <a:latin typeface="Book Antiqua" pitchFamily="18" charset="0"/>
              </a:rPr>
              <a:t>ним и Ютландией - группа со­всем малых «</a:t>
            </a:r>
            <a:r>
              <a:rPr lang="ru-RU" sz="1700" dirty="0" err="1">
                <a:solidFill>
                  <a:srgbClr val="CC3399"/>
                </a:solidFill>
                <a:latin typeface="Book Antiqua" pitchFamily="18" charset="0"/>
              </a:rPr>
              <a:t>Скандийских</a:t>
            </a:r>
            <a:r>
              <a:rPr lang="ru-RU" sz="1700" dirty="0">
                <a:solidFill>
                  <a:srgbClr val="CC3399"/>
                </a:solidFill>
                <a:latin typeface="Book Antiqua" pitchFamily="18" charset="0"/>
              </a:rPr>
              <a:t>» о-вов - искаженное отражение пута­ных известий о Датских о-вах.</a:t>
            </a:r>
          </a:p>
        </p:txBody>
      </p:sp>
    </p:spTree>
    <p:extLst>
      <p:ext uri="{BB962C8B-B14F-4D97-AF65-F5344CB8AC3E}">
        <p14:creationId xmlns:p14="http://schemas.microsoft.com/office/powerpoint/2010/main" xmlns="" val="875836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4photoshop.net/uploads/posts/2011-09/1316630708_ramka_baby_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75656" y="1432515"/>
            <a:ext cx="6192688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700" dirty="0">
                <a:solidFill>
                  <a:srgbClr val="0000FF"/>
                </a:solidFill>
                <a:latin typeface="Book Antiqua" pitchFamily="18" charset="0"/>
              </a:rPr>
              <a:t>Римские купцы, торговавшие с народами Восточной Европы, которую они называли </a:t>
            </a:r>
            <a:r>
              <a:rPr lang="ru-RU" sz="1700" dirty="0" err="1">
                <a:solidFill>
                  <a:srgbClr val="0000FF"/>
                </a:solidFill>
                <a:latin typeface="Book Antiqua" pitchFamily="18" charset="0"/>
              </a:rPr>
              <a:t>Сарматией</a:t>
            </a:r>
            <a:r>
              <a:rPr lang="ru-RU" sz="1700" dirty="0">
                <a:solidFill>
                  <a:srgbClr val="0000FF"/>
                </a:solidFill>
                <a:latin typeface="Book Antiqua" pitchFamily="18" charset="0"/>
              </a:rPr>
              <a:t>, приносили смутные сведения о реках, впадающих в </a:t>
            </a:r>
            <a:r>
              <a:rPr lang="ru-RU" sz="1700" dirty="0" err="1">
                <a:solidFill>
                  <a:srgbClr val="0000FF"/>
                </a:solidFill>
                <a:latin typeface="Book Antiqua" pitchFamily="18" charset="0"/>
              </a:rPr>
              <a:t>Венедский</a:t>
            </a:r>
            <a:r>
              <a:rPr lang="ru-RU" sz="1700" dirty="0">
                <a:solidFill>
                  <a:srgbClr val="0000FF"/>
                </a:solidFill>
                <a:latin typeface="Book Antiqua" pitchFamily="18" charset="0"/>
              </a:rPr>
              <a:t> залив Сарматского океана (Бал­тийское море) восточнее Вислы. </a:t>
            </a:r>
            <a:endParaRPr lang="ru-RU" sz="1700" dirty="0" smtClean="0">
              <a:solidFill>
                <a:srgbClr val="0000FF"/>
              </a:solidFill>
              <a:latin typeface="Book Antiqua" pitchFamily="18" charset="0"/>
            </a:endParaRPr>
          </a:p>
          <a:p>
            <a:pPr algn="ctr"/>
            <a:r>
              <a:rPr lang="ru-RU" sz="1700" dirty="0">
                <a:solidFill>
                  <a:srgbClr val="0000FF"/>
                </a:solidFill>
                <a:latin typeface="Book Antiqua" pitchFamily="18" charset="0"/>
              </a:rPr>
              <a:t>Купцы сообщали также и о великой р. Ра (Волга), текущей в </a:t>
            </a:r>
            <a:r>
              <a:rPr lang="ru-RU" sz="1700" dirty="0" err="1">
                <a:solidFill>
                  <a:srgbClr val="0000FF"/>
                </a:solidFill>
                <a:latin typeface="Book Antiqua" pitchFamily="18" charset="0"/>
              </a:rPr>
              <a:t>Гиркапское</a:t>
            </a:r>
            <a:r>
              <a:rPr lang="ru-RU" sz="1700" dirty="0">
                <a:solidFill>
                  <a:srgbClr val="0000FF"/>
                </a:solidFill>
                <a:latin typeface="Book Antiqua" pitchFamily="18" charset="0"/>
              </a:rPr>
              <a:t> (Каспийское) море. </a:t>
            </a:r>
            <a:endParaRPr lang="ru-RU" sz="1700" dirty="0" smtClean="0">
              <a:solidFill>
                <a:srgbClr val="0000FF"/>
              </a:solidFill>
              <a:latin typeface="Book Antiqua" pitchFamily="18" charset="0"/>
            </a:endParaRPr>
          </a:p>
          <a:p>
            <a:pPr algn="ctr"/>
            <a:endParaRPr lang="ru-RU" sz="1700" dirty="0">
              <a:solidFill>
                <a:srgbClr val="0000FF"/>
              </a:solidFill>
              <a:latin typeface="Book Antiqua" pitchFamily="18" charset="0"/>
            </a:endParaRPr>
          </a:p>
          <a:p>
            <a:pPr algn="ctr"/>
            <a:r>
              <a:rPr lang="ru-RU" sz="1700" dirty="0" smtClean="0">
                <a:solidFill>
                  <a:srgbClr val="0000FF"/>
                </a:solidFill>
                <a:latin typeface="Book Antiqua" pitchFamily="18" charset="0"/>
              </a:rPr>
              <a:t>Благодаря </a:t>
            </a:r>
            <a:r>
              <a:rPr lang="ru-RU" sz="1700" dirty="0">
                <a:solidFill>
                  <a:srgbClr val="0000FF"/>
                </a:solidFill>
                <a:latin typeface="Book Antiqua" pitchFamily="18" charset="0"/>
              </a:rPr>
              <a:t>им Птолемей довольно хорошо зна­ет Дон и удовлетворительно нижнюю Волгу, отмечая, что на од­ном участке Ра близко подходит к </a:t>
            </a:r>
            <a:r>
              <a:rPr lang="ru-RU" sz="1700" dirty="0" err="1">
                <a:solidFill>
                  <a:srgbClr val="0000FF"/>
                </a:solidFill>
                <a:latin typeface="Book Antiqua" pitchFamily="18" charset="0"/>
              </a:rPr>
              <a:t>Танаису</a:t>
            </a:r>
            <a:r>
              <a:rPr lang="ru-RU" sz="1700" dirty="0">
                <a:solidFill>
                  <a:srgbClr val="0000FF"/>
                </a:solidFill>
                <a:latin typeface="Book Antiqua" pitchFamily="18" charset="0"/>
              </a:rPr>
              <a:t>. Видимо, он слышал и о Каме: при повороте Ра на юго-запад вторая Ра впадает в первую.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13339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://www.arinasorokina.ru/wp-content/uploads/2011/10/ramka-photoshop-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99592" y="764704"/>
            <a:ext cx="734481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00FF"/>
                </a:solidFill>
                <a:latin typeface="Book Antiqua" pitchFamily="18" charset="0"/>
              </a:rPr>
              <a:t>Появление Волги на географической карте древнего мира и более отчетливые очертания Дона показывают, что во II в. п. о. обе реки стали значительными торговыми артериями. Во всяком случае, их сближающиеся низовья были уже тогда участками важ­ного торгового пути, который связывал прикаспийские страны с чер­номорскими</a:t>
            </a:r>
            <a:r>
              <a:rPr lang="ru-RU" dirty="0" smtClean="0">
                <a:solidFill>
                  <a:srgbClr val="0000FF"/>
                </a:solidFill>
                <a:latin typeface="Book Antiqua" pitchFamily="18" charset="0"/>
              </a:rPr>
              <a:t>.</a:t>
            </a:r>
          </a:p>
          <a:p>
            <a:pPr algn="ctr"/>
            <a:endParaRPr lang="ru-RU" dirty="0" smtClean="0">
              <a:latin typeface="Book Antiqua" pitchFamily="18" charset="0"/>
            </a:endParaRPr>
          </a:p>
          <a:p>
            <a:pPr algn="ctr"/>
            <a:r>
              <a:rPr lang="ru-RU" dirty="0">
                <a:solidFill>
                  <a:srgbClr val="00B050"/>
                </a:solidFill>
                <a:latin typeface="Book Antiqua" pitchFamily="18" charset="0"/>
              </a:rPr>
              <a:t>Ряд ука­занных Птолемеем названий местностей и народов Европы мож­но уверенно отождествить с реальными географическими объектами и историческими этническими группами, ряд других - с долей вероятности, а многие либо неузнаваемо искажены, либо просто придуманы его осведомителями.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492278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-fotki.yandex.ru/get/4412/86441892.d1/0_798a5_42967d3d_or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603230"/>
            <a:ext cx="8517632" cy="99412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C000"/>
                </a:solidFill>
                <a:latin typeface="Book Antiqua" pitchFamily="18" charset="0"/>
              </a:rPr>
              <a:t>Сведения об Азии </a:t>
            </a:r>
            <a:br>
              <a:rPr lang="ru-RU" dirty="0" smtClean="0">
                <a:solidFill>
                  <a:srgbClr val="FFC000"/>
                </a:solidFill>
                <a:latin typeface="Book Antiqua" pitchFamily="18" charset="0"/>
              </a:rPr>
            </a:br>
            <a:r>
              <a:rPr lang="ru-RU" dirty="0" smtClean="0">
                <a:solidFill>
                  <a:srgbClr val="FFC000"/>
                </a:solidFill>
                <a:latin typeface="Book Antiqua" pitchFamily="18" charset="0"/>
              </a:rPr>
              <a:t>в Римскую эпоху</a:t>
            </a:r>
            <a:endParaRPr lang="ru-RU" dirty="0">
              <a:solidFill>
                <a:srgbClr val="FFC000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6356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ekb156nach.ucoz.ru/novaya_4/C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03648" y="1443841"/>
            <a:ext cx="583264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Book Antiqua" pitchFamily="18" charset="0"/>
              </a:rPr>
              <a:t>В 123 г. до и. э. римляне окончательно утвердились на </a:t>
            </a:r>
            <a:r>
              <a:rPr lang="ru-RU" sz="2000" dirty="0" err="1">
                <a:solidFill>
                  <a:srgbClr val="002060"/>
                </a:solidFill>
                <a:latin typeface="Book Antiqua" pitchFamily="18" charset="0"/>
              </a:rPr>
              <a:t>Баяеарских</a:t>
            </a:r>
            <a:r>
              <a:rPr lang="ru-RU" sz="2000" dirty="0">
                <a:solidFill>
                  <a:srgbClr val="002060"/>
                </a:solidFill>
                <a:latin typeface="Book Antiqua" pitchFamily="18" charset="0"/>
              </a:rPr>
              <a:t> и </a:t>
            </a:r>
            <a:endParaRPr lang="ru-RU" sz="2000" dirty="0" smtClean="0">
              <a:solidFill>
                <a:srgbClr val="002060"/>
              </a:solidFill>
              <a:latin typeface="Book Antiqua" pitchFamily="18" charset="0"/>
            </a:endParaRPr>
          </a:p>
          <a:p>
            <a:pPr algn="ctr"/>
            <a:r>
              <a:rPr lang="ru-RU" sz="2000" dirty="0" err="1" smtClean="0">
                <a:solidFill>
                  <a:srgbClr val="002060"/>
                </a:solidFill>
                <a:latin typeface="Book Antiqua" pitchFamily="18" charset="0"/>
              </a:rPr>
              <a:t>Питиузских</a:t>
            </a:r>
            <a:r>
              <a:rPr lang="ru-RU" sz="2000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Book Antiqua" pitchFamily="18" charset="0"/>
              </a:rPr>
              <a:t>о-вах. </a:t>
            </a:r>
            <a:endParaRPr lang="ru-RU" sz="2000" dirty="0" smtClean="0">
              <a:solidFill>
                <a:srgbClr val="002060"/>
              </a:solidFill>
              <a:latin typeface="Book Antiqua" pitchFamily="18" charset="0"/>
            </a:endParaRPr>
          </a:p>
          <a:p>
            <a:pPr algn="ctr"/>
            <a:endParaRPr lang="ru-RU" sz="2000" dirty="0">
              <a:latin typeface="Book Antiqua" pitchFamily="18" charset="0"/>
            </a:endParaRPr>
          </a:p>
          <a:p>
            <a:pPr algn="ctr"/>
            <a:endParaRPr lang="ru-RU" sz="2000" dirty="0" smtClean="0">
              <a:latin typeface="Book Antiqua" pitchFamily="18" charset="0"/>
            </a:endParaRPr>
          </a:p>
          <a:p>
            <a:pPr algn="ctr"/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Завоевание полуострова 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завершил полководец </a:t>
            </a:r>
            <a:r>
              <a:rPr lang="ru-RU" sz="2000" dirty="0" err="1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Октавиана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 Августа Марк </a:t>
            </a:r>
            <a:r>
              <a:rPr lang="ru-RU" sz="2000" dirty="0" err="1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Бипсаний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 </a:t>
            </a:r>
            <a:r>
              <a:rPr lang="ru-RU" sz="2000" dirty="0" err="1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Агриппа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, В 20 - 19 гг. до н. э. он окончательно «усмирил» </a:t>
            </a:r>
            <a:r>
              <a:rPr lang="ru-RU" sz="2000" dirty="0" err="1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Кантабршо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 и Астурию - области по обоим склонам </a:t>
            </a:r>
            <a:r>
              <a:rPr lang="ru-RU" sz="2000" dirty="0" err="1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Кантабрийских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 гор, населенные племена­ми </a:t>
            </a:r>
            <a:r>
              <a:rPr lang="ru-RU" sz="2000" dirty="0" err="1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кельтиберов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 и кельтов.</a:t>
            </a:r>
          </a:p>
        </p:txBody>
      </p:sp>
    </p:spTree>
    <p:extLst>
      <p:ext uri="{BB962C8B-B14F-4D97-AF65-F5344CB8AC3E}">
        <p14:creationId xmlns:p14="http://schemas.microsoft.com/office/powerpoint/2010/main" xmlns="" val="1697552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yellowlemon.net/files/graphics/2013/08/abstraktnyy-f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260648"/>
            <a:ext cx="7848872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0000FF"/>
                </a:solidFill>
                <a:latin typeface="Book Antiqua" pitchFamily="18" charset="0"/>
              </a:rPr>
              <a:t>В Азии римляне не сделали никаких открытий: войны они вели только на Ближнем Востоке, со Средней и Южной Азией торговали через своих ближневосточных подданных, а товары Дальнего Востока получали с помощью ряда посредников.</a:t>
            </a:r>
            <a:br>
              <a:rPr lang="ru-RU" sz="2000" dirty="0">
                <a:solidFill>
                  <a:srgbClr val="0000FF"/>
                </a:solidFill>
                <a:latin typeface="Book Antiqua" pitchFamily="18" charset="0"/>
              </a:rPr>
            </a:br>
            <a:endParaRPr lang="ru-RU" sz="2000" dirty="0" smtClean="0">
              <a:solidFill>
                <a:srgbClr val="0000FF"/>
              </a:solidFill>
              <a:latin typeface="Book Antiqua" pitchFamily="18" charset="0"/>
            </a:endParaRPr>
          </a:p>
          <a:p>
            <a:pPr algn="ctr"/>
            <a:endParaRPr lang="ru-RU" sz="2000" dirty="0">
              <a:latin typeface="Book Antiqua" pitchFamily="18" charset="0"/>
            </a:endParaRPr>
          </a:p>
          <a:p>
            <a:pPr algn="ctr"/>
            <a:endParaRPr lang="ru-RU" sz="2000" dirty="0" smtClean="0">
              <a:latin typeface="Book Antiqua" pitchFamily="18" charset="0"/>
            </a:endParaRPr>
          </a:p>
          <a:p>
            <a:pPr algn="ctr"/>
            <a:endParaRPr lang="ru-RU" sz="2000" dirty="0">
              <a:latin typeface="Book Antiqua" pitchFamily="18" charset="0"/>
            </a:endParaRPr>
          </a:p>
          <a:p>
            <a:pPr algn="ctr"/>
            <a:endParaRPr lang="ru-RU" sz="2000" dirty="0" smtClean="0">
              <a:latin typeface="Book Antiqua" pitchFamily="18" charset="0"/>
            </a:endParaRPr>
          </a:p>
          <a:p>
            <a:pPr algn="ctr"/>
            <a:endParaRPr lang="ru-RU" sz="2000" dirty="0">
              <a:latin typeface="Book Antiqua" pitchFamily="18" charset="0"/>
            </a:endParaRPr>
          </a:p>
          <a:p>
            <a:pPr algn="ctr"/>
            <a:endParaRPr lang="ru-RU" sz="2000" dirty="0" smtClean="0">
              <a:latin typeface="Book Antiqua" pitchFamily="18" charset="0"/>
            </a:endParaRPr>
          </a:p>
          <a:p>
            <a:pPr algn="ctr"/>
            <a:endParaRPr lang="ru-RU" sz="2000" dirty="0">
              <a:latin typeface="Book Antiqua" pitchFamily="18" charset="0"/>
            </a:endParaRPr>
          </a:p>
          <a:p>
            <a:pPr algn="ctr"/>
            <a:endParaRPr lang="ru-RU" sz="2000" dirty="0" smtClean="0">
              <a:latin typeface="Book Antiqua" pitchFamily="18" charset="0"/>
            </a:endParaRPr>
          </a:p>
          <a:p>
            <a:pPr algn="ctr"/>
            <a:r>
              <a:rPr lang="ru-RU" sz="2000" dirty="0">
                <a:latin typeface="Book Antiqua" pitchFamily="18" charset="0"/>
              </a:rPr>
              <a:t> </a:t>
            </a:r>
          </a:p>
          <a:p>
            <a:pPr algn="ctr"/>
            <a:r>
              <a:rPr lang="ru-RU" sz="2000" dirty="0">
                <a:solidFill>
                  <a:srgbClr val="0000FF"/>
                </a:solidFill>
                <a:latin typeface="Book Antiqua" pitchFamily="18" charset="0"/>
              </a:rPr>
              <a:t>В результате объем географических знаний римлян об Азии мало отличался от древнегреческого. И все же благодаря им были получены новые сведения — Тацит дает верную характеристику Мертвого моря и р. Иордан: </a:t>
            </a:r>
            <a:r>
              <a:rPr lang="ru-RU" sz="2000" dirty="0">
                <a:solidFill>
                  <a:srgbClr val="FFFF00"/>
                </a:solidFill>
                <a:latin typeface="Book Antiqua" pitchFamily="18" charset="0"/>
              </a:rPr>
              <a:t>«Из гор самая высокая — Ливан; дивно сказать, но снег лежит на ней густым и плотным слоем даже при здешней невозможной жаре. Ливан дает начало р. Иордан и питает ее своими снегами.</a:t>
            </a:r>
          </a:p>
        </p:txBody>
      </p:sp>
    </p:spTree>
    <p:extLst>
      <p:ext uri="{BB962C8B-B14F-4D97-AF65-F5344CB8AC3E}">
        <p14:creationId xmlns:p14="http://schemas.microsoft.com/office/powerpoint/2010/main" xmlns="" val="2443758182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rylik.ru/uploads/posts/2012-06/1340038763_1aapsdblrdflfldtmplt5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54" y="0"/>
            <a:ext cx="913234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05419" y="764704"/>
            <a:ext cx="734481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Book Antiqua" pitchFamily="18" charset="0"/>
              </a:rPr>
              <a:t>Птолемей, исправив ошибку своих предшественников относительно Каспия, изображает его в виде огромного моря-озера почти овальной формы, вытянутого в широтном направлении. Это, конечно, шаг вперед по сравнению со </a:t>
            </a:r>
            <a:r>
              <a:rPr lang="ru-RU" sz="2400" dirty="0" err="1">
                <a:solidFill>
                  <a:schemeClr val="accent3">
                    <a:lumMod val="50000"/>
                  </a:schemeClr>
                </a:solidFill>
                <a:latin typeface="Book Antiqua" pitchFamily="18" charset="0"/>
              </a:rPr>
              <a:t>Страбоном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Book Antiqua" pitchFamily="18" charset="0"/>
              </a:rPr>
              <a:t>, но по существу является лишь возвратом к Геродоту с искажением его верных представлений. </a:t>
            </a:r>
            <a:endParaRPr lang="ru-RU" sz="2400" dirty="0" smtClean="0">
              <a:solidFill>
                <a:schemeClr val="accent3">
                  <a:lumMod val="50000"/>
                </a:schemeClr>
              </a:solidFill>
              <a:latin typeface="Book Antiqua" pitchFamily="18" charset="0"/>
            </a:endParaRPr>
          </a:p>
          <a:p>
            <a:pPr algn="ctr"/>
            <a:endParaRPr lang="ru-RU" sz="2400" dirty="0">
              <a:latin typeface="Book Antiqua" pitchFamily="18" charset="0"/>
            </a:endParaRPr>
          </a:p>
          <a:p>
            <a:pPr algn="ctr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Однако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и Птолемей, как и до него, считает, что </a:t>
            </a:r>
            <a:r>
              <a:rPr lang="ru-RU" sz="2400" dirty="0" err="1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Яксарт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 и </a:t>
            </a:r>
            <a:r>
              <a:rPr lang="ru-RU" sz="2400" dirty="0" err="1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Окс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 (Сырдарья и Амударья) впадают в Каспий.</a:t>
            </a:r>
          </a:p>
        </p:txBody>
      </p:sp>
    </p:spTree>
    <p:extLst>
      <p:ext uri="{BB962C8B-B14F-4D97-AF65-F5344CB8AC3E}">
        <p14:creationId xmlns:p14="http://schemas.microsoft.com/office/powerpoint/2010/main" xmlns="" val="25949855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.allday2.com/08/d6/43/1363653365_spring_bckgr_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99592" y="1028343"/>
            <a:ext cx="741682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800080"/>
                </a:solidFill>
                <a:latin typeface="Book Antiqua" pitchFamily="18" charset="0"/>
              </a:rPr>
              <a:t>Участник военных походов римлян в 355–357 гг. н. э., грек </a:t>
            </a:r>
            <a:r>
              <a:rPr lang="ru-RU" sz="2000" dirty="0" err="1">
                <a:solidFill>
                  <a:srgbClr val="800080"/>
                </a:solidFill>
                <a:latin typeface="Book Antiqua" pitchFamily="18" charset="0"/>
              </a:rPr>
              <a:t>Аммиан</a:t>
            </a:r>
            <a:r>
              <a:rPr lang="ru-RU" sz="2000" dirty="0">
                <a:solidFill>
                  <a:srgbClr val="800080"/>
                </a:solidFill>
                <a:latin typeface="Book Antiqua" pitchFamily="18" charset="0"/>
              </a:rPr>
              <a:t> </a:t>
            </a:r>
            <a:r>
              <a:rPr lang="ru-RU" sz="2000" dirty="0" err="1">
                <a:solidFill>
                  <a:srgbClr val="800080"/>
                </a:solidFill>
                <a:latin typeface="Book Antiqua" pitchFamily="18" charset="0"/>
              </a:rPr>
              <a:t>Марцеллин</a:t>
            </a:r>
            <a:r>
              <a:rPr lang="ru-RU" sz="2000" dirty="0">
                <a:solidFill>
                  <a:srgbClr val="800080"/>
                </a:solidFill>
                <a:latin typeface="Book Antiqua" pitchFamily="18" charset="0"/>
              </a:rPr>
              <a:t>, </a:t>
            </a:r>
            <a:r>
              <a:rPr lang="ru-RU" sz="2000" dirty="0" smtClean="0">
                <a:solidFill>
                  <a:srgbClr val="800080"/>
                </a:solidFill>
                <a:latin typeface="Book Antiqua" pitchFamily="18" charset="0"/>
              </a:rPr>
              <a:t>используя </a:t>
            </a:r>
            <a:r>
              <a:rPr lang="ru-RU" sz="2000" dirty="0">
                <a:solidFill>
                  <a:srgbClr val="800080"/>
                </a:solidFill>
                <a:latin typeface="Book Antiqua" pitchFamily="18" charset="0"/>
              </a:rPr>
              <a:t>сообщения купцов или разведчиков, первый и единственный из древних авторов описал </a:t>
            </a:r>
            <a:r>
              <a:rPr lang="ru-RU" sz="2000" dirty="0" err="1">
                <a:solidFill>
                  <a:srgbClr val="800080"/>
                </a:solidFill>
                <a:latin typeface="Book Antiqua" pitchFamily="18" charset="0"/>
              </a:rPr>
              <a:t>Оксийское</a:t>
            </a:r>
            <a:r>
              <a:rPr lang="ru-RU" sz="2000" dirty="0">
                <a:solidFill>
                  <a:srgbClr val="800080"/>
                </a:solidFill>
                <a:latin typeface="Book Antiqua" pitchFamily="18" charset="0"/>
              </a:rPr>
              <a:t> болото (Аральское море): «Между горами, которые называются Согдийскими, текут две реки, вполне судоходные, </a:t>
            </a:r>
            <a:r>
              <a:rPr lang="ru-RU" sz="2000" dirty="0" err="1">
                <a:solidFill>
                  <a:srgbClr val="800080"/>
                </a:solidFill>
                <a:latin typeface="Book Antiqua" pitchFamily="18" charset="0"/>
              </a:rPr>
              <a:t>Араксат</a:t>
            </a:r>
            <a:r>
              <a:rPr lang="ru-RU" sz="2000" dirty="0">
                <a:solidFill>
                  <a:srgbClr val="800080"/>
                </a:solidFill>
                <a:latin typeface="Book Antiqua" pitchFamily="18" charset="0"/>
              </a:rPr>
              <a:t> и Дима; через горные хребты и долины они стремительно низвергаются в равнину, покрытую лугами, где образуют болото, называемое </a:t>
            </a:r>
            <a:r>
              <a:rPr lang="ru-RU" sz="2000" dirty="0" err="1">
                <a:solidFill>
                  <a:srgbClr val="800080"/>
                </a:solidFill>
                <a:latin typeface="Book Antiqua" pitchFamily="18" charset="0"/>
              </a:rPr>
              <a:t>Оксийским</a:t>
            </a:r>
            <a:r>
              <a:rPr lang="ru-RU" sz="2000" dirty="0">
                <a:solidFill>
                  <a:srgbClr val="800080"/>
                </a:solidFill>
                <a:latin typeface="Book Antiqua" pitchFamily="18" charset="0"/>
              </a:rPr>
              <a:t> и занимающее обширное пространство». </a:t>
            </a:r>
            <a:endParaRPr lang="ru-RU" sz="2000" dirty="0" smtClean="0">
              <a:solidFill>
                <a:srgbClr val="800080"/>
              </a:solidFill>
              <a:latin typeface="Book Antiqua" pitchFamily="18" charset="0"/>
            </a:endParaRPr>
          </a:p>
          <a:p>
            <a:pPr algn="ctr"/>
            <a:endParaRPr lang="ru-RU" sz="2000" dirty="0">
              <a:solidFill>
                <a:srgbClr val="009900"/>
              </a:solidFill>
              <a:latin typeface="Book Antiqua" pitchFamily="18" charset="0"/>
            </a:endParaRPr>
          </a:p>
          <a:p>
            <a:pPr algn="ctr"/>
            <a:r>
              <a:rPr lang="ru-RU" sz="2000" dirty="0" smtClean="0">
                <a:solidFill>
                  <a:srgbClr val="009900"/>
                </a:solidFill>
                <a:latin typeface="Book Antiqua" pitchFamily="18" charset="0"/>
              </a:rPr>
              <a:t>Правда</a:t>
            </a:r>
            <a:r>
              <a:rPr lang="ru-RU" sz="2000" dirty="0">
                <a:solidFill>
                  <a:srgbClr val="009900"/>
                </a:solidFill>
                <a:latin typeface="Book Antiqua" pitchFamily="18" charset="0"/>
              </a:rPr>
              <a:t>, информаторы </a:t>
            </a:r>
            <a:r>
              <a:rPr lang="ru-RU" sz="2000" dirty="0" err="1">
                <a:solidFill>
                  <a:srgbClr val="009900"/>
                </a:solidFill>
                <a:latin typeface="Book Antiqua" pitchFamily="18" charset="0"/>
              </a:rPr>
              <a:t>Аммиана</a:t>
            </a:r>
            <a:r>
              <a:rPr lang="ru-RU" sz="2000" dirty="0">
                <a:solidFill>
                  <a:srgbClr val="009900"/>
                </a:solidFill>
                <a:latin typeface="Book Antiqua" pitchFamily="18" charset="0"/>
              </a:rPr>
              <a:t> </a:t>
            </a:r>
            <a:r>
              <a:rPr lang="ru-RU" sz="2000" dirty="0" err="1">
                <a:solidFill>
                  <a:srgbClr val="009900"/>
                </a:solidFill>
                <a:latin typeface="Book Antiqua" pitchFamily="18" charset="0"/>
              </a:rPr>
              <a:t>Марцеллина</a:t>
            </a:r>
            <a:r>
              <a:rPr lang="ru-RU" sz="2000" dirty="0">
                <a:solidFill>
                  <a:srgbClr val="009900"/>
                </a:solidFill>
                <a:latin typeface="Book Antiqua" pitchFamily="18" charset="0"/>
              </a:rPr>
              <a:t> не знали, что одна из рек, впадающих в «болото», — есть </a:t>
            </a:r>
            <a:r>
              <a:rPr lang="ru-RU" sz="2000" dirty="0" err="1">
                <a:solidFill>
                  <a:srgbClr val="009900"/>
                </a:solidFill>
                <a:latin typeface="Book Antiqua" pitchFamily="18" charset="0"/>
              </a:rPr>
              <a:t>Окс</a:t>
            </a:r>
            <a:r>
              <a:rPr lang="ru-RU" sz="2000" dirty="0">
                <a:solidFill>
                  <a:srgbClr val="009900"/>
                </a:solidFill>
                <a:latin typeface="Book Antiqua" pitchFamily="18" charset="0"/>
              </a:rPr>
              <a:t>: «многоводное течение» </a:t>
            </a:r>
            <a:r>
              <a:rPr lang="ru-RU" sz="2000" dirty="0" err="1">
                <a:solidFill>
                  <a:srgbClr val="009900"/>
                </a:solidFill>
                <a:latin typeface="Book Antiqua" pitchFamily="18" charset="0"/>
              </a:rPr>
              <a:t>Окса</a:t>
            </a:r>
            <a:r>
              <a:rPr lang="ru-RU" sz="2000" dirty="0">
                <a:solidFill>
                  <a:srgbClr val="009900"/>
                </a:solidFill>
                <a:latin typeface="Book Antiqua" pitchFamily="18" charset="0"/>
              </a:rPr>
              <a:t> упомянуто у него отдельно.</a:t>
            </a:r>
          </a:p>
        </p:txBody>
      </p:sp>
    </p:spTree>
    <p:extLst>
      <p:ext uri="{BB962C8B-B14F-4D97-AF65-F5344CB8AC3E}">
        <p14:creationId xmlns:p14="http://schemas.microsoft.com/office/powerpoint/2010/main" xmlns="" val="237650034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img-fotki.yandex.ru/get/4712/111874181.98/0_94534_6da10762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90282" y="260648"/>
            <a:ext cx="803019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solidFill>
                  <a:srgbClr val="FFFF00"/>
                </a:solidFill>
                <a:latin typeface="Book Antiqua" pitchFamily="18" charset="0"/>
              </a:rPr>
              <a:t>Очень неясны в греко-римской литературе первых веков представления о Китае, откуда в Европу при посредстве парфян доставлялся шелк. Римляне называли его «</a:t>
            </a:r>
            <a:r>
              <a:rPr lang="ru-RU" sz="2200" dirty="0" err="1">
                <a:solidFill>
                  <a:srgbClr val="FFFF00"/>
                </a:solidFill>
                <a:latin typeface="Book Antiqua" pitchFamily="18" charset="0"/>
              </a:rPr>
              <a:t>серикум</a:t>
            </a:r>
            <a:r>
              <a:rPr lang="ru-RU" sz="2200" dirty="0">
                <a:solidFill>
                  <a:srgbClr val="FFFF00"/>
                </a:solidFill>
                <a:latin typeface="Book Antiqua" pitchFamily="18" charset="0"/>
              </a:rPr>
              <a:t>», а народ, производивший шелк, — серами. Птолемей помещал их на крайнем северо-востоке обитаемой земли и полагал, что до них можно добраться только сухим путем. </a:t>
            </a:r>
            <a:endParaRPr lang="ru-RU" sz="2200" dirty="0" smtClean="0">
              <a:solidFill>
                <a:srgbClr val="FFFF00"/>
              </a:solidFill>
              <a:latin typeface="Book Antiqua" pitchFamily="18" charset="0"/>
            </a:endParaRPr>
          </a:p>
          <a:p>
            <a:pPr algn="ctr"/>
            <a:endParaRPr lang="ru-RU" sz="2200" dirty="0">
              <a:latin typeface="Book Antiqua" pitchFamily="18" charset="0"/>
            </a:endParaRPr>
          </a:p>
          <a:p>
            <a:pPr algn="ctr"/>
            <a:r>
              <a:rPr lang="ru-RU" sz="2200" dirty="0" smtClean="0">
                <a:solidFill>
                  <a:srgbClr val="660033"/>
                </a:solidFill>
                <a:latin typeface="Book Antiqua" pitchFamily="18" charset="0"/>
              </a:rPr>
              <a:t>Китай </a:t>
            </a:r>
            <a:r>
              <a:rPr lang="ru-RU" sz="2200" dirty="0">
                <a:solidFill>
                  <a:srgbClr val="660033"/>
                </a:solidFill>
                <a:latin typeface="Book Antiqua" pitchFamily="18" charset="0"/>
              </a:rPr>
              <a:t>в «Географии» Птолемея раздвоился: кроме </a:t>
            </a:r>
            <a:r>
              <a:rPr lang="ru-RU" sz="2200" dirty="0" err="1">
                <a:solidFill>
                  <a:srgbClr val="660033"/>
                </a:solidFill>
                <a:latin typeface="Book Antiqua" pitchFamily="18" charset="0"/>
              </a:rPr>
              <a:t>серов</a:t>
            </a:r>
            <a:r>
              <a:rPr lang="ru-RU" sz="2200" dirty="0">
                <a:solidFill>
                  <a:srgbClr val="660033"/>
                </a:solidFill>
                <a:latin typeface="Book Antiqua" pitchFamily="18" charset="0"/>
              </a:rPr>
              <a:t>, в страну которых из Парфии вели караванные пути, появились еще «</a:t>
            </a:r>
            <a:r>
              <a:rPr lang="ru-RU" sz="2200" dirty="0" err="1">
                <a:solidFill>
                  <a:srgbClr val="660033"/>
                </a:solidFill>
                <a:latin typeface="Book Antiqua" pitchFamily="18" charset="0"/>
              </a:rPr>
              <a:t>сины</a:t>
            </a:r>
            <a:r>
              <a:rPr lang="ru-RU" sz="2200" dirty="0">
                <a:solidFill>
                  <a:srgbClr val="660033"/>
                </a:solidFill>
                <a:latin typeface="Book Antiqua" pitchFamily="18" charset="0"/>
              </a:rPr>
              <a:t>». К ним плавали по морю из Индии, их страна помещалась на северо-восточной окраине Индийского океана, у Великого залива. Страна </a:t>
            </a:r>
            <a:r>
              <a:rPr lang="ru-RU" sz="2200" dirty="0" err="1">
                <a:solidFill>
                  <a:srgbClr val="660033"/>
                </a:solidFill>
                <a:latin typeface="Book Antiqua" pitchFamily="18" charset="0"/>
              </a:rPr>
              <a:t>серов</a:t>
            </a:r>
            <a:r>
              <a:rPr lang="ru-RU" sz="2200" dirty="0">
                <a:solidFill>
                  <a:srgbClr val="660033"/>
                </a:solidFill>
                <a:latin typeface="Book Antiqua" pitchFamily="18" charset="0"/>
              </a:rPr>
              <a:t>, по Птолемею, расположена севернее страны </a:t>
            </a:r>
            <a:r>
              <a:rPr lang="ru-RU" sz="2200" dirty="0" err="1">
                <a:solidFill>
                  <a:srgbClr val="660033"/>
                </a:solidFill>
                <a:latin typeface="Book Antiqua" pitchFamily="18" charset="0"/>
              </a:rPr>
              <a:t>синов</a:t>
            </a:r>
            <a:r>
              <a:rPr lang="ru-RU" sz="2200" dirty="0">
                <a:solidFill>
                  <a:srgbClr val="660033"/>
                </a:solidFill>
                <a:latin typeface="Book Antiqua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2345291966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rylik.ru/uploads/posts/2010-11/1290676779_daisywoodlands10-cop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27584" y="692696"/>
            <a:ext cx="784887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660033"/>
                </a:solidFill>
                <a:latin typeface="Book Antiqua" pitchFamily="18" charset="0"/>
              </a:rPr>
              <a:t>Одним из немногих географических достижений римлян в Азии было расширение знаний об Аравийском п-ове в результате неудачного похода </a:t>
            </a:r>
            <a:r>
              <a:rPr lang="ru-RU" dirty="0" err="1">
                <a:solidFill>
                  <a:srgbClr val="660033"/>
                </a:solidFill>
                <a:latin typeface="Book Antiqua" pitchFamily="18" charset="0"/>
              </a:rPr>
              <a:t>Элия</a:t>
            </a:r>
            <a:r>
              <a:rPr lang="ru-RU" dirty="0">
                <a:solidFill>
                  <a:srgbClr val="660033"/>
                </a:solidFill>
                <a:latin typeface="Book Antiqua" pitchFamily="18" charset="0"/>
              </a:rPr>
              <a:t> Галла в «Счастливую Аравию». От одной из северных </a:t>
            </a:r>
            <a:r>
              <a:rPr lang="ru-RU" dirty="0" err="1">
                <a:solidFill>
                  <a:srgbClr val="660033"/>
                </a:solidFill>
                <a:latin typeface="Book Antiqua" pitchFamily="18" charset="0"/>
              </a:rPr>
              <a:t>красноморских</a:t>
            </a:r>
            <a:r>
              <a:rPr lang="ru-RU" dirty="0">
                <a:solidFill>
                  <a:srgbClr val="660033"/>
                </a:solidFill>
                <a:latin typeface="Book Antiqua" pitchFamily="18" charset="0"/>
              </a:rPr>
              <a:t> гаваней Египта во главе 10-тысячного отряда он на судах переправился к устью </a:t>
            </a:r>
            <a:r>
              <a:rPr lang="ru-RU" dirty="0" smtClean="0">
                <a:solidFill>
                  <a:srgbClr val="660033"/>
                </a:solidFill>
                <a:latin typeface="Book Antiqua" pitchFamily="18" charset="0"/>
              </a:rPr>
              <a:t>Вади-эль-</a:t>
            </a:r>
            <a:r>
              <a:rPr lang="ru-RU" dirty="0" err="1" smtClean="0">
                <a:solidFill>
                  <a:srgbClr val="660033"/>
                </a:solidFill>
                <a:latin typeface="Book Antiqua" pitchFamily="18" charset="0"/>
              </a:rPr>
              <a:t>Хамд</a:t>
            </a:r>
            <a:r>
              <a:rPr lang="ru-RU" dirty="0" smtClean="0">
                <a:solidFill>
                  <a:srgbClr val="660033"/>
                </a:solidFill>
                <a:latin typeface="Book Antiqua" pitchFamily="18" charset="0"/>
              </a:rPr>
              <a:t>, </a:t>
            </a:r>
            <a:r>
              <a:rPr lang="ru-RU" dirty="0">
                <a:solidFill>
                  <a:srgbClr val="660033"/>
                </a:solidFill>
                <a:latin typeface="Book Antiqua" pitchFamily="18" charset="0"/>
              </a:rPr>
              <a:t>и несколько месяцев провел в пункте высадки. От болезней здесь погибло много людей. </a:t>
            </a:r>
            <a:endParaRPr lang="ru-RU" dirty="0" smtClean="0">
              <a:solidFill>
                <a:srgbClr val="660033"/>
              </a:solidFill>
              <a:latin typeface="Book Antiqua" pitchFamily="18" charset="0"/>
            </a:endParaRPr>
          </a:p>
          <a:p>
            <a:pPr algn="ctr"/>
            <a:endParaRPr lang="ru-RU" dirty="0">
              <a:latin typeface="Book Antiqua" pitchFamily="18" charset="0"/>
            </a:endParaRPr>
          </a:p>
          <a:p>
            <a:pPr algn="ctr"/>
            <a:r>
              <a:rPr lang="ru-RU" dirty="0" smtClean="0">
                <a:solidFill>
                  <a:srgbClr val="800080"/>
                </a:solidFill>
                <a:latin typeface="Book Antiqua" pitchFamily="18" charset="0"/>
              </a:rPr>
              <a:t>Весной </a:t>
            </a:r>
            <a:r>
              <a:rPr lang="ru-RU" dirty="0">
                <a:solidFill>
                  <a:srgbClr val="800080"/>
                </a:solidFill>
                <a:latin typeface="Book Antiqua" pitchFamily="18" charset="0"/>
              </a:rPr>
              <a:t>24 г. до н. э. римляне двинулись в шестимесячный поход на юг, постепенно отходя все дальше от берега; Галл разорил оазис </a:t>
            </a:r>
            <a:r>
              <a:rPr lang="ru-RU" dirty="0" err="1" smtClean="0">
                <a:solidFill>
                  <a:srgbClr val="800080"/>
                </a:solidFill>
                <a:latin typeface="Book Antiqua" pitchFamily="18" charset="0"/>
              </a:rPr>
              <a:t>Наджран</a:t>
            </a:r>
            <a:r>
              <a:rPr lang="ru-RU" dirty="0" smtClean="0">
                <a:solidFill>
                  <a:srgbClr val="800080"/>
                </a:solidFill>
                <a:latin typeface="Book Antiqua" pitchFamily="18" charset="0"/>
              </a:rPr>
              <a:t>, </a:t>
            </a:r>
            <a:r>
              <a:rPr lang="ru-RU" dirty="0">
                <a:solidFill>
                  <a:srgbClr val="800080"/>
                </a:solidFill>
                <a:latin typeface="Book Antiqua" pitchFamily="18" charset="0"/>
              </a:rPr>
              <a:t>проник оттуда в </a:t>
            </a:r>
            <a:r>
              <a:rPr lang="ru-RU" dirty="0" err="1">
                <a:solidFill>
                  <a:srgbClr val="800080"/>
                </a:solidFill>
                <a:latin typeface="Book Antiqua" pitchFamily="18" charset="0"/>
              </a:rPr>
              <a:t>Сабейское</a:t>
            </a:r>
            <a:r>
              <a:rPr lang="ru-RU" dirty="0">
                <a:solidFill>
                  <a:srgbClr val="800080"/>
                </a:solidFill>
                <a:latin typeface="Book Antiqua" pitchFamily="18" charset="0"/>
              </a:rPr>
              <a:t> царство (теперь Йемен), но остановился у г. </a:t>
            </a:r>
            <a:r>
              <a:rPr lang="ru-RU" dirty="0" err="1">
                <a:solidFill>
                  <a:srgbClr val="800080"/>
                </a:solidFill>
                <a:latin typeface="Book Antiqua" pitchFamily="18" charset="0"/>
              </a:rPr>
              <a:t>Мариабы</a:t>
            </a:r>
            <a:r>
              <a:rPr lang="ru-RU" dirty="0">
                <a:solidFill>
                  <a:srgbClr val="800080"/>
                </a:solidFill>
                <a:latin typeface="Book Antiqua" pitchFamily="18" charset="0"/>
              </a:rPr>
              <a:t> (</a:t>
            </a:r>
            <a:r>
              <a:rPr lang="ru-RU" dirty="0" err="1">
                <a:solidFill>
                  <a:srgbClr val="800080"/>
                </a:solidFill>
                <a:latin typeface="Book Antiqua" pitchFamily="18" charset="0"/>
              </a:rPr>
              <a:t>Мариб</a:t>
            </a:r>
            <a:r>
              <a:rPr lang="ru-RU" dirty="0">
                <a:solidFill>
                  <a:srgbClr val="800080"/>
                </a:solidFill>
                <a:latin typeface="Book Antiqua" pitchFamily="18" charset="0"/>
              </a:rPr>
              <a:t>, к востоку от г. Сана) и через два месяца вернулся на верблюдах прежним путем, проделав в оба конца более 3000 км. «…Воинов он потерял, но не от руки врага, а от болезней, бедствий, голода и бездорожья; от войны погибло только семь человек</a:t>
            </a:r>
            <a:r>
              <a:rPr lang="ru-RU" dirty="0" smtClean="0">
                <a:solidFill>
                  <a:srgbClr val="800080"/>
                </a:solidFill>
                <a:latin typeface="Book Antiqua" pitchFamily="18" charset="0"/>
              </a:rPr>
              <a:t>». </a:t>
            </a:r>
          </a:p>
          <a:p>
            <a:pPr algn="ctr"/>
            <a:endParaRPr lang="ru-RU" dirty="0">
              <a:latin typeface="Book Antiqua" pitchFamily="18" charset="0"/>
            </a:endParaRPr>
          </a:p>
          <a:p>
            <a:pPr algn="ctr"/>
            <a:r>
              <a:rPr lang="ru-RU" dirty="0" err="1" smtClean="0">
                <a:solidFill>
                  <a:srgbClr val="0000FF"/>
                </a:solidFill>
                <a:latin typeface="Book Antiqua" pitchFamily="18" charset="0"/>
              </a:rPr>
              <a:t>Страбон</a:t>
            </a:r>
            <a:r>
              <a:rPr lang="ru-RU" dirty="0">
                <a:solidFill>
                  <a:srgbClr val="0000FF"/>
                </a:solidFill>
                <a:latin typeface="Book Antiqua" pitchFamily="18" charset="0"/>
              </a:rPr>
              <a:t>, знакомый с Галлом, получил от него сведения о примерной протяженности Аравийского п-ова, характере ряда пустынных областей по линии маршрута и о кочевниках-бедуинах, которые передвигаются и воюют на верблюдах, а питаются молоком и мясом.</a:t>
            </a:r>
            <a:br>
              <a:rPr lang="ru-RU" dirty="0">
                <a:solidFill>
                  <a:srgbClr val="0000FF"/>
                </a:solidFill>
                <a:latin typeface="Book Antiqua" pitchFamily="18" charset="0"/>
              </a:rPr>
            </a:br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xmlns="" val="17102034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http://foto-ramki.com/fon/goluboy/fony_21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82258" y="980728"/>
            <a:ext cx="6984776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CC3399"/>
                </a:solidFill>
                <a:latin typeface="Book Antiqua" pitchFamily="18" charset="0"/>
              </a:rPr>
              <a:t>Во времена Псевдо-</a:t>
            </a:r>
            <a:r>
              <a:rPr lang="ru-RU" sz="2000" dirty="0" err="1">
                <a:solidFill>
                  <a:srgbClr val="CC3399"/>
                </a:solidFill>
                <a:latin typeface="Book Antiqua" pitchFamily="18" charset="0"/>
              </a:rPr>
              <a:t>Арриана</a:t>
            </a:r>
            <a:r>
              <a:rPr lang="ru-RU" sz="2000" dirty="0">
                <a:solidFill>
                  <a:srgbClr val="CC3399"/>
                </a:solidFill>
                <a:latin typeface="Book Antiqua" pitchFamily="18" charset="0"/>
              </a:rPr>
              <a:t> некоторые римские подданные — мореходы или купцы — довольно хорошо знали западное побережье Аравии: «…плавание вдоль… [него] опасно: эта страна лишена гаваней и хороших стоянок, негостеприимна, берег недоступен из-за прибоев и мелей, и она во всех отношениях ужасна». </a:t>
            </a:r>
            <a:endParaRPr lang="ru-RU" sz="2000" dirty="0" smtClean="0">
              <a:solidFill>
                <a:srgbClr val="CC3399"/>
              </a:solidFill>
              <a:latin typeface="Book Antiqua" pitchFamily="18" charset="0"/>
            </a:endParaRPr>
          </a:p>
          <a:p>
            <a:pPr algn="ctr"/>
            <a:endParaRPr lang="ru-RU" sz="2000" dirty="0">
              <a:latin typeface="Book Antiqua" pitchFamily="18" charset="0"/>
            </a:endParaRPr>
          </a:p>
          <a:p>
            <a:pPr algn="ctr"/>
            <a:r>
              <a:rPr lang="ru-RU" sz="2000" dirty="0" smtClean="0">
                <a:solidFill>
                  <a:srgbClr val="0000FF"/>
                </a:solidFill>
                <a:latin typeface="Book Antiqua" pitchFamily="18" charset="0"/>
              </a:rPr>
              <a:t>Им </a:t>
            </a:r>
            <a:r>
              <a:rPr lang="ru-RU" sz="2000" dirty="0">
                <a:solidFill>
                  <a:srgbClr val="0000FF"/>
                </a:solidFill>
                <a:latin typeface="Book Antiqua" pitchFamily="18" charset="0"/>
              </a:rPr>
              <a:t>были знакомы и южные берега Аравийского п-ова: «…там, где сходятся материк Аравии и лежащая по ту сторону… [Африка], есть небольшой пролив… в середине [его]… лежит остров </a:t>
            </a:r>
            <a:r>
              <a:rPr lang="ru-RU" sz="2000" dirty="0" err="1">
                <a:solidFill>
                  <a:srgbClr val="0000FF"/>
                </a:solidFill>
                <a:latin typeface="Book Antiqua" pitchFamily="18" charset="0"/>
              </a:rPr>
              <a:t>Диодора</a:t>
            </a:r>
            <a:r>
              <a:rPr lang="ru-RU" sz="2000" dirty="0">
                <a:solidFill>
                  <a:srgbClr val="0000FF"/>
                </a:solidFill>
                <a:latin typeface="Book Antiqua" pitchFamily="18" charset="0"/>
              </a:rPr>
              <a:t> [</a:t>
            </a:r>
            <a:r>
              <a:rPr lang="ru-RU" sz="2000" dirty="0" err="1">
                <a:solidFill>
                  <a:srgbClr val="0000FF"/>
                </a:solidFill>
                <a:latin typeface="Book Antiqua" pitchFamily="18" charset="0"/>
              </a:rPr>
              <a:t>Перим</a:t>
            </a:r>
            <a:r>
              <a:rPr lang="ru-RU" sz="2000" dirty="0">
                <a:solidFill>
                  <a:srgbClr val="0000FF"/>
                </a:solidFill>
                <a:latin typeface="Book Antiqua" pitchFamily="18" charset="0"/>
              </a:rPr>
              <a:t>]» — это, несомненно, Баб-эль-Мандебский пролив — «самая короткая морская переправа из Аравии на… [африканскую] сторону… </a:t>
            </a:r>
            <a:endParaRPr lang="ru-RU" sz="2000" dirty="0" smtClean="0">
              <a:solidFill>
                <a:srgbClr val="0000FF"/>
              </a:solidFill>
              <a:latin typeface="Book Antiqua" pitchFamily="18" charset="0"/>
            </a:endParaRPr>
          </a:p>
          <a:p>
            <a:pPr algn="ctr"/>
            <a:r>
              <a:rPr lang="ru-RU" sz="2000" dirty="0" smtClean="0">
                <a:solidFill>
                  <a:srgbClr val="0000FF"/>
                </a:solidFill>
                <a:latin typeface="Book Antiqua" pitchFamily="18" charset="0"/>
              </a:rPr>
              <a:t>Ветры </a:t>
            </a:r>
            <a:r>
              <a:rPr lang="ru-RU" sz="2000" dirty="0">
                <a:solidFill>
                  <a:srgbClr val="0000FF"/>
                </a:solidFill>
                <a:latin typeface="Book Antiqua" pitchFamily="18" charset="0"/>
              </a:rPr>
              <a:t>здесь дуют с лежащих по обе стороны гор», и поэтому плавание по проливу затруднено.</a:t>
            </a:r>
            <a:r>
              <a:rPr lang="ru-RU" dirty="0">
                <a:solidFill>
                  <a:srgbClr val="0000FF"/>
                </a:solidFill>
              </a:rPr>
              <a:t/>
            </a:r>
            <a:br>
              <a:rPr lang="ru-RU" dirty="0">
                <a:solidFill>
                  <a:srgbClr val="0000FF"/>
                </a:solidFill>
              </a:rPr>
            </a:br>
            <a:r>
              <a:rPr lang="ru-RU" dirty="0">
                <a:solidFill>
                  <a:srgbClr val="0000FF"/>
                </a:solidFill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xmlns="" val="232450383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alls.com.ua/images/201311/walls.com.ua_340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910" y="0"/>
            <a:ext cx="91589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43608" y="908720"/>
            <a:ext cx="756084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FFFF00"/>
                </a:solidFill>
                <a:latin typeface="Book Antiqua" pitchFamily="18" charset="0"/>
              </a:rPr>
              <a:t>На южном берегу, кроме г. «Счастливая Аравия» (Адена), служившего пунктом, «куда приходили товары с обеих сторон» (из Египта и Индии), Псевдо-</a:t>
            </a:r>
            <a:r>
              <a:rPr lang="ru-RU" dirty="0" err="1">
                <a:solidFill>
                  <a:srgbClr val="FFFF00"/>
                </a:solidFill>
                <a:latin typeface="Book Antiqua" pitchFamily="18" charset="0"/>
              </a:rPr>
              <a:t>Арриан</a:t>
            </a:r>
            <a:r>
              <a:rPr lang="ru-RU" dirty="0">
                <a:solidFill>
                  <a:srgbClr val="FFFF00"/>
                </a:solidFill>
                <a:latin typeface="Book Antiqua" pitchFamily="18" charset="0"/>
              </a:rPr>
              <a:t> отмечает порт </a:t>
            </a:r>
            <a:r>
              <a:rPr lang="ru-RU" dirty="0" err="1">
                <a:solidFill>
                  <a:srgbClr val="FFFF00"/>
                </a:solidFill>
                <a:latin typeface="Book Antiqua" pitchFamily="18" charset="0"/>
              </a:rPr>
              <a:t>Канэ</a:t>
            </a:r>
            <a:r>
              <a:rPr lang="ru-RU" dirty="0">
                <a:solidFill>
                  <a:srgbClr val="FFFF00"/>
                </a:solidFill>
                <a:latin typeface="Book Antiqua" pitchFamily="18" charset="0"/>
              </a:rPr>
              <a:t> (</a:t>
            </a:r>
            <a:r>
              <a:rPr lang="ru-RU" dirty="0" err="1" smtClean="0">
                <a:solidFill>
                  <a:srgbClr val="FFFF00"/>
                </a:solidFill>
                <a:latin typeface="Book Antiqua" pitchFamily="18" charset="0"/>
              </a:rPr>
              <a:t>Бальхаф</a:t>
            </a:r>
            <a:r>
              <a:rPr lang="ru-RU" dirty="0" smtClean="0">
                <a:solidFill>
                  <a:srgbClr val="FFFF00"/>
                </a:solidFill>
                <a:latin typeface="Book Antiqua" pitchFamily="18" charset="0"/>
              </a:rPr>
              <a:t>): </a:t>
            </a:r>
            <a:r>
              <a:rPr lang="ru-RU" dirty="0">
                <a:solidFill>
                  <a:srgbClr val="FFFF00"/>
                </a:solidFill>
                <a:latin typeface="Book Antiqua" pitchFamily="18" charset="0"/>
              </a:rPr>
              <a:t>«Весь рождающийся в… [Аравии] ладан свозится сюда…» Далее к востоку вдоль побережья расположена «страна, производящая ладан, гористая и труднодоступная». За мысом «</a:t>
            </a:r>
            <a:r>
              <a:rPr lang="ru-RU" dirty="0" err="1">
                <a:solidFill>
                  <a:srgbClr val="FFFF00"/>
                </a:solidFill>
                <a:latin typeface="Book Antiqua" pitchFamily="18" charset="0"/>
              </a:rPr>
              <a:t>Сиагр</a:t>
            </a:r>
            <a:r>
              <a:rPr lang="ru-RU" dirty="0">
                <a:solidFill>
                  <a:srgbClr val="FFFF00"/>
                </a:solidFill>
                <a:latin typeface="Book Antiqua" pitchFamily="18" charset="0"/>
              </a:rPr>
              <a:t> [Фар- так]… идет залив Омана [</a:t>
            </a:r>
            <a:r>
              <a:rPr lang="ru-RU" dirty="0" err="1">
                <a:solidFill>
                  <a:srgbClr val="FFFF00"/>
                </a:solidFill>
                <a:latin typeface="Book Antiqua" pitchFamily="18" charset="0"/>
              </a:rPr>
              <a:t>Камар</a:t>
            </a:r>
            <a:r>
              <a:rPr lang="ru-RU" dirty="0">
                <a:solidFill>
                  <a:srgbClr val="FFFF00"/>
                </a:solidFill>
                <a:latin typeface="Book Antiqua" pitchFamily="18" charset="0"/>
              </a:rPr>
              <a:t>], глубоко вдающийся в материк… За ним — высокие скалистые и обрывистые горы…» Эта горная цепь тянется до 17°30′ с. ш., «и там, где она спускается к морю, лежат подряд семь островов… </a:t>
            </a:r>
            <a:r>
              <a:rPr lang="ru-RU" dirty="0" err="1">
                <a:solidFill>
                  <a:srgbClr val="FFFF00"/>
                </a:solidFill>
                <a:latin typeface="Book Antiqua" pitchFamily="18" charset="0"/>
              </a:rPr>
              <a:t>Зенобия</a:t>
            </a:r>
            <a:r>
              <a:rPr lang="ru-RU" dirty="0">
                <a:solidFill>
                  <a:srgbClr val="FFFF00"/>
                </a:solidFill>
                <a:latin typeface="Book Antiqua" pitchFamily="18" charset="0"/>
              </a:rPr>
              <a:t>» (о-ва Курия-</a:t>
            </a:r>
            <a:r>
              <a:rPr lang="ru-RU" dirty="0" err="1">
                <a:solidFill>
                  <a:srgbClr val="FFFF00"/>
                </a:solidFill>
                <a:latin typeface="Book Antiqua" pitchFamily="18" charset="0"/>
              </a:rPr>
              <a:t>Мурия</a:t>
            </a:r>
            <a:r>
              <a:rPr lang="ru-RU" dirty="0">
                <a:solidFill>
                  <a:srgbClr val="FFFF00"/>
                </a:solidFill>
                <a:latin typeface="Book Antiqua" pitchFamily="18" charset="0"/>
              </a:rPr>
              <a:t>, запирающие вход в одноименный </a:t>
            </a:r>
            <a:r>
              <a:rPr lang="ru-RU" dirty="0" smtClean="0">
                <a:solidFill>
                  <a:srgbClr val="FFFF00"/>
                </a:solidFill>
                <a:latin typeface="Book Antiqua" pitchFamily="18" charset="0"/>
              </a:rPr>
              <a:t>залив). </a:t>
            </a:r>
          </a:p>
          <a:p>
            <a:pPr algn="ctr"/>
            <a:endParaRPr lang="ru-RU" dirty="0" smtClean="0">
              <a:latin typeface="Book Antiqua" pitchFamily="18" charset="0"/>
            </a:endParaRPr>
          </a:p>
          <a:p>
            <a:pPr algn="ctr"/>
            <a:endParaRPr lang="ru-RU" dirty="0">
              <a:latin typeface="Book Antiqua" pitchFamily="18" charset="0"/>
            </a:endParaRPr>
          </a:p>
          <a:p>
            <a:pPr algn="ctr"/>
            <a:endParaRPr lang="ru-RU" dirty="0">
              <a:latin typeface="Book Antiqua" pitchFamily="18" charset="0"/>
            </a:endParaRPr>
          </a:p>
          <a:p>
            <a:pPr algn="ctr"/>
            <a:r>
              <a:rPr lang="ru-RU" dirty="0" smtClean="0">
                <a:solidFill>
                  <a:srgbClr val="FF9933"/>
                </a:solidFill>
                <a:latin typeface="Book Antiqua" pitchFamily="18" charset="0"/>
              </a:rPr>
              <a:t>В </a:t>
            </a:r>
            <a:r>
              <a:rPr lang="ru-RU" dirty="0">
                <a:solidFill>
                  <a:srgbClr val="FF9933"/>
                </a:solidFill>
                <a:latin typeface="Book Antiqua" pitchFamily="18" charset="0"/>
              </a:rPr>
              <a:t>400 км далее к северо-востоку Псевдо-</a:t>
            </a:r>
            <a:r>
              <a:rPr lang="ru-RU" dirty="0" err="1">
                <a:solidFill>
                  <a:srgbClr val="FF9933"/>
                </a:solidFill>
                <a:latin typeface="Book Antiqua" pitchFamily="18" charset="0"/>
              </a:rPr>
              <a:t>Арриан</a:t>
            </a:r>
            <a:r>
              <a:rPr lang="ru-RU" dirty="0">
                <a:solidFill>
                  <a:srgbClr val="FF9933"/>
                </a:solidFill>
                <a:latin typeface="Book Antiqua" pitchFamily="18" charset="0"/>
              </a:rPr>
              <a:t> отметил </a:t>
            </a:r>
            <a:endParaRPr lang="ru-RU" dirty="0" smtClean="0">
              <a:solidFill>
                <a:srgbClr val="FF9933"/>
              </a:solidFill>
              <a:latin typeface="Book Antiqua" pitchFamily="18" charset="0"/>
            </a:endParaRPr>
          </a:p>
          <a:p>
            <a:pPr algn="ctr"/>
            <a:r>
              <a:rPr lang="ru-RU" dirty="0" smtClean="0">
                <a:solidFill>
                  <a:srgbClr val="FF9933"/>
                </a:solidFill>
                <a:latin typeface="Book Antiqua" pitchFamily="18" charset="0"/>
              </a:rPr>
              <a:t>о</a:t>
            </a:r>
            <a:r>
              <a:rPr lang="ru-RU" dirty="0">
                <a:solidFill>
                  <a:srgbClr val="FF9933"/>
                </a:solidFill>
                <a:latin typeface="Book Antiqua" pitchFamily="18" charset="0"/>
              </a:rPr>
              <a:t>. </a:t>
            </a:r>
            <a:r>
              <a:rPr lang="ru-RU" dirty="0" err="1">
                <a:solidFill>
                  <a:srgbClr val="FF9933"/>
                </a:solidFill>
                <a:latin typeface="Book Antiqua" pitchFamily="18" charset="0"/>
              </a:rPr>
              <a:t>Сараписа</a:t>
            </a:r>
            <a:r>
              <a:rPr lang="ru-RU" dirty="0">
                <a:solidFill>
                  <a:srgbClr val="FF9933"/>
                </a:solidFill>
                <a:latin typeface="Book Antiqua" pitchFamily="18" charset="0"/>
              </a:rPr>
              <a:t> (</a:t>
            </a:r>
            <a:r>
              <a:rPr lang="ru-RU" dirty="0" err="1">
                <a:solidFill>
                  <a:srgbClr val="FF9933"/>
                </a:solidFill>
                <a:latin typeface="Book Antiqua" pitchFamily="18" charset="0"/>
              </a:rPr>
              <a:t>Масира</a:t>
            </a:r>
            <a:r>
              <a:rPr lang="ru-RU" dirty="0">
                <a:solidFill>
                  <a:srgbClr val="FF9933"/>
                </a:solidFill>
                <a:latin typeface="Book Antiqua" pitchFamily="18" charset="0"/>
              </a:rPr>
              <a:t>), отделенный нешироким (24 км) проливом от материка. Таким образом он дал довольно верную характеристику южного берега Аравии на протяжении 2100 км.</a:t>
            </a:r>
          </a:p>
        </p:txBody>
      </p:sp>
    </p:spTree>
    <p:extLst>
      <p:ext uri="{BB962C8B-B14F-4D97-AF65-F5344CB8AC3E}">
        <p14:creationId xmlns:p14="http://schemas.microsoft.com/office/powerpoint/2010/main" xmlns="" val="427874851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runettex.clan.su/FPD/FonC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71600" y="889844"/>
            <a:ext cx="72008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FFFF00"/>
                </a:solidFill>
                <a:latin typeface="Book Antiqua" pitchFamily="18" charset="0"/>
              </a:rPr>
              <a:t>Дальнейшее описание Аравийского побережья, берегов Южного Ирана и Западной Индии расплывчато: очевидно, он сам не бывал в этих областях, а использовал сообщения своих коллег. Из записи их наблюдений видно, что римские подданные были довольно хорошо знакомы с </a:t>
            </a:r>
            <a:r>
              <a:rPr lang="ru-RU" sz="2000" dirty="0" err="1">
                <a:solidFill>
                  <a:srgbClr val="FFFF00"/>
                </a:solidFill>
                <a:latin typeface="Book Antiqua" pitchFamily="18" charset="0"/>
              </a:rPr>
              <a:t>Камбейским</a:t>
            </a:r>
            <a:r>
              <a:rPr lang="ru-RU" sz="2000" dirty="0">
                <a:solidFill>
                  <a:srgbClr val="FFFF00"/>
                </a:solidFill>
                <a:latin typeface="Book Antiqua" pitchFamily="18" charset="0"/>
              </a:rPr>
              <a:t> заливом, «который вдается в материк прямо к северу… узок и… трудно доступен», а также с эстуарием </a:t>
            </a:r>
            <a:r>
              <a:rPr lang="ru-RU" sz="2000" dirty="0" err="1">
                <a:solidFill>
                  <a:srgbClr val="FFFF00"/>
                </a:solidFill>
                <a:latin typeface="Book Antiqua" pitchFamily="18" charset="0"/>
              </a:rPr>
              <a:t>Нармады</a:t>
            </a:r>
            <a:r>
              <a:rPr lang="ru-RU" sz="2000" dirty="0">
                <a:solidFill>
                  <a:srgbClr val="FFFF00"/>
                </a:solidFill>
                <a:latin typeface="Book Antiqua" pitchFamily="18" charset="0"/>
              </a:rPr>
              <a:t> и о. Пирам</a:t>
            </a:r>
            <a:r>
              <a:rPr lang="ru-RU" sz="2000" dirty="0" smtClean="0">
                <a:solidFill>
                  <a:srgbClr val="FFFF00"/>
                </a:solidFill>
                <a:latin typeface="Book Antiqua" pitchFamily="18" charset="0"/>
              </a:rPr>
              <a:t>.</a:t>
            </a:r>
          </a:p>
          <a:p>
            <a:pPr algn="ctr"/>
            <a:r>
              <a:rPr lang="ru-RU" sz="2000" dirty="0" smtClean="0">
                <a:solidFill>
                  <a:srgbClr val="FFFF00"/>
                </a:solidFill>
                <a:latin typeface="Book Antiqua" pitchFamily="18" charset="0"/>
              </a:rPr>
              <a:t> </a:t>
            </a:r>
            <a:r>
              <a:rPr lang="ru-RU" sz="2000" dirty="0">
                <a:solidFill>
                  <a:srgbClr val="FFFF00"/>
                </a:solidFill>
                <a:latin typeface="Book Antiqua" pitchFamily="18" charset="0"/>
              </a:rPr>
              <a:t>Они имели правильное представление о западном побережье Индии, которое тянется от </a:t>
            </a:r>
            <a:r>
              <a:rPr lang="ru-RU" sz="2000" dirty="0" err="1">
                <a:solidFill>
                  <a:srgbClr val="FFFF00"/>
                </a:solidFill>
                <a:latin typeface="Book Antiqua" pitchFamily="18" charset="0"/>
              </a:rPr>
              <a:t>Нармады</a:t>
            </a:r>
            <a:r>
              <a:rPr lang="ru-RU" sz="2000" dirty="0">
                <a:solidFill>
                  <a:srgbClr val="FFFF00"/>
                </a:solidFill>
                <a:latin typeface="Book Antiqua" pitchFamily="18" charset="0"/>
              </a:rPr>
              <a:t> «с севера на юг непрерывной линией» до южной оконечности (мыса </a:t>
            </a:r>
            <a:r>
              <a:rPr lang="ru-RU" sz="2000" dirty="0" err="1">
                <a:solidFill>
                  <a:srgbClr val="FFFF00"/>
                </a:solidFill>
                <a:latin typeface="Book Antiqua" pitchFamily="18" charset="0"/>
              </a:rPr>
              <a:t>Кумари</a:t>
            </a:r>
            <a:r>
              <a:rPr lang="ru-RU" sz="2000" dirty="0">
                <a:solidFill>
                  <a:srgbClr val="FFFF00"/>
                </a:solidFill>
                <a:latin typeface="Book Antiqua" pitchFamily="18" charset="0"/>
              </a:rPr>
              <a:t>). </a:t>
            </a:r>
            <a:endParaRPr lang="ru-RU" sz="2000" dirty="0" smtClean="0">
              <a:solidFill>
                <a:srgbClr val="FFFF00"/>
              </a:solidFill>
              <a:latin typeface="Book Antiqua" pitchFamily="18" charset="0"/>
            </a:endParaRPr>
          </a:p>
          <a:p>
            <a:pPr algn="ctr"/>
            <a:r>
              <a:rPr lang="ru-RU" sz="2000" dirty="0" smtClean="0">
                <a:solidFill>
                  <a:srgbClr val="FFFF00"/>
                </a:solidFill>
                <a:latin typeface="Book Antiqua" pitchFamily="18" charset="0"/>
              </a:rPr>
              <a:t>Они </a:t>
            </a:r>
            <a:r>
              <a:rPr lang="ru-RU" sz="2000" dirty="0">
                <a:solidFill>
                  <a:srgbClr val="FFFF00"/>
                </a:solidFill>
                <a:latin typeface="Book Antiqua" pitchFamily="18" charset="0"/>
              </a:rPr>
              <a:t>ознакомились со столицами и крупными городами южноиндийских царств и особенно с рудниками в горах </a:t>
            </a:r>
            <a:endParaRPr lang="ru-RU" sz="2000" dirty="0" smtClean="0">
              <a:solidFill>
                <a:srgbClr val="FFFF00"/>
              </a:solidFill>
              <a:latin typeface="Book Antiqua" pitchFamily="18" charset="0"/>
            </a:endParaRPr>
          </a:p>
          <a:p>
            <a:pPr algn="ctr"/>
            <a:r>
              <a:rPr lang="ru-RU" sz="2000" dirty="0" smtClean="0">
                <a:solidFill>
                  <a:srgbClr val="FFFF00"/>
                </a:solidFill>
                <a:latin typeface="Book Antiqua" pitchFamily="18" charset="0"/>
              </a:rPr>
              <a:t>у </a:t>
            </a:r>
            <a:r>
              <a:rPr lang="ru-RU" sz="2000" dirty="0">
                <a:solidFill>
                  <a:srgbClr val="FFFF00"/>
                </a:solidFill>
                <a:latin typeface="Book Antiqua" pitchFamily="18" charset="0"/>
              </a:rPr>
              <a:t>10° с. ш.</a:t>
            </a:r>
          </a:p>
        </p:txBody>
      </p:sp>
    </p:spTree>
    <p:extLst>
      <p:ext uri="{BB962C8B-B14F-4D97-AF65-F5344CB8AC3E}">
        <p14:creationId xmlns:p14="http://schemas.microsoft.com/office/powerpoint/2010/main" xmlns="" val="502351612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s019.radikal.ru/i641/1212/de/fe067cc388f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548680"/>
            <a:ext cx="770485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FF0000"/>
                </a:solidFill>
                <a:latin typeface="Book Antiqua" pitchFamily="18" charset="0"/>
              </a:rPr>
              <a:t>Главными достижениями греческих купцов этого периода следует считать обход о. Шри-Ланка (</a:t>
            </a:r>
            <a:r>
              <a:rPr lang="ru-RU" dirty="0" err="1">
                <a:solidFill>
                  <a:srgbClr val="FF0000"/>
                </a:solidFill>
                <a:latin typeface="Book Antiqua" pitchFamily="18" charset="0"/>
              </a:rPr>
              <a:t>Тапробан</a:t>
            </a:r>
            <a:r>
              <a:rPr lang="ru-RU" dirty="0">
                <a:solidFill>
                  <a:srgbClr val="FF0000"/>
                </a:solidFill>
                <a:latin typeface="Book Antiqua" pitchFamily="18" charset="0"/>
              </a:rPr>
              <a:t>) и проникновение в его глубинные районы. Они побывали также на Мальдивах, насчитав в архипелаге 1378 островов, и обследовали весь восточный берег п-ова Индостан до устья Ганга. </a:t>
            </a:r>
            <a:endParaRPr lang="ru-RU" dirty="0" smtClean="0">
              <a:solidFill>
                <a:srgbClr val="FF0000"/>
              </a:solidFill>
              <a:latin typeface="Book Antiqua" pitchFamily="18" charset="0"/>
            </a:endParaRPr>
          </a:p>
          <a:p>
            <a:pPr algn="ctr"/>
            <a:endParaRPr lang="ru-RU" dirty="0">
              <a:latin typeface="Book Antiqua" pitchFamily="18" charset="0"/>
            </a:endParaRPr>
          </a:p>
          <a:p>
            <a:pPr algn="ctr"/>
            <a:r>
              <a:rPr lang="ru-RU" dirty="0" smtClean="0">
                <a:solidFill>
                  <a:srgbClr val="FFC000"/>
                </a:solidFill>
                <a:latin typeface="Book Antiqua" pitchFamily="18" charset="0"/>
              </a:rPr>
              <a:t>При </a:t>
            </a:r>
            <a:r>
              <a:rPr lang="ru-RU" dirty="0">
                <a:solidFill>
                  <a:srgbClr val="FFC000"/>
                </a:solidFill>
                <a:latin typeface="Book Antiqua" pitchFamily="18" charset="0"/>
              </a:rPr>
              <a:t>Адриане (117–138 гг. н. э.) греки проникли к </a:t>
            </a:r>
            <a:r>
              <a:rPr lang="ru-RU" dirty="0" err="1">
                <a:solidFill>
                  <a:srgbClr val="FFC000"/>
                </a:solidFill>
                <a:latin typeface="Book Antiqua" pitchFamily="18" charset="0"/>
              </a:rPr>
              <a:t>Араканскому</a:t>
            </a:r>
            <a:r>
              <a:rPr lang="ru-RU" dirty="0">
                <a:solidFill>
                  <a:srgbClr val="FFC000"/>
                </a:solidFill>
                <a:latin typeface="Book Antiqua" pitchFamily="18" charset="0"/>
              </a:rPr>
              <a:t> побережью и таким образом смогли получить представление об огромной дуге Бенгальского залива. Одновременно они обнаружили, что с помощью муссонов (на восточном побережье, правда, не таких регулярных, как на западных) можно пересечь не только Бенгальский залив — первым из греков муссонами воспользовался купец Александр, — но и Индийский океан. И греки прошли от северной оконечности Шри-Ланка на восток через пролив Десятого Градуса (между </a:t>
            </a:r>
            <a:r>
              <a:rPr lang="ru-RU" dirty="0" err="1">
                <a:solidFill>
                  <a:srgbClr val="FFC000"/>
                </a:solidFill>
                <a:latin typeface="Book Antiqua" pitchFamily="18" charset="0"/>
              </a:rPr>
              <a:t>Андаманскими</a:t>
            </a:r>
            <a:r>
              <a:rPr lang="ru-RU" dirty="0">
                <a:solidFill>
                  <a:srgbClr val="FFC000"/>
                </a:solidFill>
                <a:latin typeface="Book Antiqua" pitchFamily="18" charset="0"/>
              </a:rPr>
              <a:t> и </a:t>
            </a:r>
            <a:r>
              <a:rPr lang="ru-RU" dirty="0" err="1">
                <a:solidFill>
                  <a:srgbClr val="FFC000"/>
                </a:solidFill>
                <a:latin typeface="Book Antiqua" pitchFamily="18" charset="0"/>
              </a:rPr>
              <a:t>Никобарскими</a:t>
            </a:r>
            <a:r>
              <a:rPr lang="ru-RU" dirty="0">
                <a:solidFill>
                  <a:srgbClr val="FFC000"/>
                </a:solidFill>
                <a:latin typeface="Book Antiqua" pitchFamily="18" charset="0"/>
              </a:rPr>
              <a:t> о-вами) к п-ову Малакка. </a:t>
            </a:r>
            <a:endParaRPr lang="ru-RU" dirty="0" smtClean="0">
              <a:solidFill>
                <a:srgbClr val="FFC000"/>
              </a:solidFill>
              <a:latin typeface="Book Antiqua" pitchFamily="18" charset="0"/>
            </a:endParaRPr>
          </a:p>
          <a:p>
            <a:pPr algn="ctr"/>
            <a:endParaRPr lang="ru-RU" dirty="0">
              <a:solidFill>
                <a:srgbClr val="FFC000"/>
              </a:solidFill>
              <a:latin typeface="Book Antiqua" pitchFamily="18" charset="0"/>
            </a:endParaRPr>
          </a:p>
          <a:p>
            <a:pPr algn="ctr"/>
            <a:r>
              <a:rPr lang="ru-RU" dirty="0" smtClean="0">
                <a:solidFill>
                  <a:srgbClr val="00CC00"/>
                </a:solidFill>
                <a:latin typeface="Book Antiqua" pitchFamily="18" charset="0"/>
              </a:rPr>
              <a:t>Отдельные </a:t>
            </a:r>
            <a:r>
              <a:rPr lang="ru-RU" dirty="0">
                <a:solidFill>
                  <a:srgbClr val="00CC00"/>
                </a:solidFill>
                <a:latin typeface="Book Antiqua" pitchFamily="18" charset="0"/>
              </a:rPr>
              <a:t>греческие пионеры проникли на судах в Южно-Китайское море, посетили побережье Сиамского залива и берега Китая; обратно они привезли первую достоверную информацию об этой стране.</a:t>
            </a:r>
          </a:p>
        </p:txBody>
      </p:sp>
    </p:spTree>
    <p:extLst>
      <p:ext uri="{BB962C8B-B14F-4D97-AF65-F5344CB8AC3E}">
        <p14:creationId xmlns:p14="http://schemas.microsoft.com/office/powerpoint/2010/main" xmlns="" val="2477856873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img-fotki.yandex.ru/get/9834/1771339.206/0_b9a1b_6fd24c41_ori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158" y="8974"/>
            <a:ext cx="9149158" cy="6849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9802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severshkola12.ucoz.ru/_ld/1/560314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71600" y="548680"/>
            <a:ext cx="698477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err="1">
                <a:solidFill>
                  <a:schemeClr val="accent2">
                    <a:lumMod val="75000"/>
                  </a:schemeClr>
                </a:solidFill>
                <a:latin typeface="Book Antiqua" pitchFamily="18" charset="0"/>
              </a:rPr>
              <a:t>Полибий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Book Antiqua" pitchFamily="18" charset="0"/>
              </a:rPr>
              <a:t> - первый   исследователь </a:t>
            </a:r>
            <a:r>
              <a:rPr lang="ru-RU" sz="2000" dirty="0" err="1">
                <a:solidFill>
                  <a:schemeClr val="accent2">
                    <a:lumMod val="75000"/>
                  </a:schemeClr>
                </a:solidFill>
                <a:latin typeface="Book Antiqua" pitchFamily="18" charset="0"/>
              </a:rPr>
              <a:t>Апеннинского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Book Antiqua" pitchFamily="18" charset="0"/>
              </a:rPr>
              <a:t> и Пиренейского полуостровов. </a:t>
            </a:r>
            <a:endParaRPr lang="ru-RU" sz="2000" dirty="0" smtClean="0">
              <a:solidFill>
                <a:schemeClr val="accent2">
                  <a:lumMod val="75000"/>
                </a:schemeClr>
              </a:solidFill>
              <a:latin typeface="Book Antiqua" pitchFamily="18" charset="0"/>
            </a:endParaRPr>
          </a:p>
          <a:p>
            <a:pPr algn="ctr"/>
            <a:r>
              <a:rPr lang="ru-RU" sz="2000" dirty="0" err="1" smtClean="0">
                <a:solidFill>
                  <a:schemeClr val="accent2">
                    <a:lumMod val="75000"/>
                  </a:schemeClr>
                </a:solidFill>
                <a:latin typeface="Book Antiqua" pitchFamily="18" charset="0"/>
              </a:rPr>
              <a:t>Полибий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Book Antiqua" pitchFamily="18" charset="0"/>
              </a:rPr>
              <a:t>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Book Antiqua" pitchFamily="18" charset="0"/>
              </a:rPr>
              <a:t>прошел по всей Южной Европе, от Эгейского моря, до Атлантического океа­на, доходил на севере до Альп и пересекал (возможно, не раз) Запад­ные Альпы и Восточные Пиренеи. </a:t>
            </a:r>
            <a:endParaRPr lang="ru-RU" sz="2000" dirty="0" smtClean="0">
              <a:solidFill>
                <a:schemeClr val="accent2">
                  <a:lumMod val="75000"/>
                </a:schemeClr>
              </a:solidFill>
              <a:latin typeface="Book Antiqua" pitchFamily="18" charset="0"/>
            </a:endParaRPr>
          </a:p>
          <a:p>
            <a:pPr algn="ctr"/>
            <a:endParaRPr lang="ru-RU" sz="2000" dirty="0">
              <a:latin typeface="Book Antiqua" pitchFamily="18" charset="0"/>
            </a:endParaRP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Book Antiqua" pitchFamily="18" charset="0"/>
              </a:rPr>
              <a:t>Он </a:t>
            </a:r>
            <a:r>
              <a:rPr lang="ru-RU" sz="2000" dirty="0">
                <a:solidFill>
                  <a:srgbClr val="002060"/>
                </a:solidFill>
                <a:latin typeface="Book Antiqua" pitchFamily="18" charset="0"/>
              </a:rPr>
              <a:t>дал первое описание Альп, оп­ределив их длину в 2200 стадий (417 км), т. е. занизил почти вдвое - по внутреннему краю горной системы она составляет около 750 </a:t>
            </a:r>
            <a:r>
              <a:rPr lang="ru-RU" sz="2000" dirty="0" err="1">
                <a:solidFill>
                  <a:srgbClr val="002060"/>
                </a:solidFill>
                <a:latin typeface="Book Antiqua" pitchFamily="18" charset="0"/>
              </a:rPr>
              <a:t>гау</a:t>
            </a:r>
            <a:r>
              <a:rPr lang="ru-RU" sz="2000" dirty="0">
                <a:solidFill>
                  <a:srgbClr val="002060"/>
                </a:solidFill>
                <a:latin typeface="Book Antiqua" pitchFamily="18" charset="0"/>
              </a:rPr>
              <a:t>. В Альпах он обследовал три крупных озера: </a:t>
            </a:r>
            <a:r>
              <a:rPr lang="ru-RU" sz="2000" dirty="0" err="1">
                <a:solidFill>
                  <a:srgbClr val="002060"/>
                </a:solidFill>
                <a:latin typeface="Book Antiqua" pitchFamily="18" charset="0"/>
              </a:rPr>
              <a:t>Бенак</a:t>
            </a:r>
            <a:r>
              <a:rPr lang="ru-RU" sz="2000" dirty="0">
                <a:solidFill>
                  <a:srgbClr val="002060"/>
                </a:solidFill>
                <a:latin typeface="Book Antiqua" pitchFamily="18" charset="0"/>
              </a:rPr>
              <a:t> (</a:t>
            </a:r>
            <a:r>
              <a:rPr lang="ru-RU" sz="2000" dirty="0" err="1">
                <a:solidFill>
                  <a:srgbClr val="002060"/>
                </a:solidFill>
                <a:latin typeface="Book Antiqua" pitchFamily="18" charset="0"/>
              </a:rPr>
              <a:t>Ганда</a:t>
            </a:r>
            <a:r>
              <a:rPr lang="ru-RU" sz="2000" dirty="0">
                <a:solidFill>
                  <a:srgbClr val="002060"/>
                </a:solidFill>
                <a:latin typeface="Book Antiqua" pitchFamily="18" charset="0"/>
              </a:rPr>
              <a:t>) с вытекающей из него р. </a:t>
            </a:r>
            <a:r>
              <a:rPr lang="ru-RU" sz="2000" dirty="0" err="1">
                <a:solidFill>
                  <a:srgbClr val="002060"/>
                </a:solidFill>
                <a:latin typeface="Book Antiqua" pitchFamily="18" charset="0"/>
              </a:rPr>
              <a:t>Минчо</a:t>
            </a:r>
            <a:r>
              <a:rPr lang="ru-RU" sz="2000" dirty="0">
                <a:solidFill>
                  <a:srgbClr val="002060"/>
                </a:solidFill>
                <a:latin typeface="Book Antiqua" pitchFamily="18" charset="0"/>
              </a:rPr>
              <a:t>, </a:t>
            </a:r>
            <a:r>
              <a:rPr lang="ru-RU" sz="2000" dirty="0" err="1">
                <a:solidFill>
                  <a:srgbClr val="002060"/>
                </a:solidFill>
                <a:latin typeface="Book Antiqua" pitchFamily="18" charset="0"/>
              </a:rPr>
              <a:t>Ларий</a:t>
            </a:r>
            <a:r>
              <a:rPr lang="ru-RU" sz="2000" dirty="0">
                <a:solidFill>
                  <a:srgbClr val="002060"/>
                </a:solidFill>
                <a:latin typeface="Book Antiqua" pitchFamily="18" charset="0"/>
              </a:rPr>
              <a:t> (Комо), из которого берет начало р. </a:t>
            </a:r>
            <a:r>
              <a:rPr lang="ru-RU" sz="2000" dirty="0" err="1">
                <a:solidFill>
                  <a:srgbClr val="002060"/>
                </a:solidFill>
                <a:latin typeface="Book Antiqua" pitchFamily="18" charset="0"/>
              </a:rPr>
              <a:t>Адда</a:t>
            </a:r>
            <a:r>
              <a:rPr lang="ru-RU" sz="2000" dirty="0">
                <a:solidFill>
                  <a:srgbClr val="002060"/>
                </a:solidFill>
                <a:latin typeface="Book Antiqua" pitchFamily="18" charset="0"/>
              </a:rPr>
              <a:t>, и </a:t>
            </a:r>
            <a:r>
              <a:rPr lang="ru-RU" sz="2000" dirty="0" err="1">
                <a:solidFill>
                  <a:srgbClr val="002060"/>
                </a:solidFill>
                <a:latin typeface="Book Antiqua" pitchFamily="18" charset="0"/>
              </a:rPr>
              <a:t>Вербон</a:t>
            </a:r>
            <a:r>
              <a:rPr lang="ru-RU" sz="2000" dirty="0">
                <a:solidFill>
                  <a:srgbClr val="002060"/>
                </a:solidFill>
                <a:latin typeface="Book Antiqua" pitchFamily="18" charset="0"/>
              </a:rPr>
              <a:t> (Лаго-Маджоре) - исток р. </a:t>
            </a:r>
            <a:r>
              <a:rPr lang="ru-RU" sz="2000" dirty="0" err="1">
                <a:solidFill>
                  <a:srgbClr val="002060"/>
                </a:solidFill>
                <a:latin typeface="Book Antiqua" pitchFamily="18" charset="0"/>
              </a:rPr>
              <a:t>Тичино</a:t>
            </a:r>
            <a:r>
              <a:rPr lang="ru-RU" sz="2000" dirty="0">
                <a:solidFill>
                  <a:srgbClr val="002060"/>
                </a:solidFill>
                <a:latin typeface="Book Antiqua" pitchFamily="18" charset="0"/>
              </a:rPr>
              <a:t>.</a:t>
            </a:r>
          </a:p>
        </p:txBody>
      </p:sp>
      <p:pic>
        <p:nvPicPr>
          <p:cNvPr id="5124" name="Picture 4" descr="http://aphorism-citation.ru/Foto1/polibij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4653136"/>
            <a:ext cx="1323975" cy="1771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93642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rylik.ru/uploads/posts/2010-10/1287167075_harvesttime9-kopi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" y="3022"/>
            <a:ext cx="9143986" cy="6854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7" y="764704"/>
            <a:ext cx="8229600" cy="1152128"/>
          </a:xfrm>
        </p:spPr>
        <p:txBody>
          <a:bodyPr>
            <a:normAutofit fontScale="90000"/>
          </a:bodyPr>
          <a:lstStyle/>
          <a:p>
            <a:r>
              <a:rPr lang="ru-RU" cap="small" dirty="0">
                <a:solidFill>
                  <a:srgbClr val="FFFF00"/>
                </a:solidFill>
                <a:latin typeface="Book Antiqua" pitchFamily="18" charset="0"/>
              </a:rPr>
              <a:t>Плавания у берегов Африки </a:t>
            </a:r>
            <a:r>
              <a:rPr lang="ru-RU" cap="small" dirty="0" smtClean="0">
                <a:solidFill>
                  <a:srgbClr val="FFFF00"/>
                </a:solidFill>
                <a:latin typeface="Book Antiqua" pitchFamily="18" charset="0"/>
              </a:rPr>
              <a:t/>
            </a:r>
            <a:br>
              <a:rPr lang="ru-RU" cap="small" dirty="0" smtClean="0">
                <a:solidFill>
                  <a:srgbClr val="FFFF00"/>
                </a:solidFill>
                <a:latin typeface="Book Antiqua" pitchFamily="18" charset="0"/>
              </a:rPr>
            </a:br>
            <a:r>
              <a:rPr lang="ru-RU" cap="small" dirty="0" smtClean="0">
                <a:solidFill>
                  <a:srgbClr val="FFFF00"/>
                </a:solidFill>
                <a:latin typeface="Book Antiqua" pitchFamily="18" charset="0"/>
              </a:rPr>
              <a:t>в римскую </a:t>
            </a:r>
            <a:r>
              <a:rPr lang="ru-RU" cap="small" dirty="0">
                <a:solidFill>
                  <a:srgbClr val="FFFF00"/>
                </a:solidFill>
                <a:latin typeface="Book Antiqua" pitchFamily="18" charset="0"/>
              </a:rPr>
              <a:t>эпоху</a:t>
            </a:r>
            <a:br>
              <a:rPr lang="ru-RU" cap="small" dirty="0">
                <a:solidFill>
                  <a:srgbClr val="FFFF00"/>
                </a:solidFill>
                <a:latin typeface="Book Antiqua" pitchFamily="18" charset="0"/>
              </a:rPr>
            </a:br>
            <a:r>
              <a:rPr lang="ru-RU" dirty="0">
                <a:solidFill>
                  <a:srgbClr val="FFFF00"/>
                </a:solidFill>
                <a:latin typeface="Book Antiqua" pitchFamily="18" charset="0"/>
              </a:rPr>
              <a:t/>
            </a:r>
            <a:br>
              <a:rPr lang="ru-RU" dirty="0">
                <a:solidFill>
                  <a:srgbClr val="FFFF00"/>
                </a:solidFill>
                <a:latin typeface="Book Antiqua" pitchFamily="18" charset="0"/>
              </a:rPr>
            </a:br>
            <a:endParaRPr lang="ru-RU" dirty="0">
              <a:solidFill>
                <a:srgbClr val="FFFF00"/>
              </a:solidFill>
              <a:latin typeface="Book Antiqu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1412776"/>
            <a:ext cx="705678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800080"/>
                </a:solidFill>
                <a:latin typeface="Book Antiqua" pitchFamily="18" charset="0"/>
              </a:rPr>
              <a:t>Полководца </a:t>
            </a:r>
            <a:r>
              <a:rPr lang="ru-RU" dirty="0" err="1">
                <a:solidFill>
                  <a:srgbClr val="800080"/>
                </a:solidFill>
                <a:latin typeface="Book Antiqua" pitchFamily="18" charset="0"/>
              </a:rPr>
              <a:t>Сципиона</a:t>
            </a:r>
            <a:r>
              <a:rPr lang="ru-RU" dirty="0">
                <a:solidFill>
                  <a:srgbClr val="800080"/>
                </a:solidFill>
                <a:latin typeface="Book Antiqua" pitchFamily="18" charset="0"/>
              </a:rPr>
              <a:t> Младшего в африканском походе, закончившемся разрушением Карфагена (146 г. до н. э.), сопровождал </a:t>
            </a:r>
            <a:r>
              <a:rPr lang="ru-RU" dirty="0" err="1">
                <a:solidFill>
                  <a:srgbClr val="800080"/>
                </a:solidFill>
                <a:latin typeface="Book Antiqua" pitchFamily="18" charset="0"/>
              </a:rPr>
              <a:t>Полибий</a:t>
            </a:r>
            <a:r>
              <a:rPr lang="ru-RU" dirty="0">
                <a:solidFill>
                  <a:srgbClr val="800080"/>
                </a:solidFill>
                <a:latin typeface="Book Antiqua" pitchFamily="18" charset="0"/>
              </a:rPr>
              <a:t>. Весной 147 г. он возглавил морскую экспедицию, посланную за Столбы на юг, на разведку рынков золота, и достиг «реки </a:t>
            </a:r>
            <a:r>
              <a:rPr lang="ru-RU" dirty="0" err="1">
                <a:solidFill>
                  <a:srgbClr val="800080"/>
                </a:solidFill>
                <a:latin typeface="Book Antiqua" pitchFamily="18" charset="0"/>
              </a:rPr>
              <a:t>Бамботус</a:t>
            </a:r>
            <a:r>
              <a:rPr lang="ru-RU" dirty="0">
                <a:solidFill>
                  <a:srgbClr val="800080"/>
                </a:solidFill>
                <a:latin typeface="Book Antiqua" pitchFamily="18" charset="0"/>
              </a:rPr>
              <a:t>», в которой видел крокодилов.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2907521"/>
            <a:ext cx="748883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err="1">
                <a:solidFill>
                  <a:srgbClr val="C00000"/>
                </a:solidFill>
                <a:latin typeface="Book Antiqua" pitchFamily="18" charset="0"/>
              </a:rPr>
              <a:t>Евдокс</a:t>
            </a:r>
            <a:r>
              <a:rPr lang="ru-RU" b="1" i="1" dirty="0">
                <a:solidFill>
                  <a:srgbClr val="C00000"/>
                </a:solidFill>
                <a:latin typeface="Book Antiqua" pitchFamily="18" charset="0"/>
              </a:rPr>
              <a:t> </a:t>
            </a:r>
            <a:r>
              <a:rPr lang="ru-RU" b="1" i="1" dirty="0" err="1">
                <a:solidFill>
                  <a:srgbClr val="C00000"/>
                </a:solidFill>
                <a:latin typeface="Book Antiqua" pitchFamily="18" charset="0"/>
              </a:rPr>
              <a:t>Кизикский</a:t>
            </a:r>
            <a:r>
              <a:rPr lang="ru-RU" dirty="0">
                <a:solidFill>
                  <a:srgbClr val="660033"/>
                </a:solidFill>
                <a:latin typeface="Book Antiqua" pitchFamily="18" charset="0"/>
              </a:rPr>
              <a:t>, греческий купец, дважды плававший из Египта через Красное море в Индию (120–115 гг. до н. э.), перебрался затем в Кадис. Позднее он пытался достигнуть Индия из Кадиса южным морским путем, вокруг Африки. В рассказах о плаваниях </a:t>
            </a:r>
            <a:r>
              <a:rPr lang="ru-RU" dirty="0" err="1">
                <a:solidFill>
                  <a:srgbClr val="660033"/>
                </a:solidFill>
                <a:latin typeface="Book Antiqua" pitchFamily="18" charset="0"/>
              </a:rPr>
              <a:t>Полибия</a:t>
            </a:r>
            <a:r>
              <a:rPr lang="ru-RU" dirty="0">
                <a:solidFill>
                  <a:srgbClr val="660033"/>
                </a:solidFill>
                <a:latin typeface="Book Antiqua" pitchFamily="18" charset="0"/>
              </a:rPr>
              <a:t> и </a:t>
            </a:r>
            <a:r>
              <a:rPr lang="ru-RU" dirty="0" err="1">
                <a:solidFill>
                  <a:srgbClr val="660033"/>
                </a:solidFill>
                <a:latin typeface="Book Antiqua" pitchFamily="18" charset="0"/>
              </a:rPr>
              <a:t>Евдокса</a:t>
            </a:r>
            <a:r>
              <a:rPr lang="ru-RU" dirty="0">
                <a:solidFill>
                  <a:srgbClr val="660033"/>
                </a:solidFill>
                <a:latin typeface="Book Antiqua" pitchFamily="18" charset="0"/>
              </a:rPr>
              <a:t> нет ничего фантастического, но и нет материала, по которому можно было бы установить, до какого пункта Западной Африки они доходили. В настоящее время большинство историков считает, что «река </a:t>
            </a:r>
            <a:r>
              <a:rPr lang="ru-RU" dirty="0" err="1">
                <a:solidFill>
                  <a:srgbClr val="660033"/>
                </a:solidFill>
                <a:latin typeface="Book Antiqua" pitchFamily="18" charset="0"/>
              </a:rPr>
              <a:t>Бамботус</a:t>
            </a:r>
            <a:r>
              <a:rPr lang="ru-RU" dirty="0">
                <a:solidFill>
                  <a:srgbClr val="660033"/>
                </a:solidFill>
                <a:latin typeface="Book Antiqua" pitchFamily="18" charset="0"/>
              </a:rPr>
              <a:t>» </a:t>
            </a:r>
            <a:r>
              <a:rPr lang="ru-RU" dirty="0" err="1">
                <a:solidFill>
                  <a:srgbClr val="660033"/>
                </a:solidFill>
                <a:latin typeface="Book Antiqua" pitchFamily="18" charset="0"/>
              </a:rPr>
              <a:t>Полибия</a:t>
            </a:r>
            <a:r>
              <a:rPr lang="ru-RU" dirty="0">
                <a:solidFill>
                  <a:srgbClr val="660033"/>
                </a:solidFill>
                <a:latin typeface="Book Antiqua" pitchFamily="18" charset="0"/>
              </a:rPr>
              <a:t> (XXIV, 15, 7), где водятся крокодилы, — это Сенегал. </a:t>
            </a:r>
            <a:endParaRPr lang="ru-RU" dirty="0" smtClean="0">
              <a:solidFill>
                <a:srgbClr val="660033"/>
              </a:solidFill>
              <a:latin typeface="Book Antiqua" pitchFamily="18" charset="0"/>
            </a:endParaRPr>
          </a:p>
          <a:p>
            <a:pPr algn="ctr"/>
            <a:r>
              <a:rPr lang="ru-RU" dirty="0" smtClean="0">
                <a:solidFill>
                  <a:srgbClr val="660033"/>
                </a:solidFill>
                <a:latin typeface="Book Antiqua" pitchFamily="18" charset="0"/>
              </a:rPr>
              <a:t>Его </a:t>
            </a:r>
            <a:r>
              <a:rPr lang="ru-RU" dirty="0">
                <a:solidFill>
                  <a:srgbClr val="660033"/>
                </a:solidFill>
                <a:latin typeface="Book Antiqua" pitchFamily="18" charset="0"/>
              </a:rPr>
              <a:t>попытка установить постоянные торговые контакты с местным населением потерпела неудачу.</a:t>
            </a:r>
          </a:p>
        </p:txBody>
      </p:sp>
    </p:spTree>
    <p:extLst>
      <p:ext uri="{BB962C8B-B14F-4D97-AF65-F5344CB8AC3E}">
        <p14:creationId xmlns:p14="http://schemas.microsoft.com/office/powerpoint/2010/main" xmlns="" val="775261385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gylhataj.ru/wp-content/uploads/2012/05/fon3-fonyi-dlya-fotoshopa-fonyi-dlya-otkryito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4589"/>
            <a:ext cx="9144000" cy="6862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1560" y="393896"/>
            <a:ext cx="8064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Book Antiqua" pitchFamily="18" charset="0"/>
              </a:rPr>
              <a:t>Не позднее II в. до н. э. </a:t>
            </a:r>
            <a:r>
              <a:rPr lang="ru-RU" dirty="0" err="1">
                <a:solidFill>
                  <a:srgbClr val="002060"/>
                </a:solidFill>
                <a:latin typeface="Book Antiqua" pitchFamily="18" charset="0"/>
              </a:rPr>
              <a:t>кадисские</a:t>
            </a:r>
            <a:r>
              <a:rPr lang="ru-RU" dirty="0">
                <a:solidFill>
                  <a:srgbClr val="002060"/>
                </a:solidFill>
                <a:latin typeface="Book Antiqua" pitchFamily="18" charset="0"/>
              </a:rPr>
              <a:t> рыбаки постоянно плавали к Канарским о-вам. Союзник римлян, мавританский </a:t>
            </a:r>
            <a:r>
              <a:rPr lang="ru-RU" dirty="0" err="1">
                <a:solidFill>
                  <a:srgbClr val="002060"/>
                </a:solidFill>
                <a:latin typeface="Book Antiqua" pitchFamily="18" charset="0"/>
              </a:rPr>
              <a:t>царь</a:t>
            </a:r>
            <a:r>
              <a:rPr lang="ru-RU" i="1" dirty="0" err="1">
                <a:solidFill>
                  <a:srgbClr val="002060"/>
                </a:solidFill>
                <a:latin typeface="Book Antiqua" pitchFamily="18" charset="0"/>
              </a:rPr>
              <a:t>Юба</a:t>
            </a:r>
            <a:r>
              <a:rPr lang="ru-RU" i="1" dirty="0">
                <a:solidFill>
                  <a:srgbClr val="002060"/>
                </a:solidFill>
                <a:latin typeface="Book Antiqua" pitchFamily="18" charset="0"/>
              </a:rPr>
              <a:t> II</a:t>
            </a:r>
            <a:r>
              <a:rPr lang="ru-RU" dirty="0">
                <a:solidFill>
                  <a:srgbClr val="002060"/>
                </a:solidFill>
                <a:latin typeface="Book Antiqua" pitchFamily="18" charset="0"/>
              </a:rPr>
              <a:t>, в I в. до н. э. снарядил туда экспедицию, собравшую о них точную информацию. По этим материалам </a:t>
            </a:r>
            <a:r>
              <a:rPr lang="ru-RU" dirty="0" err="1">
                <a:solidFill>
                  <a:srgbClr val="002060"/>
                </a:solidFill>
                <a:latin typeface="Book Antiqua" pitchFamily="18" charset="0"/>
              </a:rPr>
              <a:t>Юба</a:t>
            </a:r>
            <a:r>
              <a:rPr lang="ru-RU" dirty="0">
                <a:solidFill>
                  <a:srgbClr val="002060"/>
                </a:solidFill>
                <a:latin typeface="Book Antiqua" pitchFamily="18" charset="0"/>
              </a:rPr>
              <a:t> II дал первое описание </a:t>
            </a:r>
            <a:r>
              <a:rPr lang="ru-RU" dirty="0" err="1">
                <a:solidFill>
                  <a:srgbClr val="002060"/>
                </a:solidFill>
                <a:latin typeface="Book Antiqua" pitchFamily="18" charset="0"/>
              </a:rPr>
              <a:t>Канар</a:t>
            </a:r>
            <a:r>
              <a:rPr lang="ru-RU" dirty="0">
                <a:solidFill>
                  <a:srgbClr val="002060"/>
                </a:solidFill>
                <a:latin typeface="Book Antiqua" pitchFamily="18" charset="0"/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2073826"/>
            <a:ext cx="806489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00FF"/>
                </a:solidFill>
                <a:latin typeface="Book Antiqua" pitchFamily="18" charset="0"/>
              </a:rPr>
              <a:t>Восточное побережье Африки, судя по «</a:t>
            </a:r>
            <a:r>
              <a:rPr lang="ru-RU" dirty="0" err="1">
                <a:solidFill>
                  <a:srgbClr val="0000FF"/>
                </a:solidFill>
                <a:latin typeface="Book Antiqua" pitchFamily="18" charset="0"/>
              </a:rPr>
              <a:t>Периплу</a:t>
            </a:r>
            <a:r>
              <a:rPr lang="ru-RU" dirty="0">
                <a:solidFill>
                  <a:srgbClr val="0000FF"/>
                </a:solidFill>
                <a:latin typeface="Book Antiqua" pitchFamily="18" charset="0"/>
              </a:rPr>
              <a:t>» Псевдо-</a:t>
            </a:r>
            <a:r>
              <a:rPr lang="ru-RU" dirty="0" err="1">
                <a:solidFill>
                  <a:srgbClr val="0000FF"/>
                </a:solidFill>
                <a:latin typeface="Book Antiqua" pitchFamily="18" charset="0"/>
              </a:rPr>
              <a:t>Арриана</a:t>
            </a:r>
            <a:r>
              <a:rPr lang="ru-RU" dirty="0">
                <a:solidFill>
                  <a:srgbClr val="0000FF"/>
                </a:solidFill>
                <a:latin typeface="Book Antiqua" pitchFamily="18" charset="0"/>
              </a:rPr>
              <a:t>, к середине I в. н. э. было известно римлянам от вершины Суэцкого залива (30° с. ш.) до о. Занзибар (6° ю. ш.), а может быть, и до о. Мафия, у 8° ю. ш. Так же детально, как исследованное с древнейших времен восточное </a:t>
            </a:r>
            <a:r>
              <a:rPr lang="ru-RU" dirty="0" err="1">
                <a:solidFill>
                  <a:srgbClr val="0000FF"/>
                </a:solidFill>
                <a:latin typeface="Book Antiqua" pitchFamily="18" charset="0"/>
              </a:rPr>
              <a:t>Красноморское</a:t>
            </a:r>
            <a:r>
              <a:rPr lang="ru-RU" dirty="0">
                <a:solidFill>
                  <a:srgbClr val="0000FF"/>
                </a:solidFill>
                <a:latin typeface="Book Antiqua" pitchFamily="18" charset="0"/>
              </a:rPr>
              <a:t> побережье Египта, описаны берега п-ова Сомали («Южный Рог» Птолемея), причем правильно указана перемена направления его берега у мыса Ароматов (мыс </a:t>
            </a:r>
            <a:r>
              <a:rPr lang="ru-RU" dirty="0" err="1">
                <a:solidFill>
                  <a:srgbClr val="0000FF"/>
                </a:solidFill>
                <a:latin typeface="Book Antiqua" pitchFamily="18" charset="0"/>
              </a:rPr>
              <a:t>Гвардафуй</a:t>
            </a:r>
            <a:r>
              <a:rPr lang="ru-RU" dirty="0">
                <a:solidFill>
                  <a:srgbClr val="0000FF"/>
                </a:solidFill>
                <a:latin typeface="Book Antiqua" pitchFamily="18" charset="0"/>
              </a:rPr>
              <a:t>) с западно-восточного на южное и юго-западное. </a:t>
            </a:r>
            <a:endParaRPr lang="ru-RU" dirty="0" smtClean="0">
              <a:solidFill>
                <a:srgbClr val="0000FF"/>
              </a:solidFill>
              <a:latin typeface="Book Antiqua" pitchFamily="18" charset="0"/>
            </a:endParaRPr>
          </a:p>
          <a:p>
            <a:pPr algn="ctr"/>
            <a:endParaRPr lang="ru-RU" dirty="0">
              <a:solidFill>
                <a:srgbClr val="0000FF"/>
              </a:solidFill>
              <a:latin typeface="Book Antiqua" pitchFamily="18" charset="0"/>
            </a:endParaRPr>
          </a:p>
          <a:p>
            <a:pPr algn="ctr"/>
            <a:r>
              <a:rPr lang="ru-RU" dirty="0" smtClean="0">
                <a:solidFill>
                  <a:srgbClr val="0000FF"/>
                </a:solidFill>
                <a:latin typeface="Book Antiqua" pitchFamily="18" charset="0"/>
              </a:rPr>
              <a:t>Участок </a:t>
            </a:r>
            <a:r>
              <a:rPr lang="ru-RU" dirty="0">
                <a:solidFill>
                  <a:srgbClr val="0000FF"/>
                </a:solidFill>
                <a:latin typeface="Book Antiqua" pitchFamily="18" charset="0"/>
              </a:rPr>
              <a:t>побережья Восточной Африки к югу от экватора до Занзибара и сам остров автору «</a:t>
            </a:r>
            <a:r>
              <a:rPr lang="ru-RU" dirty="0" err="1">
                <a:solidFill>
                  <a:srgbClr val="0000FF"/>
                </a:solidFill>
                <a:latin typeface="Book Antiqua" pitchFamily="18" charset="0"/>
              </a:rPr>
              <a:t>Перипла</a:t>
            </a:r>
            <a:r>
              <a:rPr lang="ru-RU" dirty="0">
                <a:solidFill>
                  <a:srgbClr val="0000FF"/>
                </a:solidFill>
                <a:latin typeface="Book Antiqua" pitchFamily="18" charset="0"/>
              </a:rPr>
              <a:t>» известны лишь по расспросам, вероятно, от </a:t>
            </a:r>
            <a:r>
              <a:rPr lang="ru-RU" dirty="0" err="1">
                <a:solidFill>
                  <a:srgbClr val="0000FF"/>
                </a:solidFill>
                <a:latin typeface="Book Antiqua" pitchFamily="18" charset="0"/>
              </a:rPr>
              <a:t>южноарабских</a:t>
            </a:r>
            <a:r>
              <a:rPr lang="ru-RU" dirty="0">
                <a:solidFill>
                  <a:srgbClr val="0000FF"/>
                </a:solidFill>
                <a:latin typeface="Book Antiqua" pitchFamily="18" charset="0"/>
              </a:rPr>
              <a:t> мореходов и работорговцев. По предположению Псевдо-</a:t>
            </a:r>
            <a:r>
              <a:rPr lang="ru-RU" dirty="0" err="1">
                <a:solidFill>
                  <a:srgbClr val="0000FF"/>
                </a:solidFill>
                <a:latin typeface="Book Antiqua" pitchFamily="18" charset="0"/>
              </a:rPr>
              <a:t>Арриана</a:t>
            </a:r>
            <a:r>
              <a:rPr lang="ru-RU" dirty="0">
                <a:solidFill>
                  <a:srgbClr val="0000FF"/>
                </a:solidFill>
                <a:latin typeface="Book Antiqua" pitchFamily="18" charset="0"/>
              </a:rPr>
              <a:t>, чуть южнее последнего известного ему приморского торгового г. </a:t>
            </a:r>
            <a:r>
              <a:rPr lang="ru-RU" dirty="0" err="1">
                <a:solidFill>
                  <a:srgbClr val="0000FF"/>
                </a:solidFill>
                <a:latin typeface="Book Antiqua" pitchFamily="18" charset="0"/>
              </a:rPr>
              <a:t>Рапта</a:t>
            </a:r>
            <a:r>
              <a:rPr lang="ru-RU" dirty="0">
                <a:solidFill>
                  <a:srgbClr val="0000FF"/>
                </a:solidFill>
                <a:latin typeface="Book Antiqua" pitchFamily="18" charset="0"/>
              </a:rPr>
              <a:t>, располагавшегося, скорее всего, в дельте р. </a:t>
            </a:r>
            <a:r>
              <a:rPr lang="ru-RU" dirty="0" err="1">
                <a:solidFill>
                  <a:srgbClr val="0000FF"/>
                </a:solidFill>
                <a:latin typeface="Book Antiqua" pitchFamily="18" charset="0"/>
              </a:rPr>
              <a:t>Руфиджи</a:t>
            </a:r>
            <a:r>
              <a:rPr lang="ru-RU" dirty="0">
                <a:solidFill>
                  <a:srgbClr val="0000FF"/>
                </a:solidFill>
                <a:latin typeface="Book Antiqua" pitchFamily="18" charset="0"/>
              </a:rPr>
              <a:t>, у 8° ю. ш., африканский берег круто поворачивает на запад.</a:t>
            </a:r>
          </a:p>
        </p:txBody>
      </p:sp>
    </p:spTree>
    <p:extLst>
      <p:ext uri="{BB962C8B-B14F-4D97-AF65-F5344CB8AC3E}">
        <p14:creationId xmlns:p14="http://schemas.microsoft.com/office/powerpoint/2010/main" xmlns="" val="2520166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sergeywaz.ucoz.ru/_ph/11/9181338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71600" y="1124744"/>
            <a:ext cx="770485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9900"/>
                </a:solidFill>
                <a:latin typeface="Book Antiqua" pitchFamily="18" charset="0"/>
              </a:rPr>
              <a:t>Во второй половине I в. н. э. не только мореплаватели-арабы, но и римские подданные посещали восточные берега Экваториальной Африки. Марин </a:t>
            </a:r>
            <a:r>
              <a:rPr lang="ru-RU" dirty="0" err="1">
                <a:solidFill>
                  <a:srgbClr val="009900"/>
                </a:solidFill>
                <a:latin typeface="Book Antiqua" pitchFamily="18" charset="0"/>
              </a:rPr>
              <a:t>Тирский</a:t>
            </a:r>
            <a:r>
              <a:rPr lang="ru-RU" dirty="0">
                <a:solidFill>
                  <a:srgbClr val="009900"/>
                </a:solidFill>
                <a:latin typeface="Book Antiqua" pitchFamily="18" charset="0"/>
              </a:rPr>
              <a:t> называет трех плававших туда мореходов, судя по именам, греков. </a:t>
            </a:r>
            <a:endParaRPr lang="ru-RU" dirty="0" smtClean="0">
              <a:solidFill>
                <a:srgbClr val="009900"/>
              </a:solidFill>
              <a:latin typeface="Book Antiqua" pitchFamily="18" charset="0"/>
            </a:endParaRPr>
          </a:p>
          <a:p>
            <a:pPr algn="ctr"/>
            <a:endParaRPr lang="ru-RU" dirty="0">
              <a:solidFill>
                <a:srgbClr val="002060"/>
              </a:solidFill>
              <a:latin typeface="Book Antiqua" pitchFamily="18" charset="0"/>
            </a:endParaRPr>
          </a:p>
          <a:p>
            <a:pPr algn="ctr"/>
            <a:r>
              <a:rPr lang="ru-RU" dirty="0" smtClean="0">
                <a:solidFill>
                  <a:srgbClr val="CC3399"/>
                </a:solidFill>
                <a:latin typeface="Book Antiqua" pitchFamily="18" charset="0"/>
              </a:rPr>
              <a:t>Один </a:t>
            </a:r>
            <a:r>
              <a:rPr lang="ru-RU" dirty="0">
                <a:solidFill>
                  <a:srgbClr val="CC3399"/>
                </a:solidFill>
                <a:latin typeface="Book Antiqua" pitchFamily="18" charset="0"/>
              </a:rPr>
              <a:t>из них, капитан </a:t>
            </a:r>
            <a:r>
              <a:rPr lang="ru-RU" dirty="0" err="1">
                <a:solidFill>
                  <a:srgbClr val="CC3399"/>
                </a:solidFill>
                <a:latin typeface="Book Antiqua" pitchFamily="18" charset="0"/>
              </a:rPr>
              <a:t>Диоскур</a:t>
            </a:r>
            <a:r>
              <a:rPr lang="ru-RU" dirty="0">
                <a:solidFill>
                  <a:srgbClr val="CC3399"/>
                </a:solidFill>
                <a:latin typeface="Book Antiqua" pitchFamily="18" charset="0"/>
              </a:rPr>
              <a:t>, достиг, продвигаясь к югу вдоль побережья, 10°30' ю. ш. Но наиболее интересно сообщение о Диогене, который около 80 г. н. э., возвращался из Индии: «...проходя близ [мыса] Ароматов, [он] был унесен северным ветром и, имея по правую сторону от себя </a:t>
            </a:r>
            <a:r>
              <a:rPr lang="ru-RU" dirty="0" err="1">
                <a:solidFill>
                  <a:srgbClr val="CC3399"/>
                </a:solidFill>
                <a:latin typeface="Book Antiqua" pitchFamily="18" charset="0"/>
              </a:rPr>
              <a:t>Троглодитику</a:t>
            </a:r>
            <a:r>
              <a:rPr lang="ru-RU" dirty="0">
                <a:solidFill>
                  <a:srgbClr val="CC3399"/>
                </a:solidFill>
                <a:latin typeface="Book Antiqua" pitchFamily="18" charset="0"/>
              </a:rPr>
              <a:t> [Восточную Африку], </a:t>
            </a:r>
            <a:endParaRPr lang="ru-RU" dirty="0" smtClean="0">
              <a:solidFill>
                <a:srgbClr val="CC3399"/>
              </a:solidFill>
              <a:latin typeface="Book Antiqua" pitchFamily="18" charset="0"/>
            </a:endParaRPr>
          </a:p>
          <a:p>
            <a:pPr algn="ctr"/>
            <a:r>
              <a:rPr lang="ru-RU" dirty="0" smtClean="0">
                <a:solidFill>
                  <a:srgbClr val="CC3399"/>
                </a:solidFill>
                <a:latin typeface="Book Antiqua" pitchFamily="18" charset="0"/>
              </a:rPr>
              <a:t>через </a:t>
            </a:r>
            <a:r>
              <a:rPr lang="ru-RU" dirty="0">
                <a:solidFill>
                  <a:srgbClr val="CC3399"/>
                </a:solidFill>
                <a:latin typeface="Book Antiqua" pitchFamily="18" charset="0"/>
              </a:rPr>
              <a:t>25 дней прибыл к тем озерам [Виктория и Альберт], </a:t>
            </a:r>
            <a:endParaRPr lang="ru-RU" dirty="0" smtClean="0">
              <a:solidFill>
                <a:srgbClr val="CC3399"/>
              </a:solidFill>
              <a:latin typeface="Book Antiqua" pitchFamily="18" charset="0"/>
            </a:endParaRPr>
          </a:p>
          <a:p>
            <a:pPr algn="ctr"/>
            <a:r>
              <a:rPr lang="ru-RU" dirty="0" smtClean="0">
                <a:solidFill>
                  <a:srgbClr val="CC3399"/>
                </a:solidFill>
                <a:latin typeface="Book Antiqua" pitchFamily="18" charset="0"/>
              </a:rPr>
              <a:t>из </a:t>
            </a:r>
            <a:r>
              <a:rPr lang="ru-RU" dirty="0">
                <a:solidFill>
                  <a:srgbClr val="CC3399"/>
                </a:solidFill>
                <a:latin typeface="Book Antiqua" pitchFamily="18" charset="0"/>
              </a:rPr>
              <a:t>которых вытекает Нил и от которых значительно удален к югу мыс </a:t>
            </a:r>
            <a:r>
              <a:rPr lang="ru-RU" dirty="0" err="1">
                <a:solidFill>
                  <a:srgbClr val="CC3399"/>
                </a:solidFill>
                <a:latin typeface="Book Antiqua" pitchFamily="18" charset="0"/>
              </a:rPr>
              <a:t>Рапты</a:t>
            </a:r>
            <a:r>
              <a:rPr lang="ru-RU" dirty="0" smtClean="0">
                <a:solidFill>
                  <a:srgbClr val="CC3399"/>
                </a:solidFill>
                <a:latin typeface="Book Antiqua" pitchFamily="18" charset="0"/>
              </a:rPr>
              <a:t>». </a:t>
            </a:r>
            <a:r>
              <a:rPr lang="ru-RU" dirty="0">
                <a:solidFill>
                  <a:srgbClr val="CC3399"/>
                </a:solidFill>
                <a:latin typeface="Book Antiqua" pitchFamily="18" charset="0"/>
              </a:rPr>
              <a:t>Это сообщение Марина Птолемей </a:t>
            </a:r>
            <a:r>
              <a:rPr lang="ru-RU" dirty="0" smtClean="0">
                <a:solidFill>
                  <a:srgbClr val="CC3399"/>
                </a:solidFill>
                <a:latin typeface="Book Antiqua" pitchFamily="18" charset="0"/>
              </a:rPr>
              <a:t> </a:t>
            </a:r>
            <a:r>
              <a:rPr lang="ru-RU" dirty="0">
                <a:solidFill>
                  <a:srgbClr val="CC3399"/>
                </a:solidFill>
                <a:latin typeface="Book Antiqua" pitchFamily="18" charset="0"/>
              </a:rPr>
              <a:t>сопоставляет «с описаниями наших современников» (II в. н. э.) и приходит к </a:t>
            </a:r>
            <a:r>
              <a:rPr lang="ru-RU" dirty="0" err="1">
                <a:solidFill>
                  <a:srgbClr val="CC3399"/>
                </a:solidFill>
                <a:latin typeface="Book Antiqua" pitchFamily="18" charset="0"/>
              </a:rPr>
              <a:t>нравильному</a:t>
            </a:r>
            <a:r>
              <a:rPr lang="ru-RU" dirty="0">
                <a:solidFill>
                  <a:srgbClr val="CC3399"/>
                </a:solidFill>
                <a:latin typeface="Book Antiqua" pitchFamily="18" charset="0"/>
              </a:rPr>
              <a:t> выводу: «Благодаря купцам, проделавшим путь от Счастливой Аравии к Ароматам... и </a:t>
            </a:r>
            <a:r>
              <a:rPr lang="ru-RU" dirty="0" err="1">
                <a:solidFill>
                  <a:srgbClr val="CC3399"/>
                </a:solidFill>
                <a:latin typeface="Book Antiqua" pitchFamily="18" charset="0"/>
              </a:rPr>
              <a:t>Раптам</a:t>
            </a:r>
            <a:r>
              <a:rPr lang="ru-RU" dirty="0">
                <a:solidFill>
                  <a:srgbClr val="CC3399"/>
                </a:solidFill>
                <a:latin typeface="Book Antiqua" pitchFamily="18" charset="0"/>
              </a:rPr>
              <a:t>... мы знаем, что плавание туда совершается не точно на юг, но и в юго-западном направлении... и что озера, из которых вытекает Нил, находятся не у самого моря, а далеко в глубине страны». </a:t>
            </a:r>
          </a:p>
        </p:txBody>
      </p:sp>
    </p:spTree>
    <p:extLst>
      <p:ext uri="{BB962C8B-B14F-4D97-AF65-F5344CB8AC3E}">
        <p14:creationId xmlns:p14="http://schemas.microsoft.com/office/powerpoint/2010/main" xmlns="" val="339862134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img3.proshkolu.ru/content/media/pic/std/1000000/725000/724838-0b6a97e306d708d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28" y="0"/>
            <a:ext cx="914552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07196" y="764704"/>
            <a:ext cx="7525243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00FF"/>
                </a:solidFill>
                <a:latin typeface="Book Antiqua" pitchFamily="18" charset="0"/>
              </a:rPr>
              <a:t>Вероятно, Диоген сам не посещал Великих африканских озер, а узнал о них от арабских купцов, давно уже разведавших пути от моря до приозерного района. От них же Диоген или другие римские мореходы и купцы получили сведения о горах со снежными вершинами (Кения и Килиманджаро), поднимающихся близ торговых дорог от моря к Великим африканским озерам</a:t>
            </a:r>
            <a:r>
              <a:rPr lang="ru-RU" dirty="0" smtClean="0">
                <a:solidFill>
                  <a:srgbClr val="0000FF"/>
                </a:solidFill>
                <a:latin typeface="Book Antiqua" pitchFamily="18" charset="0"/>
              </a:rPr>
              <a:t>.</a:t>
            </a:r>
          </a:p>
          <a:p>
            <a:pPr algn="ctr"/>
            <a:endParaRPr lang="ru-RU" dirty="0" smtClean="0">
              <a:solidFill>
                <a:srgbClr val="002060"/>
              </a:solidFill>
              <a:latin typeface="Book Antiqua" pitchFamily="18" charset="0"/>
            </a:endParaRPr>
          </a:p>
          <a:p>
            <a:pPr algn="ctr"/>
            <a:r>
              <a:rPr lang="ru-RU" dirty="0">
                <a:solidFill>
                  <a:srgbClr val="D60093"/>
                </a:solidFill>
                <a:latin typeface="Book Antiqua" pitchFamily="18" charset="0"/>
              </a:rPr>
              <a:t>Такие расспросные сведения дали Птолемею материал для известной ошибочной картографической характеристики истоков Нила, которую можно сформулировать так: за 10° ю. ш. находятся снежные Лунные горы, которые тянутся с запада на восток, пересекая меридиан Александрии; по обе стороны меридиана, севернее 10° ю. ш., симметрично располагаются два озера, каждое питается тремя потоками, берущими начало в Лунных горах; из озер вытекает по реке; приблизительно у 6° с. ш. они сливаются, образуя Нил. Это ошибочное представление удерживалось в Европе до 60-х гг. XIX в., когда были окончательно установлены истоки Белого Нила.</a:t>
            </a:r>
          </a:p>
        </p:txBody>
      </p:sp>
    </p:spTree>
    <p:extLst>
      <p:ext uri="{BB962C8B-B14F-4D97-AF65-F5344CB8AC3E}">
        <p14:creationId xmlns:p14="http://schemas.microsoft.com/office/powerpoint/2010/main" xmlns="" val="1411128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оны для презентаций по философи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500166" y="571480"/>
            <a:ext cx="63610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cap="small" dirty="0" smtClean="0">
                <a:solidFill>
                  <a:srgbClr val="0000FF"/>
                </a:solidFill>
                <a:latin typeface="Bookman Old Style" pitchFamily="18" charset="0"/>
              </a:rPr>
              <a:t>Римские походы в глубь Африки</a:t>
            </a:r>
            <a:endParaRPr lang="ru-RU" sz="2800" b="1" cap="small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00166" y="1571612"/>
            <a:ext cx="657229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3300"/>
                </a:solidFill>
                <a:latin typeface="Bookman Old Style" pitchFamily="18" charset="0"/>
              </a:rPr>
              <a:t>В Африке </a:t>
            </a:r>
            <a:r>
              <a:rPr lang="ru-RU" dirty="0" smtClean="0">
                <a:solidFill>
                  <a:srgbClr val="003300"/>
                </a:solidFill>
                <a:latin typeface="Bookman Old Style" pitchFamily="18" charset="0"/>
              </a:rPr>
              <a:t>к началу нашей эры вся северная приморская полоса была уже известна римлянам. </a:t>
            </a:r>
            <a:endParaRPr lang="ru-RU" dirty="0" smtClean="0">
              <a:solidFill>
                <a:srgbClr val="003300"/>
              </a:solidFill>
              <a:latin typeface="Bookman Old Style" pitchFamily="18" charset="0"/>
            </a:endParaRPr>
          </a:p>
          <a:p>
            <a:pPr algn="ctr"/>
            <a:r>
              <a:rPr lang="ru-RU" dirty="0" smtClean="0">
                <a:solidFill>
                  <a:srgbClr val="003300"/>
                </a:solidFill>
                <a:latin typeface="Bookman Old Style" pitchFamily="18" charset="0"/>
              </a:rPr>
              <a:t>В </a:t>
            </a:r>
            <a:r>
              <a:rPr lang="ru-RU" dirty="0" smtClean="0">
                <a:solidFill>
                  <a:srgbClr val="003300"/>
                </a:solidFill>
                <a:latin typeface="Bookman Old Style" pitchFamily="18" charset="0"/>
              </a:rPr>
              <a:t>частности, Марк </a:t>
            </a:r>
            <a:r>
              <a:rPr lang="ru-RU" dirty="0" err="1" smtClean="0">
                <a:solidFill>
                  <a:srgbClr val="003300"/>
                </a:solidFill>
                <a:latin typeface="Bookman Old Style" pitchFamily="18" charset="0"/>
              </a:rPr>
              <a:t>Катон</a:t>
            </a:r>
            <a:r>
              <a:rPr lang="ru-RU" dirty="0" smtClean="0">
                <a:solidFill>
                  <a:srgbClr val="003300"/>
                </a:solidFill>
                <a:latin typeface="Bookman Old Style" pitchFamily="18" charset="0"/>
              </a:rPr>
              <a:t> во главе 10-тысячного войска в 47 г. до н. э. за 30 дней обошел «...по глубоким пескам в сильную жару» </a:t>
            </a:r>
            <a:r>
              <a:rPr lang="ru-RU" dirty="0" smtClean="0">
                <a:solidFill>
                  <a:srgbClr val="003300"/>
                </a:solidFill>
                <a:latin typeface="Bookman Old Style" pitchFamily="18" charset="0"/>
              </a:rPr>
              <a:t>залив </a:t>
            </a:r>
            <a:r>
              <a:rPr lang="ru-RU" dirty="0" smtClean="0">
                <a:solidFill>
                  <a:srgbClr val="003300"/>
                </a:solidFill>
                <a:latin typeface="Bookman Old Style" pitchFamily="18" charset="0"/>
              </a:rPr>
              <a:t>Сидра и верно определил протяженность его берегов в 750 км. </a:t>
            </a:r>
            <a:endParaRPr lang="ru-RU" dirty="0" smtClean="0">
              <a:solidFill>
                <a:srgbClr val="003300"/>
              </a:solidFill>
              <a:latin typeface="Bookman Old Style" pitchFamily="18" charset="0"/>
            </a:endParaRPr>
          </a:p>
          <a:p>
            <a:pPr algn="ctr"/>
            <a:endParaRPr lang="ru-RU" dirty="0" smtClean="0">
              <a:latin typeface="Bookman Old Style" pitchFamily="18" charset="0"/>
            </a:endParaRPr>
          </a:p>
          <a:p>
            <a:pPr algn="ctr"/>
            <a:r>
              <a:rPr lang="ru-RU" dirty="0" smtClean="0">
                <a:solidFill>
                  <a:srgbClr val="003300"/>
                </a:solidFill>
                <a:latin typeface="Bookman Old Style" pitchFamily="18" charset="0"/>
              </a:rPr>
              <a:t>Знания </a:t>
            </a:r>
            <a:r>
              <a:rPr lang="ru-RU" dirty="0" smtClean="0">
                <a:solidFill>
                  <a:srgbClr val="003300"/>
                </a:solidFill>
                <a:latin typeface="Bookman Old Style" pitchFamily="18" charset="0"/>
              </a:rPr>
              <a:t>римлян о горной системе Атлас первый обобщил </a:t>
            </a:r>
            <a:r>
              <a:rPr lang="ru-RU" dirty="0" err="1" smtClean="0">
                <a:solidFill>
                  <a:srgbClr val="003300"/>
                </a:solidFill>
                <a:latin typeface="Bookman Old Style" pitchFamily="18" charset="0"/>
              </a:rPr>
              <a:t>Страбон</a:t>
            </a:r>
            <a:r>
              <a:rPr lang="ru-RU" dirty="0" smtClean="0">
                <a:solidFill>
                  <a:srgbClr val="003300"/>
                </a:solidFill>
                <a:latin typeface="Bookman Old Style" pitchFamily="18" charset="0"/>
              </a:rPr>
              <a:t>, отметивший, что эти горы простираются от Атлантического океана «...через середину </a:t>
            </a:r>
            <a:r>
              <a:rPr lang="ru-RU" dirty="0" err="1" smtClean="0">
                <a:solidFill>
                  <a:srgbClr val="003300"/>
                </a:solidFill>
                <a:latin typeface="Bookman Old Style" pitchFamily="18" charset="0"/>
              </a:rPr>
              <a:t>Маврусии</a:t>
            </a:r>
            <a:r>
              <a:rPr lang="ru-RU" dirty="0" smtClean="0">
                <a:solidFill>
                  <a:srgbClr val="003300"/>
                </a:solidFill>
                <a:latin typeface="Bookman Old Style" pitchFamily="18" charset="0"/>
              </a:rPr>
              <a:t> [Марокко]...» </a:t>
            </a:r>
            <a:r>
              <a:rPr lang="ru-RU" dirty="0" smtClean="0">
                <a:solidFill>
                  <a:srgbClr val="003300"/>
                </a:solidFill>
                <a:latin typeface="Bookman Old Style" pitchFamily="18" charset="0"/>
              </a:rPr>
              <a:t> </a:t>
            </a:r>
            <a:r>
              <a:rPr lang="ru-RU" dirty="0" smtClean="0">
                <a:solidFill>
                  <a:srgbClr val="003300"/>
                </a:solidFill>
                <a:latin typeface="Bookman Old Style" pitchFamily="18" charset="0"/>
              </a:rPr>
              <a:t>до Тунисского пролива, т. е. на 2000 км, и параллельно им вытянуты другие хребты.</a:t>
            </a:r>
            <a:endParaRPr lang="ru-RU" dirty="0">
              <a:solidFill>
                <a:srgbClr val="0033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8" name="Picture 10" descr="Картинки по запросу фоны для презентаций по философи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85720" y="142852"/>
            <a:ext cx="842968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00FF"/>
                </a:solidFill>
                <a:latin typeface="Bookman Old Style" pitchFamily="18" charset="0"/>
              </a:rPr>
              <a:t>Из района Триполи в 19 г. до н. э. проконсул </a:t>
            </a:r>
            <a:r>
              <a:rPr lang="ru-RU" i="1" dirty="0" err="1" smtClean="0">
                <a:solidFill>
                  <a:srgbClr val="0000FF"/>
                </a:solidFill>
                <a:latin typeface="Bookman Old Style" pitchFamily="18" charset="0"/>
              </a:rPr>
              <a:t>Луций</a:t>
            </a:r>
            <a:r>
              <a:rPr lang="ru-RU" i="1" dirty="0" smtClean="0">
                <a:solidFill>
                  <a:srgbClr val="0000FF"/>
                </a:solidFill>
                <a:latin typeface="Bookman Old Style" pitchFamily="18" charset="0"/>
              </a:rPr>
              <a:t> </a:t>
            </a:r>
            <a:r>
              <a:rPr lang="ru-RU" i="1" dirty="0" err="1" smtClean="0">
                <a:solidFill>
                  <a:srgbClr val="0000FF"/>
                </a:solidFill>
                <a:latin typeface="Bookman Old Style" pitchFamily="18" charset="0"/>
              </a:rPr>
              <a:t>Корнелий</a:t>
            </a:r>
            <a:r>
              <a:rPr lang="ru-RU" i="1" dirty="0" smtClean="0">
                <a:solidFill>
                  <a:srgbClr val="0000FF"/>
                </a:solidFill>
                <a:latin typeface="Bookman Old Style" pitchFamily="18" charset="0"/>
              </a:rPr>
              <a:t> </a:t>
            </a:r>
            <a:r>
              <a:rPr lang="ru-RU" i="1" dirty="0" err="1" smtClean="0">
                <a:solidFill>
                  <a:srgbClr val="0000FF"/>
                </a:solidFill>
                <a:latin typeface="Bookman Old Style" pitchFamily="18" charset="0"/>
              </a:rPr>
              <a:t>Бальб</a:t>
            </a:r>
            <a:r>
              <a:rPr lang="ru-RU" dirty="0" smtClean="0">
                <a:solidFill>
                  <a:srgbClr val="0000FF"/>
                </a:solidFill>
                <a:latin typeface="Bookman Old Style" pitchFamily="18" charset="0"/>
              </a:rPr>
              <a:t> с военным отрядом впервые совершил далекий поход на юг в Сахару, в страну </a:t>
            </a:r>
            <a:r>
              <a:rPr lang="ru-RU" dirty="0" err="1" smtClean="0">
                <a:solidFill>
                  <a:srgbClr val="0000FF"/>
                </a:solidFill>
                <a:latin typeface="Bookman Old Style" pitchFamily="18" charset="0"/>
              </a:rPr>
              <a:t>гарамантов</a:t>
            </a:r>
            <a:r>
              <a:rPr lang="ru-RU" dirty="0" smtClean="0">
                <a:solidFill>
                  <a:srgbClr val="0000FF"/>
                </a:solidFill>
                <a:latin typeface="Bookman Old Style" pitchFamily="18" charset="0"/>
              </a:rPr>
              <a:t>. Заняв предварительно оазис </a:t>
            </a:r>
            <a:r>
              <a:rPr lang="ru-RU" dirty="0" err="1" smtClean="0">
                <a:solidFill>
                  <a:srgbClr val="0000FF"/>
                </a:solidFill>
                <a:latin typeface="Bookman Old Style" pitchFamily="18" charset="0"/>
              </a:rPr>
              <a:t>Гадамес</a:t>
            </a:r>
            <a:r>
              <a:rPr lang="ru-RU" dirty="0" smtClean="0">
                <a:solidFill>
                  <a:srgbClr val="0000FF"/>
                </a:solidFill>
                <a:latin typeface="Bookman Old Style" pitchFamily="18" charset="0"/>
              </a:rPr>
              <a:t>, у 30° с. </a:t>
            </a:r>
            <a:r>
              <a:rPr lang="ru-RU" dirty="0" err="1" smtClean="0">
                <a:solidFill>
                  <a:srgbClr val="0000FF"/>
                </a:solidFill>
                <a:latin typeface="Bookman Old Style" pitchFamily="18" charset="0"/>
              </a:rPr>
              <a:t>ш</a:t>
            </a:r>
            <a:r>
              <a:rPr lang="ru-RU" dirty="0" smtClean="0">
                <a:solidFill>
                  <a:srgbClr val="0000FF"/>
                </a:solidFill>
                <a:latin typeface="Bookman Old Style" pitchFamily="18" charset="0"/>
              </a:rPr>
              <a:t>., к югу от Карфагена, он пересек в восточном направлении каменистую пустыню, затем перевалил Черные горы — вероятно, цепь бесплодных возвышенностей у 28° с. </a:t>
            </a:r>
            <a:r>
              <a:rPr lang="ru-RU" dirty="0" err="1" smtClean="0">
                <a:solidFill>
                  <a:srgbClr val="0000FF"/>
                </a:solidFill>
                <a:latin typeface="Bookman Old Style" pitchFamily="18" charset="0"/>
              </a:rPr>
              <a:t>ш</a:t>
            </a:r>
            <a:r>
              <a:rPr lang="ru-RU" dirty="0" smtClean="0">
                <a:solidFill>
                  <a:srgbClr val="0000FF"/>
                </a:solidFill>
                <a:latin typeface="Bookman Old Style" pitchFamily="18" charset="0"/>
              </a:rPr>
              <a:t>., к юго-западу от залива Сидра — и через песчаную пустыню вышел к столичному г. </a:t>
            </a:r>
            <a:r>
              <a:rPr lang="ru-RU" dirty="0" err="1" smtClean="0">
                <a:solidFill>
                  <a:srgbClr val="0000FF"/>
                </a:solidFill>
                <a:latin typeface="Bookman Old Style" pitchFamily="18" charset="0"/>
              </a:rPr>
              <a:t>Гарама</a:t>
            </a:r>
            <a:r>
              <a:rPr lang="ru-RU" dirty="0" smtClean="0">
                <a:solidFill>
                  <a:srgbClr val="0000FF"/>
                </a:solidFill>
                <a:latin typeface="Bookman Old Style" pitchFamily="18" charset="0"/>
              </a:rPr>
              <a:t> (развалины его найдены в XIX в. близ </a:t>
            </a:r>
            <a:r>
              <a:rPr lang="ru-RU" dirty="0" err="1" smtClean="0">
                <a:solidFill>
                  <a:srgbClr val="0000FF"/>
                </a:solidFill>
                <a:latin typeface="Bookman Old Style" pitchFamily="18" charset="0"/>
              </a:rPr>
              <a:t>Эль-Герамны</a:t>
            </a:r>
            <a:r>
              <a:rPr lang="ru-RU" dirty="0" smtClean="0">
                <a:solidFill>
                  <a:srgbClr val="0000FF"/>
                </a:solidFill>
                <a:latin typeface="Bookman Old Style" pitchFamily="18" charset="0"/>
              </a:rPr>
              <a:t>, из группы оазисов </a:t>
            </a:r>
            <a:r>
              <a:rPr lang="ru-RU" dirty="0" err="1" smtClean="0">
                <a:solidFill>
                  <a:srgbClr val="0000FF"/>
                </a:solidFill>
                <a:latin typeface="Bookman Old Style" pitchFamily="18" charset="0"/>
              </a:rPr>
              <a:t>Феццан</a:t>
            </a:r>
            <a:r>
              <a:rPr lang="ru-RU" dirty="0" smtClean="0">
                <a:solidFill>
                  <a:srgbClr val="0000FF"/>
                </a:solidFill>
                <a:latin typeface="Bookman Old Style" pitchFamily="18" charset="0"/>
              </a:rPr>
              <a:t>, в 700 км к югу от Триполи). </a:t>
            </a:r>
            <a:endParaRPr lang="ru-RU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pic>
        <p:nvPicPr>
          <p:cNvPr id="89090" name="Picture 2" descr="Картинки по запросу Луций Корнелий Бальб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714620"/>
            <a:ext cx="2571768" cy="3425127"/>
          </a:xfrm>
          <a:prstGeom prst="rect">
            <a:avLst/>
          </a:prstGeom>
          <a:noFill/>
        </p:spPr>
      </p:pic>
      <p:pic>
        <p:nvPicPr>
          <p:cNvPr id="89092" name="Picture 4" descr="Картинки по запросу Черные горы и залив Сидр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74" y="2714620"/>
            <a:ext cx="3344372" cy="3071834"/>
          </a:xfrm>
          <a:prstGeom prst="rect">
            <a:avLst/>
          </a:prstGeom>
          <a:noFill/>
        </p:spPr>
      </p:pic>
      <p:pic>
        <p:nvPicPr>
          <p:cNvPr id="89094" name="Picture 6" descr="Картинки по запросу развалины Гарам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43636" y="2714620"/>
            <a:ext cx="2857500" cy="2000251"/>
          </a:xfrm>
          <a:prstGeom prst="rect">
            <a:avLst/>
          </a:prstGeom>
          <a:noFill/>
        </p:spPr>
      </p:pic>
      <p:pic>
        <p:nvPicPr>
          <p:cNvPr id="89096" name="Picture 8" descr="Картинки по запросу развалины Гарама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15074" y="4786322"/>
            <a:ext cx="2619380" cy="19514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89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90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9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9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89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0" fill="hold"/>
                                        <p:tgtEl>
                                          <p:spTgt spid="89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8" name="Picture 6" descr="Картинки по запросу htrf Ybut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8786874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dirty="0" smtClean="0">
                <a:solidFill>
                  <a:srgbClr val="0000FF"/>
                </a:solidFill>
                <a:latin typeface="Bookman Old Style" pitchFamily="18" charset="0"/>
              </a:rPr>
              <a:t>Затем </a:t>
            </a:r>
            <a:r>
              <a:rPr lang="ru-RU" sz="1500" dirty="0" err="1" smtClean="0">
                <a:solidFill>
                  <a:srgbClr val="0000FF"/>
                </a:solidFill>
                <a:latin typeface="Bookman Old Style" pitchFamily="18" charset="0"/>
              </a:rPr>
              <a:t>Бальб</a:t>
            </a:r>
            <a:r>
              <a:rPr lang="ru-RU" sz="1500" dirty="0" smtClean="0">
                <a:solidFill>
                  <a:srgbClr val="0000FF"/>
                </a:solidFill>
                <a:latin typeface="Bookman Old Style" pitchFamily="18" charset="0"/>
              </a:rPr>
              <a:t> продвинулся на юг, к оазису </a:t>
            </a:r>
            <a:r>
              <a:rPr lang="ru-RU" sz="1500" dirty="0" err="1" smtClean="0">
                <a:solidFill>
                  <a:srgbClr val="0000FF"/>
                </a:solidFill>
                <a:latin typeface="Bookman Old Style" pitchFamily="18" charset="0"/>
              </a:rPr>
              <a:t>Гат</a:t>
            </a:r>
            <a:r>
              <a:rPr lang="ru-RU" sz="1500" dirty="0" smtClean="0">
                <a:solidFill>
                  <a:srgbClr val="0000FF"/>
                </a:solidFill>
                <a:latin typeface="Bookman Old Style" pitchFamily="18" charset="0"/>
              </a:rPr>
              <a:t>, у северо-восточного окончания плато </a:t>
            </a:r>
            <a:r>
              <a:rPr lang="ru-RU" sz="1500" dirty="0" err="1" smtClean="0">
                <a:solidFill>
                  <a:srgbClr val="0000FF"/>
                </a:solidFill>
                <a:latin typeface="Bookman Old Style" pitchFamily="18" charset="0"/>
              </a:rPr>
              <a:t>Тассилин-Адджер</a:t>
            </a:r>
            <a:r>
              <a:rPr lang="ru-RU" sz="1500" dirty="0" smtClean="0">
                <a:solidFill>
                  <a:srgbClr val="0000FF"/>
                </a:solidFill>
                <a:latin typeface="Bookman Old Style" pitchFamily="18" charset="0"/>
              </a:rPr>
              <a:t>, и прошел вдоль его северных склонов до древней трассы, пересекающей Сахару с севера на юг и освоенной еще ахейцами. По ней в Рим доставлялись золото, рабы, слоновая кость и страусовые перья. При анализе приведенных Плинием названий пунктов, которые посетил отряд, не остается сомнений, что римляне проследовали по этому пути на юг до р. </a:t>
            </a:r>
            <a:r>
              <a:rPr lang="ru-RU" sz="1500" dirty="0" err="1" smtClean="0">
                <a:solidFill>
                  <a:srgbClr val="0000FF"/>
                </a:solidFill>
                <a:latin typeface="Bookman Old Style" pitchFamily="18" charset="0"/>
              </a:rPr>
              <a:t>Даисабари</a:t>
            </a:r>
            <a:r>
              <a:rPr lang="ru-RU" sz="1500" dirty="0" smtClean="0">
                <a:solidFill>
                  <a:srgbClr val="0000FF"/>
                </a:solidFill>
                <a:latin typeface="Bookman Old Style" pitchFamily="18" charset="0"/>
              </a:rPr>
              <a:t>. </a:t>
            </a:r>
            <a:endParaRPr lang="ru-RU" sz="1500" dirty="0" smtClean="0">
              <a:solidFill>
                <a:srgbClr val="0000FF"/>
              </a:solidFill>
              <a:latin typeface="Bookman Old Style" pitchFamily="18" charset="0"/>
            </a:endParaRPr>
          </a:p>
          <a:p>
            <a:pPr algn="ctr"/>
            <a:r>
              <a:rPr lang="ru-RU" sz="1500" dirty="0" smtClean="0">
                <a:solidFill>
                  <a:srgbClr val="0000FF"/>
                </a:solidFill>
                <a:latin typeface="Bookman Old Style" pitchFamily="18" charset="0"/>
              </a:rPr>
              <a:t>Выяснено, </a:t>
            </a:r>
            <a:r>
              <a:rPr lang="ru-RU" sz="1500" dirty="0" smtClean="0">
                <a:solidFill>
                  <a:srgbClr val="0000FF"/>
                </a:solidFill>
                <a:latin typeface="Bookman Old Style" pitchFamily="18" charset="0"/>
              </a:rPr>
              <a:t>что и в наше время р. Нигер иногда называют «</a:t>
            </a:r>
            <a:r>
              <a:rPr lang="ru-RU" sz="1500" dirty="0" err="1" smtClean="0">
                <a:solidFill>
                  <a:srgbClr val="0000FF"/>
                </a:solidFill>
                <a:latin typeface="Bookman Old Style" pitchFamily="18" charset="0"/>
              </a:rPr>
              <a:t>Сонгаи</a:t>
            </a:r>
            <a:r>
              <a:rPr lang="ru-RU" sz="1500" dirty="0" smtClean="0">
                <a:solidFill>
                  <a:srgbClr val="0000FF"/>
                </a:solidFill>
                <a:latin typeface="Bookman Old Style" pitchFamily="18" charset="0"/>
              </a:rPr>
              <a:t> Да </a:t>
            </a:r>
            <a:r>
              <a:rPr lang="ru-RU" sz="1500" dirty="0" err="1" smtClean="0">
                <a:solidFill>
                  <a:srgbClr val="0000FF"/>
                </a:solidFill>
                <a:latin typeface="Bookman Old Style" pitchFamily="18" charset="0"/>
              </a:rPr>
              <a:t>Иса</a:t>
            </a:r>
            <a:r>
              <a:rPr lang="ru-RU" sz="1500" dirty="0" smtClean="0">
                <a:solidFill>
                  <a:srgbClr val="0000FF"/>
                </a:solidFill>
                <a:latin typeface="Bookman Old Style" pitchFamily="18" charset="0"/>
              </a:rPr>
              <a:t> </a:t>
            </a:r>
            <a:r>
              <a:rPr lang="ru-RU" sz="1500" dirty="0" err="1" smtClean="0">
                <a:solidFill>
                  <a:srgbClr val="0000FF"/>
                </a:solidFill>
                <a:latin typeface="Bookman Old Style" pitchFamily="18" charset="0"/>
              </a:rPr>
              <a:t>Бари</a:t>
            </a:r>
            <a:r>
              <a:rPr lang="ru-RU" sz="1500" dirty="0" smtClean="0">
                <a:solidFill>
                  <a:srgbClr val="0000FF"/>
                </a:solidFill>
                <a:latin typeface="Bookman Old Style" pitchFamily="18" charset="0"/>
              </a:rPr>
              <a:t>» — «Большой рекой людей да». </a:t>
            </a:r>
            <a:endParaRPr lang="ru-RU" sz="1500" dirty="0" smtClean="0">
              <a:solidFill>
                <a:srgbClr val="0000FF"/>
              </a:solidFill>
              <a:latin typeface="Bookman Old Style" pitchFamily="18" charset="0"/>
            </a:endParaRPr>
          </a:p>
          <a:p>
            <a:pPr algn="ctr"/>
            <a:endParaRPr lang="ru-RU" sz="1500" dirty="0" smtClean="0">
              <a:latin typeface="Bookman Old Style" pitchFamily="18" charset="0"/>
            </a:endParaRPr>
          </a:p>
          <a:p>
            <a:pPr algn="ctr"/>
            <a:r>
              <a:rPr lang="ru-RU" sz="1500" dirty="0" smtClean="0">
                <a:solidFill>
                  <a:srgbClr val="660033"/>
                </a:solidFill>
                <a:latin typeface="Bookman Old Style" pitchFamily="18" charset="0"/>
              </a:rPr>
              <a:t>Экспедиция </a:t>
            </a:r>
            <a:r>
              <a:rPr lang="ru-RU" sz="1500" dirty="0" err="1" smtClean="0">
                <a:solidFill>
                  <a:srgbClr val="660033"/>
                </a:solidFill>
                <a:latin typeface="Bookman Old Style" pitchFamily="18" charset="0"/>
              </a:rPr>
              <a:t>Бальба</a:t>
            </a:r>
            <a:r>
              <a:rPr lang="ru-RU" sz="1500" dirty="0" smtClean="0">
                <a:solidFill>
                  <a:srgbClr val="660033"/>
                </a:solidFill>
                <a:latin typeface="Bookman Old Style" pitchFamily="18" charset="0"/>
              </a:rPr>
              <a:t> — демонстрация римской военной силы для поддержания спокойствия на очень неопределенной границе — была выполнена на лошадях; весь поход длился 25 дней. «Сахара тогда уже имела явно выраженный пустынный характер... вади перестали быть реками и постепенно превращались в сухие русла</a:t>
            </a:r>
            <a:r>
              <a:rPr lang="ru-RU" sz="1500" dirty="0" smtClean="0">
                <a:solidFill>
                  <a:srgbClr val="660033"/>
                </a:solidFill>
                <a:latin typeface="Bookman Old Style" pitchFamily="18" charset="0"/>
              </a:rPr>
              <a:t>...».</a:t>
            </a:r>
            <a:endParaRPr lang="ru-RU" sz="1500" dirty="0">
              <a:solidFill>
                <a:srgbClr val="660033"/>
              </a:solidFill>
              <a:latin typeface="Bookman Old Style" pitchFamily="18" charset="0"/>
            </a:endParaRPr>
          </a:p>
        </p:txBody>
      </p:sp>
      <p:pic>
        <p:nvPicPr>
          <p:cNvPr id="90114" name="Picture 2" descr="Картинки по запросу оазис Гат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800492"/>
            <a:ext cx="4440505" cy="3057508"/>
          </a:xfrm>
          <a:prstGeom prst="rect">
            <a:avLst/>
          </a:prstGeom>
          <a:noFill/>
        </p:spPr>
      </p:pic>
      <p:pic>
        <p:nvPicPr>
          <p:cNvPr id="90116" name="Picture 4" descr="Картинки по запросу плато Тассилин-Аджер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70102" y="3749675"/>
            <a:ext cx="4673898" cy="3108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4" dur="1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5" dur="600" decel="5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6" dur="600" decel="10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7" dur="600" decel="10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42" name="Picture 6" descr="Картинки по запросу фоны для презентаций по философи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571472" y="285728"/>
            <a:ext cx="80010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660033"/>
                </a:solidFill>
                <a:latin typeface="Bookman Old Style" pitchFamily="18" charset="0"/>
              </a:rPr>
              <a:t>Летом 41 г. н. э. римский полководец </a:t>
            </a:r>
            <a:r>
              <a:rPr lang="ru-RU" i="1" u="sng" dirty="0" err="1" smtClean="0">
                <a:solidFill>
                  <a:srgbClr val="660033"/>
                </a:solidFill>
                <a:latin typeface="Bookman Old Style" pitchFamily="18" charset="0"/>
              </a:rPr>
              <a:t>Светоний</a:t>
            </a:r>
            <a:r>
              <a:rPr lang="ru-RU" i="1" u="sng" dirty="0" smtClean="0">
                <a:solidFill>
                  <a:srgbClr val="660033"/>
                </a:solidFill>
                <a:latin typeface="Bookman Old Style" pitchFamily="18" charset="0"/>
              </a:rPr>
              <a:t> </a:t>
            </a:r>
            <a:r>
              <a:rPr lang="ru-RU" i="1" u="sng" dirty="0" err="1" smtClean="0">
                <a:solidFill>
                  <a:srgbClr val="660033"/>
                </a:solidFill>
                <a:latin typeface="Bookman Old Style" pitchFamily="18" charset="0"/>
              </a:rPr>
              <a:t>Паулин</a:t>
            </a:r>
            <a:r>
              <a:rPr lang="ru-RU" dirty="0" smtClean="0">
                <a:solidFill>
                  <a:srgbClr val="660033"/>
                </a:solidFill>
                <a:latin typeface="Bookman Old Style" pitchFamily="18" charset="0"/>
              </a:rPr>
              <a:t>, следуя от побережья </a:t>
            </a:r>
            <a:r>
              <a:rPr lang="ru-RU" dirty="0" err="1" smtClean="0">
                <a:solidFill>
                  <a:srgbClr val="660033"/>
                </a:solidFill>
                <a:latin typeface="Bookman Old Style" pitchFamily="18" charset="0"/>
              </a:rPr>
              <a:t>Мавретании</a:t>
            </a:r>
            <a:r>
              <a:rPr lang="ru-RU" dirty="0" smtClean="0">
                <a:solidFill>
                  <a:srgbClr val="660033"/>
                </a:solidFill>
                <a:latin typeface="Bookman Old Style" pitchFamily="18" charset="0"/>
              </a:rPr>
              <a:t>, за 10 дней перевалил Высокий </a:t>
            </a:r>
            <a:r>
              <a:rPr lang="ru-RU" dirty="0" smtClean="0">
                <a:solidFill>
                  <a:srgbClr val="660033"/>
                </a:solidFill>
                <a:latin typeface="Bookman Old Style" pitchFamily="18" charset="0"/>
              </a:rPr>
              <a:t>Атлас </a:t>
            </a:r>
            <a:r>
              <a:rPr lang="ru-RU" dirty="0" smtClean="0">
                <a:solidFill>
                  <a:srgbClr val="660033"/>
                </a:solidFill>
                <a:latin typeface="Bookman Old Style" pitchFamily="18" charset="0"/>
              </a:rPr>
              <a:t>и вышел к р. Гер (</a:t>
            </a:r>
            <a:r>
              <a:rPr lang="ru-RU" dirty="0" err="1" smtClean="0">
                <a:solidFill>
                  <a:srgbClr val="660033"/>
                </a:solidFill>
                <a:latin typeface="Bookman Old Style" pitchFamily="18" charset="0"/>
              </a:rPr>
              <a:t>Герис</a:t>
            </a:r>
            <a:r>
              <a:rPr lang="ru-RU" dirty="0" smtClean="0">
                <a:solidFill>
                  <a:srgbClr val="660033"/>
                </a:solidFill>
                <a:latin typeface="Bookman Old Style" pitchFamily="18" charset="0"/>
              </a:rPr>
              <a:t>), </a:t>
            </a:r>
            <a:r>
              <a:rPr lang="ru-RU" dirty="0" smtClean="0">
                <a:solidFill>
                  <a:srgbClr val="660033"/>
                </a:solidFill>
                <a:latin typeface="Bookman Old Style" pitchFamily="18" charset="0"/>
              </a:rPr>
              <a:t>на северо-западной окраине Сахары. При этом пересечении — не известно, каким перевалом — он отметил строевой лес, густой и душистый, и снег, лежавший на вершинах гор в середине лета.</a:t>
            </a:r>
            <a:endParaRPr lang="ru-RU" dirty="0">
              <a:solidFill>
                <a:srgbClr val="660033"/>
              </a:solidFill>
              <a:latin typeface="Bookman Old Style" pitchFamily="18" charset="0"/>
            </a:endParaRPr>
          </a:p>
        </p:txBody>
      </p:sp>
      <p:pic>
        <p:nvPicPr>
          <p:cNvPr id="91138" name="Picture 2" descr="Картинки по запросу Светоний Паулин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857496"/>
            <a:ext cx="2543175" cy="3343275"/>
          </a:xfrm>
          <a:prstGeom prst="rect">
            <a:avLst/>
          </a:prstGeom>
          <a:noFill/>
        </p:spPr>
      </p:pic>
      <p:pic>
        <p:nvPicPr>
          <p:cNvPr id="91140" name="Picture 4" descr="Картинки по запросу Высокий Атлас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44" y="3000372"/>
            <a:ext cx="5143948" cy="34464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1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1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6" name="Picture 6" descr="Картинки по запросу фоны для презентац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428728" y="142852"/>
            <a:ext cx="7286676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dirty="0" smtClean="0">
                <a:solidFill>
                  <a:srgbClr val="660033"/>
                </a:solidFill>
                <a:latin typeface="Bookman Old Style" pitchFamily="18" charset="0"/>
              </a:rPr>
              <a:t>В конце I в. н. </a:t>
            </a:r>
            <a:r>
              <a:rPr lang="ru-RU" sz="1500" dirty="0" smtClean="0">
                <a:solidFill>
                  <a:srgbClr val="660033"/>
                </a:solidFill>
                <a:latin typeface="Bookman Old Style" pitchFamily="18" charset="0"/>
              </a:rPr>
              <a:t>э. были </a:t>
            </a:r>
            <a:r>
              <a:rPr lang="ru-RU" sz="1500" dirty="0" smtClean="0">
                <a:solidFill>
                  <a:srgbClr val="660033"/>
                </a:solidFill>
                <a:latin typeface="Bookman Old Style" pitchFamily="18" charset="0"/>
              </a:rPr>
              <a:t>совершены два других путешествия на юг. </a:t>
            </a:r>
            <a:endParaRPr lang="ru-RU" sz="1500" dirty="0" smtClean="0">
              <a:solidFill>
                <a:srgbClr val="660033"/>
              </a:solidFill>
              <a:latin typeface="Bookman Old Style" pitchFamily="18" charset="0"/>
            </a:endParaRPr>
          </a:p>
          <a:p>
            <a:pPr algn="ctr"/>
            <a:endParaRPr lang="ru-RU" sz="1000" dirty="0" smtClean="0">
              <a:latin typeface="Bookman Old Style" pitchFamily="18" charset="0"/>
            </a:endParaRPr>
          </a:p>
          <a:p>
            <a:pPr algn="ctr"/>
            <a:r>
              <a:rPr lang="ru-RU" sz="1500" dirty="0" smtClean="0">
                <a:solidFill>
                  <a:srgbClr val="0000FF"/>
                </a:solidFill>
                <a:latin typeface="Bookman Old Style" pitchFamily="18" charset="0"/>
              </a:rPr>
              <a:t>Около </a:t>
            </a:r>
            <a:r>
              <a:rPr lang="ru-RU" sz="1500" dirty="0" smtClean="0">
                <a:solidFill>
                  <a:srgbClr val="0000FF"/>
                </a:solidFill>
                <a:latin typeface="Bookman Old Style" pitchFamily="18" charset="0"/>
              </a:rPr>
              <a:t>75 г. н. э</a:t>
            </a:r>
            <a:r>
              <a:rPr lang="ru-RU" sz="1500" dirty="0" smtClean="0">
                <a:solidFill>
                  <a:srgbClr val="0000FF"/>
                </a:solidFill>
                <a:latin typeface="Bookman Old Style" pitchFamily="18" charset="0"/>
              </a:rPr>
              <a:t>. </a:t>
            </a:r>
            <a:r>
              <a:rPr lang="ru-RU" sz="1500" i="1" dirty="0" err="1" smtClean="0">
                <a:solidFill>
                  <a:srgbClr val="0000FF"/>
                </a:solidFill>
                <a:latin typeface="Bookman Old Style" pitchFamily="18" charset="0"/>
              </a:rPr>
              <a:t>Септимий</a:t>
            </a:r>
            <a:r>
              <a:rPr lang="ru-RU" sz="1500" i="1" dirty="0" smtClean="0">
                <a:solidFill>
                  <a:srgbClr val="0000FF"/>
                </a:solidFill>
                <a:latin typeface="Bookman Old Style" pitchFamily="18" charset="0"/>
              </a:rPr>
              <a:t> </a:t>
            </a:r>
            <a:r>
              <a:rPr lang="ru-RU" sz="1500" i="1" dirty="0" err="1" smtClean="0">
                <a:solidFill>
                  <a:srgbClr val="0000FF"/>
                </a:solidFill>
                <a:latin typeface="Bookman Old Style" pitchFamily="18" charset="0"/>
              </a:rPr>
              <a:t>Флакк</a:t>
            </a:r>
            <a:r>
              <a:rPr lang="ru-RU" sz="1500" dirty="0" smtClean="0">
                <a:solidFill>
                  <a:srgbClr val="0000FF"/>
                </a:solidFill>
                <a:latin typeface="Bookman Old Style" pitchFamily="18" charset="0"/>
              </a:rPr>
              <a:t>, демонстрируя римскую силу, прибыл к эфиопам (людям юга) после трехмесячного похода. От залива Сидра он, вероятно, прошел через </a:t>
            </a:r>
            <a:r>
              <a:rPr lang="ru-RU" sz="1500" dirty="0" err="1" smtClean="0">
                <a:solidFill>
                  <a:srgbClr val="0000FF"/>
                </a:solidFill>
                <a:latin typeface="Bookman Old Style" pitchFamily="18" charset="0"/>
              </a:rPr>
              <a:t>Мурзук</a:t>
            </a:r>
            <a:r>
              <a:rPr lang="ru-RU" sz="1500" dirty="0" smtClean="0">
                <a:solidFill>
                  <a:srgbClr val="0000FF"/>
                </a:solidFill>
                <a:latin typeface="Bookman Old Style" pitchFamily="18" charset="0"/>
              </a:rPr>
              <a:t>, у 26° с. </a:t>
            </a:r>
            <a:r>
              <a:rPr lang="ru-RU" sz="1500" dirty="0" err="1" smtClean="0">
                <a:solidFill>
                  <a:srgbClr val="0000FF"/>
                </a:solidFill>
                <a:latin typeface="Bookman Old Style" pitchFamily="18" charset="0"/>
              </a:rPr>
              <a:t>ш</a:t>
            </a:r>
            <a:r>
              <a:rPr lang="ru-RU" sz="1500" dirty="0" smtClean="0">
                <a:solidFill>
                  <a:srgbClr val="0000FF"/>
                </a:solidFill>
                <a:latin typeface="Bookman Old Style" pitchFamily="18" charset="0"/>
              </a:rPr>
              <a:t>., по давно освоенной караванной дороге в сторону озера Чад и скорее всего проник к оазису </a:t>
            </a:r>
            <a:r>
              <a:rPr lang="ru-RU" sz="1500" dirty="0" err="1" smtClean="0">
                <a:solidFill>
                  <a:srgbClr val="0000FF"/>
                </a:solidFill>
                <a:latin typeface="Bookman Old Style" pitchFamily="18" charset="0"/>
              </a:rPr>
              <a:t>Кавар</a:t>
            </a:r>
            <a:r>
              <a:rPr lang="ru-RU" sz="1500" dirty="0" smtClean="0">
                <a:solidFill>
                  <a:srgbClr val="0000FF"/>
                </a:solidFill>
                <a:latin typeface="Bookman Old Style" pitchFamily="18" charset="0"/>
              </a:rPr>
              <a:t>, у 19° с. </a:t>
            </a:r>
            <a:r>
              <a:rPr lang="ru-RU" sz="1500" dirty="0" err="1" smtClean="0">
                <a:solidFill>
                  <a:srgbClr val="0000FF"/>
                </a:solidFill>
                <a:latin typeface="Bookman Old Style" pitchFamily="18" charset="0"/>
              </a:rPr>
              <a:t>ш</a:t>
            </a:r>
            <a:r>
              <a:rPr lang="ru-RU" sz="1500" dirty="0" smtClean="0">
                <a:solidFill>
                  <a:srgbClr val="0000FF"/>
                </a:solidFill>
                <a:latin typeface="Bookman Old Style" pitchFamily="18" charset="0"/>
              </a:rPr>
              <a:t>. и 13° в. д., в 1400 км к югу от побережья.</a:t>
            </a:r>
            <a:r>
              <a:rPr lang="ru-RU" sz="1500" dirty="0" smtClean="0">
                <a:latin typeface="Bookman Old Style" pitchFamily="18" charset="0"/>
              </a:rPr>
              <a:t> </a:t>
            </a:r>
            <a:endParaRPr lang="ru-RU" sz="1500" dirty="0" smtClean="0">
              <a:latin typeface="Bookman Old Style" pitchFamily="18" charset="0"/>
            </a:endParaRPr>
          </a:p>
          <a:p>
            <a:pPr algn="ctr"/>
            <a:endParaRPr lang="ru-RU" sz="1000" i="1" dirty="0" smtClean="0">
              <a:latin typeface="Bookman Old Style" pitchFamily="18" charset="0"/>
            </a:endParaRPr>
          </a:p>
          <a:p>
            <a:pPr algn="ctr"/>
            <a:r>
              <a:rPr lang="ru-RU" sz="1500" i="1" dirty="0" smtClean="0">
                <a:solidFill>
                  <a:srgbClr val="003300"/>
                </a:solidFill>
                <a:latin typeface="Bookman Old Style" pitchFamily="18" charset="0"/>
              </a:rPr>
              <a:t>Юлий </a:t>
            </a:r>
            <a:r>
              <a:rPr lang="ru-RU" sz="1500" i="1" dirty="0" err="1" smtClean="0">
                <a:solidFill>
                  <a:srgbClr val="003300"/>
                </a:solidFill>
                <a:latin typeface="Bookman Old Style" pitchFamily="18" charset="0"/>
              </a:rPr>
              <a:t>Матерн</a:t>
            </a:r>
            <a:r>
              <a:rPr lang="ru-RU" sz="1500" dirty="0" smtClean="0">
                <a:solidFill>
                  <a:srgbClr val="003300"/>
                </a:solidFill>
                <a:latin typeface="Bookman Old Style" pitchFamily="18" charset="0"/>
              </a:rPr>
              <a:t> «вместе с царем </a:t>
            </a:r>
            <a:r>
              <a:rPr lang="ru-RU" sz="1500" dirty="0" err="1" smtClean="0">
                <a:solidFill>
                  <a:srgbClr val="003300"/>
                </a:solidFill>
                <a:latin typeface="Bookman Old Style" pitchFamily="18" charset="0"/>
              </a:rPr>
              <a:t>гарамантов</a:t>
            </a:r>
            <a:r>
              <a:rPr lang="ru-RU" sz="1500" dirty="0" smtClean="0">
                <a:solidFill>
                  <a:srgbClr val="003300"/>
                </a:solidFill>
                <a:latin typeface="Bookman Old Style" pitchFamily="18" charset="0"/>
              </a:rPr>
              <a:t>», за четыре месяца достиг «эфиопской земли </a:t>
            </a:r>
            <a:r>
              <a:rPr lang="ru-RU" sz="1500" dirty="0" err="1" smtClean="0">
                <a:solidFill>
                  <a:srgbClr val="003300"/>
                </a:solidFill>
                <a:latin typeface="Bookman Old Style" pitchFamily="18" charset="0"/>
              </a:rPr>
              <a:t>Агисимбы</a:t>
            </a:r>
            <a:r>
              <a:rPr lang="ru-RU" sz="1500" dirty="0" smtClean="0">
                <a:solidFill>
                  <a:srgbClr val="003300"/>
                </a:solidFill>
                <a:latin typeface="Bookman Old Style" pitchFamily="18" charset="0"/>
              </a:rPr>
              <a:t>, где собираются носороги». Не ясно, каким путем он шел и где находилась эта земля, но в античный период </a:t>
            </a:r>
            <a:r>
              <a:rPr lang="ru-RU" sz="1500" dirty="0" err="1" smtClean="0">
                <a:solidFill>
                  <a:srgbClr val="003300"/>
                </a:solidFill>
                <a:latin typeface="Bookman Old Style" pitchFamily="18" charset="0"/>
              </a:rPr>
              <a:t>Матерн</a:t>
            </a:r>
            <a:r>
              <a:rPr lang="ru-RU" sz="1500" dirty="0" smtClean="0">
                <a:solidFill>
                  <a:srgbClr val="003300"/>
                </a:solidFill>
                <a:latin typeface="Bookman Old Style" pitchFamily="18" charset="0"/>
              </a:rPr>
              <a:t> определенно проник дальше всех на юг от берегов Средиземного моря. </a:t>
            </a:r>
            <a:endParaRPr lang="ru-RU" sz="1500" dirty="0">
              <a:solidFill>
                <a:srgbClr val="003300"/>
              </a:solidFill>
              <a:latin typeface="Bookman Old Style" pitchFamily="18" charset="0"/>
            </a:endParaRPr>
          </a:p>
        </p:txBody>
      </p:sp>
      <p:pic>
        <p:nvPicPr>
          <p:cNvPr id="92162" name="Picture 2" descr="Картинки по запросу оазис Кава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786190"/>
            <a:ext cx="4431301" cy="2357454"/>
          </a:xfrm>
          <a:prstGeom prst="rect">
            <a:avLst/>
          </a:prstGeom>
          <a:noFill/>
        </p:spPr>
      </p:pic>
      <p:pic>
        <p:nvPicPr>
          <p:cNvPr id="92164" name="Picture 4" descr="Картинки по запросу Агисимб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3214686"/>
            <a:ext cx="4196951" cy="33575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92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5" dur="2000"/>
                                        <p:tgtEl>
                                          <p:spTgt spid="92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 descr="Картинки по запросу африка природ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357158" y="142852"/>
            <a:ext cx="857256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rgbClr val="FFFF00"/>
                </a:solidFill>
                <a:latin typeface="Bookman Old Style" pitchFamily="18" charset="0"/>
              </a:rPr>
              <a:t>Эту страну Птолемей, основываясь на заведомо неверном расчете, поместил далеко за экватором, у 16°15' </a:t>
            </a:r>
            <a:r>
              <a:rPr lang="ru-RU" sz="1600" dirty="0" err="1" smtClean="0">
                <a:solidFill>
                  <a:srgbClr val="FFFF00"/>
                </a:solidFill>
                <a:latin typeface="Bookman Old Style" pitchFamily="18" charset="0"/>
              </a:rPr>
              <a:t>ю</a:t>
            </a:r>
            <a:r>
              <a:rPr lang="ru-RU" sz="1600" dirty="0" smtClean="0">
                <a:solidFill>
                  <a:srgbClr val="FFFF00"/>
                </a:solidFill>
                <a:latin typeface="Bookman Old Style" pitchFamily="18" charset="0"/>
              </a:rPr>
              <a:t>. </a:t>
            </a:r>
            <a:r>
              <a:rPr lang="ru-RU" sz="1600" dirty="0" err="1" smtClean="0">
                <a:solidFill>
                  <a:srgbClr val="FFFF00"/>
                </a:solidFill>
                <a:latin typeface="Bookman Old Style" pitchFamily="18" charset="0"/>
              </a:rPr>
              <a:t>ш</a:t>
            </a:r>
            <a:r>
              <a:rPr lang="ru-RU" sz="1600" dirty="0" smtClean="0">
                <a:solidFill>
                  <a:srgbClr val="FFFF00"/>
                </a:solidFill>
                <a:latin typeface="Bookman Old Style" pitchFamily="18" charset="0"/>
              </a:rPr>
              <a:t>.</a:t>
            </a:r>
            <a:endParaRPr lang="ru-RU" sz="1600" dirty="0" smtClean="0">
              <a:solidFill>
                <a:srgbClr val="FFFF00"/>
              </a:solidFill>
              <a:latin typeface="Bookman Old Style" pitchFamily="18" charset="0"/>
            </a:endParaRPr>
          </a:p>
          <a:p>
            <a:pPr algn="ctr"/>
            <a:endParaRPr lang="ru-RU" sz="1600" dirty="0" smtClean="0">
              <a:latin typeface="Bookman Old Style" pitchFamily="18" charset="0"/>
            </a:endParaRPr>
          </a:p>
          <a:p>
            <a:pPr algn="ctr"/>
            <a:r>
              <a:rPr lang="ru-RU" sz="1600" dirty="0" smtClean="0">
                <a:solidFill>
                  <a:srgbClr val="660033"/>
                </a:solidFill>
                <a:latin typeface="Bookman Old Style" pitchFamily="18" charset="0"/>
              </a:rPr>
              <a:t>До </a:t>
            </a:r>
            <a:r>
              <a:rPr lang="ru-RU" sz="1600" dirty="0" smtClean="0">
                <a:solidFill>
                  <a:srgbClr val="660033"/>
                </a:solidFill>
                <a:latin typeface="Bookman Old Style" pitchFamily="18" charset="0"/>
              </a:rPr>
              <a:t>эпохи великих открытий </a:t>
            </a:r>
            <a:r>
              <a:rPr lang="ru-RU" sz="1600" dirty="0" err="1" smtClean="0">
                <a:solidFill>
                  <a:srgbClr val="660033"/>
                </a:solidFill>
                <a:latin typeface="Bookman Old Style" pitchFamily="18" charset="0"/>
              </a:rPr>
              <a:t>Агисимба</a:t>
            </a:r>
            <a:r>
              <a:rPr lang="ru-RU" sz="1600" dirty="0" smtClean="0">
                <a:solidFill>
                  <a:srgbClr val="660033"/>
                </a:solidFill>
                <a:latin typeface="Bookman Old Style" pitchFamily="18" charset="0"/>
              </a:rPr>
              <a:t> считалась последователями Птолемея крайним юго-западным пределом обитаемого мира. Никаких других свидетельств о переходах римлян через </a:t>
            </a:r>
            <a:r>
              <a:rPr lang="ru-RU" sz="1600" dirty="0" smtClean="0">
                <a:solidFill>
                  <a:srgbClr val="660033"/>
                </a:solidFill>
                <a:latin typeface="Bookman Old Style" pitchFamily="18" charset="0"/>
              </a:rPr>
              <a:t>Сахару не </a:t>
            </a:r>
            <a:r>
              <a:rPr lang="ru-RU" sz="1600" dirty="0" smtClean="0">
                <a:solidFill>
                  <a:srgbClr val="660033"/>
                </a:solidFill>
                <a:latin typeface="Bookman Old Style" pitchFamily="18" charset="0"/>
              </a:rPr>
              <a:t>сохранилось. </a:t>
            </a:r>
            <a:endParaRPr lang="ru-RU" sz="1600" dirty="0" smtClean="0">
              <a:solidFill>
                <a:srgbClr val="660033"/>
              </a:solidFill>
              <a:latin typeface="Bookman Old Style" pitchFamily="18" charset="0"/>
            </a:endParaRPr>
          </a:p>
          <a:p>
            <a:pPr algn="ctr"/>
            <a:r>
              <a:rPr lang="ru-RU" sz="1600" dirty="0" smtClean="0">
                <a:solidFill>
                  <a:srgbClr val="660033"/>
                </a:solidFill>
                <a:latin typeface="Bookman Old Style" pitchFamily="18" charset="0"/>
              </a:rPr>
              <a:t>И </a:t>
            </a:r>
            <a:r>
              <a:rPr lang="ru-RU" sz="1600" dirty="0" smtClean="0">
                <a:solidFill>
                  <a:srgbClr val="660033"/>
                </a:solidFill>
                <a:latin typeface="Bookman Old Style" pitchFamily="18" charset="0"/>
              </a:rPr>
              <a:t>исследователи XIX–XX вв. только гадали, действительно ли римляне совершили эти походы, какие цели преследовали, какими путями шли, в какие районы проникли, какой темнокожий народ называли эфиопами. </a:t>
            </a:r>
            <a:endParaRPr lang="ru-RU" sz="1600" dirty="0" smtClean="0">
              <a:solidFill>
                <a:srgbClr val="660033"/>
              </a:solidFill>
              <a:latin typeface="Bookman Old Style" pitchFamily="18" charset="0"/>
            </a:endParaRPr>
          </a:p>
          <a:p>
            <a:pPr algn="ctr"/>
            <a:endParaRPr lang="ru-RU" sz="1600" dirty="0" smtClean="0">
              <a:latin typeface="Bookman Old Style" pitchFamily="18" charset="0"/>
            </a:endParaRPr>
          </a:p>
          <a:p>
            <a:pPr algn="ctr"/>
            <a:r>
              <a:rPr lang="ru-RU" sz="1600" dirty="0" smtClean="0">
                <a:solidFill>
                  <a:srgbClr val="800080"/>
                </a:solidFill>
                <a:latin typeface="Bookman Old Style" pitchFamily="18" charset="0"/>
              </a:rPr>
              <a:t>Птолемей </a:t>
            </a:r>
            <a:r>
              <a:rPr lang="ru-RU" sz="1600" dirty="0" smtClean="0">
                <a:solidFill>
                  <a:srgbClr val="800080"/>
                </a:solidFill>
                <a:latin typeface="Bookman Old Style" pitchFamily="18" charset="0"/>
              </a:rPr>
              <a:t>произвольно помещает в экваториальной полосе Африки, как и во многих других частях «известной» ему суши, ряд географических объектов, из которых ни один не может быть уверенно отождествлен с реально существующими реками, озерами, горами.</a:t>
            </a:r>
            <a:endParaRPr lang="ru-RU" sz="1600" dirty="0">
              <a:solidFill>
                <a:srgbClr val="80008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6" dur="1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7" dur="600" decel="5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8" dur="600" decel="10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9" dur="600" decel="10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uchportal.ru/_ld/536/550327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99592" y="764704"/>
            <a:ext cx="597666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err="1">
                <a:solidFill>
                  <a:srgbClr val="002060"/>
                </a:solidFill>
                <a:latin typeface="Book Antiqua" pitchFamily="18" charset="0"/>
              </a:rPr>
              <a:t>Полибий</a:t>
            </a:r>
            <a:r>
              <a:rPr lang="ru-RU" sz="2000" dirty="0">
                <a:solidFill>
                  <a:srgbClr val="002060"/>
                </a:solidFill>
                <a:latin typeface="Book Antiqua" pitchFamily="18" charset="0"/>
              </a:rPr>
              <a:t> описал Италию от Альп до крайнего юга как единое целое. Географические наблюдения он изложил в своей «Всеобщей истории» кратко, четко и в основном правильно, а его описания ря­да крупных районов, </a:t>
            </a:r>
            <a:r>
              <a:rPr lang="ru-RU" sz="2000" dirty="0" smtClean="0">
                <a:solidFill>
                  <a:srgbClr val="002060"/>
                </a:solidFill>
                <a:latin typeface="Book Antiqua" pitchFamily="18" charset="0"/>
              </a:rPr>
              <a:t>например </a:t>
            </a:r>
            <a:r>
              <a:rPr lang="ru-RU" sz="2000" dirty="0" err="1">
                <a:solidFill>
                  <a:srgbClr val="002060"/>
                </a:solidFill>
                <a:latin typeface="Book Antiqua" pitchFamily="18" charset="0"/>
              </a:rPr>
              <a:t>Паданской</a:t>
            </a:r>
            <a:r>
              <a:rPr lang="ru-RU" sz="2000" dirty="0">
                <a:solidFill>
                  <a:srgbClr val="002060"/>
                </a:solidFill>
                <a:latin typeface="Book Antiqua" pitchFamily="18" charset="0"/>
              </a:rPr>
              <a:t> равнины, считаются </a:t>
            </a:r>
            <a:r>
              <a:rPr lang="ru-RU" sz="2000" dirty="0" smtClean="0">
                <a:solidFill>
                  <a:srgbClr val="002060"/>
                </a:solidFill>
                <a:latin typeface="Book Antiqua" pitchFamily="18" charset="0"/>
              </a:rPr>
              <a:t>об­разцовыми.</a:t>
            </a:r>
          </a:p>
          <a:p>
            <a:pPr algn="ctr"/>
            <a:endParaRPr lang="ru-RU" sz="2000" dirty="0" smtClean="0">
              <a:latin typeface="Book Antiqua" pitchFamily="18" charset="0"/>
            </a:endParaRPr>
          </a:p>
          <a:p>
            <a:pPr algn="ctr"/>
            <a:r>
              <a:rPr lang="ru-RU" sz="2000" dirty="0" err="1">
                <a:solidFill>
                  <a:srgbClr val="0070C0"/>
                </a:solidFill>
                <a:latin typeface="Book Antiqua" pitchFamily="18" charset="0"/>
              </a:rPr>
              <a:t>Полибий</a:t>
            </a:r>
            <a:r>
              <a:rPr lang="ru-RU" sz="2000" dirty="0">
                <a:solidFill>
                  <a:srgbClr val="0070C0"/>
                </a:solidFill>
                <a:latin typeface="Book Antiqua" pitchFamily="18" charset="0"/>
              </a:rPr>
              <a:t> первый распространил местное название Апеннины на всю горную </a:t>
            </a:r>
            <a:r>
              <a:rPr lang="ru-RU" sz="2000" dirty="0" smtClean="0">
                <a:solidFill>
                  <a:srgbClr val="0070C0"/>
                </a:solidFill>
                <a:latin typeface="Book Antiqua" pitchFamily="18" charset="0"/>
              </a:rPr>
              <a:t>систему.</a:t>
            </a:r>
          </a:p>
          <a:p>
            <a:pPr algn="ctr"/>
            <a:endParaRPr lang="ru-RU" sz="2000" dirty="0">
              <a:latin typeface="Book Antiqua" pitchFamily="18" charset="0"/>
            </a:endParaRPr>
          </a:p>
          <a:p>
            <a:pPr algn="ctr"/>
            <a:r>
              <a:rPr lang="ru-RU" sz="2000" dirty="0" smtClean="0">
                <a:latin typeface="Book Antiqua" pitchFamily="18" charset="0"/>
              </a:rPr>
              <a:t> </a:t>
            </a:r>
            <a:r>
              <a:rPr lang="ru-RU" sz="2000" dirty="0">
                <a:solidFill>
                  <a:srgbClr val="800080"/>
                </a:solidFill>
                <a:latin typeface="Book Antiqua" pitchFamily="18" charset="0"/>
              </a:rPr>
              <a:t>Именно </a:t>
            </a:r>
            <a:r>
              <a:rPr lang="ru-RU" sz="2000" dirty="0" err="1">
                <a:solidFill>
                  <a:srgbClr val="800080"/>
                </a:solidFill>
                <a:latin typeface="Book Antiqua" pitchFamily="18" charset="0"/>
              </a:rPr>
              <a:t>Полибий</a:t>
            </a:r>
            <a:r>
              <a:rPr lang="ru-RU" sz="2000" dirty="0">
                <a:solidFill>
                  <a:srgbClr val="800080"/>
                </a:solidFill>
                <a:latin typeface="Book Antiqua" pitchFamily="18" charset="0"/>
              </a:rPr>
              <a:t> правильно доводил юго-восточную гра­ницу </a:t>
            </a:r>
            <a:r>
              <a:rPr lang="ru-RU" sz="2000" dirty="0" err="1">
                <a:solidFill>
                  <a:srgbClr val="800080"/>
                </a:solidFill>
                <a:latin typeface="Book Antiqua" pitchFamily="18" charset="0"/>
              </a:rPr>
              <a:t>Паданской</a:t>
            </a:r>
            <a:r>
              <a:rPr lang="ru-RU" sz="2000" dirty="0">
                <a:solidFill>
                  <a:srgbClr val="800080"/>
                </a:solidFill>
                <a:latin typeface="Book Antiqua" pitchFamily="18" charset="0"/>
              </a:rPr>
              <a:t> равнины, т.е. Северной Италии, примерно до 44° с. ш., и назвал Апеннинами горы, отделяющие эту равнину от корен­ной </a:t>
            </a:r>
            <a:r>
              <a:rPr lang="ru-RU" sz="2000" dirty="0" smtClean="0">
                <a:solidFill>
                  <a:srgbClr val="800080"/>
                </a:solidFill>
                <a:latin typeface="Book Antiqua" pitchFamily="18" charset="0"/>
              </a:rPr>
              <a:t>Этрурии.</a:t>
            </a:r>
            <a:endParaRPr lang="ru-RU" sz="2000" dirty="0">
              <a:solidFill>
                <a:srgbClr val="800080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14478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6" name="Picture 8" descr="Картинки по запросу фоны для презентаций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-71462"/>
            <a:ext cx="628651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00" dirty="0" smtClean="0">
                <a:solidFill>
                  <a:srgbClr val="800080"/>
                </a:solidFill>
                <a:latin typeface="Bookman Old Style" pitchFamily="18" charset="0"/>
              </a:rPr>
              <a:t>Крупных успехов римляне добились во второй половине I в. н. э. в бассейне Нила. </a:t>
            </a:r>
            <a:endParaRPr lang="ru-RU" sz="1300" dirty="0" smtClean="0">
              <a:solidFill>
                <a:srgbClr val="800080"/>
              </a:solidFill>
              <a:latin typeface="Bookman Old Style" pitchFamily="18" charset="0"/>
            </a:endParaRPr>
          </a:p>
          <a:p>
            <a:pPr algn="ctr"/>
            <a:r>
              <a:rPr lang="ru-RU" sz="1300" dirty="0" smtClean="0">
                <a:solidFill>
                  <a:srgbClr val="800080"/>
                </a:solidFill>
                <a:latin typeface="Bookman Old Style" pitchFamily="18" charset="0"/>
              </a:rPr>
              <a:t>Они </a:t>
            </a:r>
            <a:r>
              <a:rPr lang="ru-RU" sz="1300" dirty="0" smtClean="0">
                <a:solidFill>
                  <a:srgbClr val="800080"/>
                </a:solidFill>
                <a:latin typeface="Bookman Old Style" pitchFamily="18" charset="0"/>
              </a:rPr>
              <a:t>ознакомились с окраинами Эфиопского нагорья и с </a:t>
            </a:r>
            <a:r>
              <a:rPr lang="ru-RU" sz="1300" dirty="0" err="1" smtClean="0">
                <a:solidFill>
                  <a:srgbClr val="800080"/>
                </a:solidFill>
                <a:latin typeface="Bookman Old Style" pitchFamily="18" charset="0"/>
              </a:rPr>
              <a:t>pp</a:t>
            </a:r>
            <a:r>
              <a:rPr lang="ru-RU" sz="1300" dirty="0" smtClean="0">
                <a:solidFill>
                  <a:srgbClr val="800080"/>
                </a:solidFill>
                <a:latin typeface="Bookman Old Style" pitchFamily="18" charset="0"/>
              </a:rPr>
              <a:t>. </a:t>
            </a:r>
            <a:r>
              <a:rPr lang="ru-RU" sz="1300" dirty="0" err="1" smtClean="0">
                <a:solidFill>
                  <a:srgbClr val="800080"/>
                </a:solidFill>
                <a:latin typeface="Bookman Old Style" pitchFamily="18" charset="0"/>
              </a:rPr>
              <a:t>Атбара</a:t>
            </a:r>
            <a:r>
              <a:rPr lang="ru-RU" sz="1300" dirty="0" smtClean="0">
                <a:solidFill>
                  <a:srgbClr val="800080"/>
                </a:solidFill>
                <a:latin typeface="Bookman Old Style" pitchFamily="18" charset="0"/>
              </a:rPr>
              <a:t> и </a:t>
            </a:r>
            <a:r>
              <a:rPr lang="ru-RU" sz="1300" dirty="0" err="1" smtClean="0">
                <a:solidFill>
                  <a:srgbClr val="800080"/>
                </a:solidFill>
                <a:latin typeface="Bookman Old Style" pitchFamily="18" charset="0"/>
              </a:rPr>
              <a:t>Голубой</a:t>
            </a:r>
            <a:r>
              <a:rPr lang="ru-RU" sz="1300" dirty="0" smtClean="0">
                <a:solidFill>
                  <a:srgbClr val="800080"/>
                </a:solidFill>
                <a:latin typeface="Bookman Old Style" pitchFamily="18" charset="0"/>
              </a:rPr>
              <a:t> Нил. </a:t>
            </a:r>
            <a:endParaRPr lang="ru-RU" sz="1300" dirty="0" smtClean="0">
              <a:solidFill>
                <a:srgbClr val="800080"/>
              </a:solidFill>
              <a:latin typeface="Bookman Old Style" pitchFamily="18" charset="0"/>
            </a:endParaRPr>
          </a:p>
          <a:p>
            <a:pPr algn="ctr"/>
            <a:endParaRPr lang="ru-RU" sz="1300" dirty="0" smtClean="0">
              <a:latin typeface="Bookman Old Style" pitchFamily="18" charset="0"/>
            </a:endParaRPr>
          </a:p>
          <a:p>
            <a:pPr algn="ctr"/>
            <a:r>
              <a:rPr lang="ru-RU" sz="1300" dirty="0" smtClean="0">
                <a:solidFill>
                  <a:srgbClr val="003300"/>
                </a:solidFill>
                <a:latin typeface="Bookman Old Style" pitchFamily="18" charset="0"/>
              </a:rPr>
              <a:t>Отряд</a:t>
            </a:r>
            <a:r>
              <a:rPr lang="ru-RU" sz="1300" dirty="0" smtClean="0">
                <a:solidFill>
                  <a:srgbClr val="003300"/>
                </a:solidFill>
                <a:latin typeface="Bookman Old Style" pitchFamily="18" charset="0"/>
              </a:rPr>
              <a:t>, посланный </a:t>
            </a:r>
            <a:r>
              <a:rPr lang="ru-RU" sz="1300" i="1" dirty="0" smtClean="0">
                <a:solidFill>
                  <a:srgbClr val="003300"/>
                </a:solidFill>
                <a:latin typeface="Bookman Old Style" pitchFamily="18" charset="0"/>
              </a:rPr>
              <a:t>Нероном</a:t>
            </a:r>
            <a:r>
              <a:rPr lang="ru-RU" sz="1300" dirty="0" smtClean="0">
                <a:solidFill>
                  <a:srgbClr val="003300"/>
                </a:solidFill>
                <a:latin typeface="Bookman Old Style" pitchFamily="18" charset="0"/>
              </a:rPr>
              <a:t> осенью 61 г. н. э. из Египта на юг, вероятно на разведку, достиг царства </a:t>
            </a:r>
            <a:r>
              <a:rPr lang="ru-RU" sz="1300" dirty="0" err="1" smtClean="0">
                <a:solidFill>
                  <a:srgbClr val="003300"/>
                </a:solidFill>
                <a:latin typeface="Bookman Old Style" pitchFamily="18" charset="0"/>
              </a:rPr>
              <a:t>Мероэ</a:t>
            </a:r>
            <a:r>
              <a:rPr lang="ru-RU" sz="1300" dirty="0" smtClean="0">
                <a:solidFill>
                  <a:srgbClr val="003300"/>
                </a:solidFill>
                <a:latin typeface="Bookman Old Style" pitchFamily="18" charset="0"/>
              </a:rPr>
              <a:t>, где римляне получили военный эскорт и рекомендации к вождям племен, обитавших южнее. </a:t>
            </a:r>
            <a:endParaRPr lang="ru-RU" sz="1300" dirty="0" smtClean="0">
              <a:solidFill>
                <a:srgbClr val="003300"/>
              </a:solidFill>
              <a:latin typeface="Bookman Old Style" pitchFamily="18" charset="0"/>
            </a:endParaRPr>
          </a:p>
          <a:p>
            <a:pPr algn="ctr"/>
            <a:endParaRPr lang="ru-RU" sz="1300" dirty="0" smtClean="0">
              <a:latin typeface="Bookman Old Style" pitchFamily="18" charset="0"/>
            </a:endParaRPr>
          </a:p>
          <a:p>
            <a:pPr algn="ctr"/>
            <a:r>
              <a:rPr lang="ru-RU" sz="1300" dirty="0" smtClean="0">
                <a:solidFill>
                  <a:srgbClr val="D60093"/>
                </a:solidFill>
                <a:latin typeface="Bookman Old Style" pitchFamily="18" charset="0"/>
              </a:rPr>
              <a:t>Затем </a:t>
            </a:r>
            <a:r>
              <a:rPr lang="ru-RU" sz="1300" dirty="0" smtClean="0">
                <a:solidFill>
                  <a:srgbClr val="D60093"/>
                </a:solidFill>
                <a:latin typeface="Bookman Old Style" pitchFamily="18" charset="0"/>
              </a:rPr>
              <a:t>отряд поднялся далеко вверх по Белому Нилу, пересек большой участок реки, настолько заросший, что там не могли пройти ни крупные суда, ни даже лодки, — это </a:t>
            </a:r>
            <a:r>
              <a:rPr lang="ru-RU" sz="1300" dirty="0" err="1" smtClean="0">
                <a:solidFill>
                  <a:srgbClr val="D60093"/>
                </a:solidFill>
                <a:latin typeface="Bookman Old Style" pitchFamily="18" charset="0"/>
              </a:rPr>
              <a:t>Седд</a:t>
            </a:r>
            <a:r>
              <a:rPr lang="ru-RU" sz="1300" dirty="0" smtClean="0">
                <a:solidFill>
                  <a:srgbClr val="D60093"/>
                </a:solidFill>
                <a:latin typeface="Bookman Old Style" pitchFamily="18" charset="0"/>
              </a:rPr>
              <a:t>, плавучие массы водорослей и папируса, характерные для течения Белого Нила на протяжении около 650 км (от 9 до 5° с. </a:t>
            </a:r>
            <a:r>
              <a:rPr lang="ru-RU" sz="1300" dirty="0" err="1" smtClean="0">
                <a:solidFill>
                  <a:srgbClr val="D60093"/>
                </a:solidFill>
                <a:latin typeface="Bookman Old Style" pitchFamily="18" charset="0"/>
              </a:rPr>
              <a:t>ш</a:t>
            </a:r>
            <a:r>
              <a:rPr lang="ru-RU" sz="1300" dirty="0" smtClean="0">
                <a:solidFill>
                  <a:srgbClr val="D60093"/>
                </a:solidFill>
                <a:latin typeface="Bookman Old Style" pitchFamily="18" charset="0"/>
              </a:rPr>
              <a:t>.) — от устья </a:t>
            </a:r>
            <a:r>
              <a:rPr lang="ru-RU" sz="1300" dirty="0" err="1" smtClean="0">
                <a:solidFill>
                  <a:srgbClr val="D60093"/>
                </a:solidFill>
                <a:latin typeface="Bookman Old Style" pitchFamily="18" charset="0"/>
              </a:rPr>
              <a:t>Эль-Газаль</a:t>
            </a:r>
            <a:r>
              <a:rPr lang="ru-RU" sz="1300" dirty="0" smtClean="0">
                <a:solidFill>
                  <a:srgbClr val="D60093"/>
                </a:solidFill>
                <a:latin typeface="Bookman Old Style" pitchFamily="18" charset="0"/>
              </a:rPr>
              <a:t> до узкого ущелья, где река образует пороги. </a:t>
            </a:r>
            <a:endParaRPr lang="ru-RU" sz="1300" dirty="0" smtClean="0">
              <a:solidFill>
                <a:srgbClr val="D60093"/>
              </a:solidFill>
              <a:latin typeface="Bookman Old Style" pitchFamily="18" charset="0"/>
            </a:endParaRPr>
          </a:p>
          <a:p>
            <a:pPr algn="ctr"/>
            <a:endParaRPr lang="ru-RU" sz="1300" dirty="0" smtClean="0">
              <a:latin typeface="Bookman Old Style" pitchFamily="18" charset="0"/>
            </a:endParaRPr>
          </a:p>
          <a:p>
            <a:pPr algn="ctr"/>
            <a:r>
              <a:rPr lang="ru-RU" sz="1300" dirty="0" smtClean="0">
                <a:solidFill>
                  <a:srgbClr val="0000FF"/>
                </a:solidFill>
                <a:latin typeface="Bookman Old Style" pitchFamily="18" charset="0"/>
              </a:rPr>
              <a:t>Участники </a:t>
            </a:r>
            <a:r>
              <a:rPr lang="ru-RU" sz="1300" dirty="0" smtClean="0">
                <a:solidFill>
                  <a:srgbClr val="0000FF"/>
                </a:solidFill>
                <a:latin typeface="Bookman Old Style" pitchFamily="18" charset="0"/>
              </a:rPr>
              <a:t>похода, сообщившие о нем </a:t>
            </a:r>
            <a:r>
              <a:rPr lang="ru-RU" sz="1300" i="1" dirty="0" err="1" smtClean="0">
                <a:solidFill>
                  <a:srgbClr val="0000FF"/>
                </a:solidFill>
                <a:latin typeface="Bookman Old Style" pitchFamily="18" charset="0"/>
              </a:rPr>
              <a:t>Луцию</a:t>
            </a:r>
            <a:r>
              <a:rPr lang="ru-RU" sz="1300" i="1" dirty="0" smtClean="0">
                <a:solidFill>
                  <a:srgbClr val="0000FF"/>
                </a:solidFill>
                <a:latin typeface="Bookman Old Style" pitchFamily="18" charset="0"/>
              </a:rPr>
              <a:t> Сенеке</a:t>
            </a:r>
            <a:r>
              <a:rPr lang="ru-RU" sz="1300" dirty="0" smtClean="0">
                <a:solidFill>
                  <a:srgbClr val="0000FF"/>
                </a:solidFill>
                <a:latin typeface="Bookman Old Style" pitchFamily="18" charset="0"/>
              </a:rPr>
              <a:t>, именно эти пороги назвали «большим водопадом меж двух скал».</a:t>
            </a:r>
            <a:endParaRPr lang="ru-RU" sz="1300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pic>
        <p:nvPicPr>
          <p:cNvPr id="94210" name="Picture 2" descr="Картинки по запросу Нерон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571900"/>
            <a:ext cx="2137766" cy="3214686"/>
          </a:xfrm>
          <a:prstGeom prst="rect">
            <a:avLst/>
          </a:prstGeom>
          <a:noFill/>
        </p:spPr>
      </p:pic>
      <p:pic>
        <p:nvPicPr>
          <p:cNvPr id="94212" name="Picture 4" descr="Картинки по запросу царство Мероэ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5984" y="3643314"/>
            <a:ext cx="3143272" cy="2093286"/>
          </a:xfrm>
          <a:prstGeom prst="rect">
            <a:avLst/>
          </a:prstGeom>
          <a:noFill/>
        </p:spPr>
      </p:pic>
      <p:pic>
        <p:nvPicPr>
          <p:cNvPr id="94214" name="Picture 6" descr="Картинки по запросу Белый Нил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90966" y="4195784"/>
            <a:ext cx="3553034" cy="2662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2" dur="2000"/>
                                        <p:tgtEl>
                                          <p:spTgt spid="94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94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65486" y="4075331"/>
            <a:ext cx="705353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7780" cmpd="sng">
                  <a:solidFill>
                    <a:schemeClr val="bg1">
                      <a:lumMod val="95000"/>
                    </a:schemeClr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Monotype Corsiva" panose="03010101010201010101" pitchFamily="66" charset="0"/>
              </a:rPr>
              <a:t>Спасибо</a:t>
            </a:r>
            <a:r>
              <a:rPr lang="ru-RU" sz="6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ru-RU" sz="6600" b="1" cap="none" spc="0" dirty="0" smtClean="0">
                <a:ln w="17780" cmpd="sng">
                  <a:solidFill>
                    <a:schemeClr val="bg1">
                      <a:lumMod val="95000"/>
                    </a:schemeClr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Monotype Corsiva" panose="03010101010201010101" pitchFamily="66" charset="0"/>
              </a:rPr>
              <a:t>за</a:t>
            </a:r>
            <a:r>
              <a:rPr lang="ru-RU" sz="6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ru-RU" sz="6600" b="1" cap="none" spc="0" dirty="0" smtClean="0">
                <a:ln w="17780" cmpd="sng">
                  <a:solidFill>
                    <a:schemeClr val="bg1">
                      <a:lumMod val="95000"/>
                    </a:schemeClr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Monotype Corsiva" panose="03010101010201010101" pitchFamily="66" charset="0"/>
              </a:rPr>
              <a:t>внимание!</a:t>
            </a:r>
            <a:endParaRPr lang="ru-RU" sz="6600" b="1" cap="none" spc="0" dirty="0">
              <a:ln w="17780" cmpd="sng">
                <a:solidFill>
                  <a:schemeClr val="bg1">
                    <a:lumMod val="95000"/>
                  </a:schemeClr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4585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gylhataj.ru/wp-content/uploads/2012/06/ramki-dlya-fotoshopa-krasivye-ramki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15616" y="1305342"/>
            <a:ext cx="648072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err="1">
                <a:solidFill>
                  <a:srgbClr val="FF0000"/>
                </a:solidFill>
                <a:latin typeface="Book Antiqua" pitchFamily="18" charset="0"/>
              </a:rPr>
              <a:t>Полибий</a:t>
            </a:r>
            <a:r>
              <a:rPr lang="ru-RU" dirty="0">
                <a:solidFill>
                  <a:srgbClr val="0070C0"/>
                </a:solidFill>
                <a:latin typeface="Book Antiqua" pitchFamily="18" charset="0"/>
              </a:rPr>
              <a:t> опирался на работы римских землемеров, чьи записи теперь представляют ценный исторический и географический материал. </a:t>
            </a:r>
            <a:endParaRPr lang="ru-RU" dirty="0" smtClean="0">
              <a:solidFill>
                <a:srgbClr val="0070C0"/>
              </a:solidFill>
              <a:latin typeface="Book Antiqua" pitchFamily="18" charset="0"/>
            </a:endParaRPr>
          </a:p>
          <a:p>
            <a:pPr algn="ctr"/>
            <a:endParaRPr lang="ru-RU" dirty="0">
              <a:solidFill>
                <a:srgbClr val="0070C0"/>
              </a:solidFill>
              <a:latin typeface="Book Antiqua" pitchFamily="18" charset="0"/>
            </a:endParaRPr>
          </a:p>
          <a:p>
            <a:pPr algn="ctr"/>
            <a:r>
              <a:rPr lang="ru-RU" dirty="0" smtClean="0">
                <a:solidFill>
                  <a:srgbClr val="0070C0"/>
                </a:solidFill>
                <a:latin typeface="Book Antiqua" pitchFamily="18" charset="0"/>
              </a:rPr>
              <a:t>Однако </a:t>
            </a:r>
            <a:r>
              <a:rPr lang="ru-RU" dirty="0">
                <a:solidFill>
                  <a:srgbClr val="0070C0"/>
                </a:solidFill>
                <a:latin typeface="Book Antiqua" pitchFamily="18" charset="0"/>
              </a:rPr>
              <a:t>точные съемки местности делались только при проведении военных дорог. При этом римляне, не считаясь с природными условиями, пролагали по возможности самые короткие пути. Об этом свидетельствуют и остатки римских дорог во многих районах Европы. </a:t>
            </a:r>
            <a:endParaRPr lang="ru-RU" dirty="0" smtClean="0">
              <a:solidFill>
                <a:srgbClr val="0070C0"/>
              </a:solidFill>
              <a:latin typeface="Book Antiqua" pitchFamily="18" charset="0"/>
            </a:endParaRPr>
          </a:p>
          <a:p>
            <a:pPr algn="ctr"/>
            <a:endParaRPr lang="ru-RU" dirty="0">
              <a:solidFill>
                <a:srgbClr val="0070C0"/>
              </a:solidFill>
              <a:latin typeface="Book Antiqua" pitchFamily="18" charset="0"/>
            </a:endParaRPr>
          </a:p>
          <a:p>
            <a:pPr algn="ctr"/>
            <a:r>
              <a:rPr lang="ru-RU" dirty="0" smtClean="0">
                <a:solidFill>
                  <a:srgbClr val="0070C0"/>
                </a:solidFill>
                <a:latin typeface="Book Antiqua" pitchFamily="18" charset="0"/>
              </a:rPr>
              <a:t>Расстояния </a:t>
            </a:r>
            <a:r>
              <a:rPr lang="ru-RU" dirty="0">
                <a:solidFill>
                  <a:srgbClr val="0070C0"/>
                </a:solidFill>
                <a:latin typeface="Book Antiqua" pitchFamily="18" charset="0"/>
              </a:rPr>
              <a:t>между пунктами измерялись очень точно, в римских </a:t>
            </a:r>
            <a:r>
              <a:rPr lang="ru-RU" dirty="0">
                <a:solidFill>
                  <a:srgbClr val="FF0000"/>
                </a:solidFill>
                <a:latin typeface="Book Antiqua" pitchFamily="18" charset="0"/>
              </a:rPr>
              <a:t>милях</a:t>
            </a:r>
            <a:r>
              <a:rPr lang="ru-RU" dirty="0">
                <a:solidFill>
                  <a:srgbClr val="0070C0"/>
                </a:solidFill>
                <a:latin typeface="Book Antiqua" pitchFamily="18" charset="0"/>
              </a:rPr>
              <a:t>, и начиная с 187 г. до н. э. каждая миля (</a:t>
            </a:r>
            <a:r>
              <a:rPr lang="ru-RU" dirty="0">
                <a:solidFill>
                  <a:srgbClr val="FF0000"/>
                </a:solidFill>
                <a:latin typeface="Book Antiqua" pitchFamily="18" charset="0"/>
              </a:rPr>
              <a:t>1479 м</a:t>
            </a:r>
            <a:r>
              <a:rPr lang="ru-RU" dirty="0">
                <a:solidFill>
                  <a:srgbClr val="0070C0"/>
                </a:solidFill>
                <a:latin typeface="Book Antiqua" pitchFamily="18" charset="0"/>
              </a:rPr>
              <a:t>) отмечалась каменным столбом (</a:t>
            </a:r>
            <a:r>
              <a:rPr lang="ru-RU" dirty="0">
                <a:solidFill>
                  <a:srgbClr val="FF0000"/>
                </a:solidFill>
                <a:latin typeface="Book Antiqua" pitchFamily="18" charset="0"/>
              </a:rPr>
              <a:t>миллиарий</a:t>
            </a:r>
            <a:r>
              <a:rPr lang="ru-RU" dirty="0">
                <a:solidFill>
                  <a:srgbClr val="0070C0"/>
                </a:solidFill>
                <a:latin typeface="Book Antiqua" pitchFamily="18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xmlns="" val="372609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733</TotalTime>
  <Words>7357</Words>
  <Application>Microsoft Office PowerPoint</Application>
  <PresentationFormat>Экран (4:3)</PresentationFormat>
  <Paragraphs>324</Paragraphs>
  <Slides>81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81</vt:i4>
      </vt:variant>
    </vt:vector>
  </HeadingPairs>
  <TitlesOfParts>
    <vt:vector size="82" baseType="lpstr">
      <vt:lpstr>Тема Office</vt:lpstr>
      <vt:lpstr>Географические открытия древних римлян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Походы и открытия  Юлия Цезаря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Ход открытия и обследования Британии в I-III веках  нашей эры</vt:lpstr>
      <vt:lpstr>Слайд 20</vt:lpstr>
      <vt:lpstr>Слайд 21</vt:lpstr>
      <vt:lpstr>Слайд 22</vt:lpstr>
      <vt:lpstr>Слайд 23</vt:lpstr>
      <vt:lpstr>Агриппа и Павсаний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Открытие Центральной Европы  и Ютландии</vt:lpstr>
      <vt:lpstr>Слайд 33</vt:lpstr>
      <vt:lpstr>Слайд 34</vt:lpstr>
      <vt:lpstr>Слайд 35</vt:lpstr>
      <vt:lpstr>Слайд 36</vt:lpstr>
      <vt:lpstr>Слайд 37</vt:lpstr>
      <vt:lpstr>Слайд 38</vt:lpstr>
      <vt:lpstr>Открытие Балтийского моря</vt:lpstr>
      <vt:lpstr>Слайд 40</vt:lpstr>
      <vt:lpstr>Слайд 41</vt:lpstr>
      <vt:lpstr>Слайд 42</vt:lpstr>
      <vt:lpstr>Слайд 43</vt:lpstr>
      <vt:lpstr>Походы римлян  в бассейн Дуная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Сведения римских географов  о Восточной Европе</vt:lpstr>
      <vt:lpstr>Слайд 53</vt:lpstr>
      <vt:lpstr>Слайд 54</vt:lpstr>
      <vt:lpstr>Слайд 55</vt:lpstr>
      <vt:lpstr>Слайд 56</vt:lpstr>
      <vt:lpstr>Слайд 57</vt:lpstr>
      <vt:lpstr>Слайд 58</vt:lpstr>
      <vt:lpstr>Сведения об Азии  в Римскую эпоху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Плавания у берегов Африки  в римскую эпоху  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Слайд 80</vt:lpstr>
      <vt:lpstr>Слайд 81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Географические открытия древних римлян</dc:title>
  <dc:creator>ййй</dc:creator>
  <cp:lastModifiedBy>Marina</cp:lastModifiedBy>
  <cp:revision>71</cp:revision>
  <dcterms:created xsi:type="dcterms:W3CDTF">2014-11-05T19:05:22Z</dcterms:created>
  <dcterms:modified xsi:type="dcterms:W3CDTF">2016-09-15T17:38:09Z</dcterms:modified>
</cp:coreProperties>
</file>