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3" autoAdjust="0"/>
    <p:restoredTop sz="94660"/>
  </p:normalViewPr>
  <p:slideViewPr>
    <p:cSldViewPr snapToGrid="0">
      <p:cViewPr varScale="1">
        <p:scale>
          <a:sx n="88" d="100"/>
          <a:sy n="88" d="100"/>
        </p:scale>
        <p:origin x="5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Игнацы</a:t>
            </a:r>
            <a:r>
              <a:rPr lang="en-US" dirty="0" smtClean="0"/>
              <a:t> </a:t>
            </a:r>
            <a:r>
              <a:rPr lang="ru-RU" dirty="0" smtClean="0"/>
              <a:t>Домейко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7495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487" y="92109"/>
            <a:ext cx="9404723" cy="1400530"/>
          </a:xfrm>
        </p:spPr>
        <p:txBody>
          <a:bodyPr/>
          <a:lstStyle/>
          <a:p>
            <a:r>
              <a:rPr lang="ru-RU" dirty="0" smtClean="0"/>
              <a:t>Возвращение на родину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3487" y="1293064"/>
            <a:ext cx="6336407" cy="526228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После окончания ректорства Игнатию Домейко в свои 82 года удалось осуществить сокровенную мечту всей жизни в Чили – съездить на родину. В Беларуси, в памятной с детства усадьбе </a:t>
            </a:r>
            <a:r>
              <a:rPr lang="ru-RU" dirty="0" err="1"/>
              <a:t>Жирбутовщина</a:t>
            </a:r>
            <a:r>
              <a:rPr lang="ru-RU" dirty="0"/>
              <a:t> в Лидском уезде жила его дочь Анита (Анна).</a:t>
            </a:r>
          </a:p>
          <a:p>
            <a:endParaRPr lang="ru-RU" dirty="0"/>
          </a:p>
          <a:p>
            <a:r>
              <a:rPr lang="ru-RU" dirty="0"/>
              <a:t>Игнатий Ипполитович навестил все родные места (кстати, в современной Беларуси имеется 17 населенных пунктов, так или иначе связанных с именем Домейко), поклонился родительским могилам. Это путешествие было логическим завершением жизненного пути. Совсем не случайно он писал в свое время Адаму Мицкевичу из Чили: «Естественно, переродиться я никогда не сумею и надеюсь на Бога, что я – или в Кордильерах, или в </a:t>
            </a:r>
            <a:r>
              <a:rPr lang="ru-RU" dirty="0" err="1"/>
              <a:t>Панарах</a:t>
            </a:r>
            <a:r>
              <a:rPr lang="ru-RU" dirty="0"/>
              <a:t> (</a:t>
            </a:r>
            <a:r>
              <a:rPr lang="ru-RU" dirty="0" err="1"/>
              <a:t>Вильня</a:t>
            </a:r>
            <a:r>
              <a:rPr lang="ru-RU" dirty="0"/>
              <a:t>) – все равно умру литвином…».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9894" y="3924205"/>
            <a:ext cx="5407383" cy="27218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9894" y="1093394"/>
            <a:ext cx="5407383" cy="2652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8281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Вторая родина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11" y="1403798"/>
            <a:ext cx="7969856" cy="484460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За время своего посещения северного полушария И.И. Домейко объездил многие страны Европы, совершил паломничество в Палестину, на Святую Землю.</a:t>
            </a:r>
          </a:p>
          <a:p>
            <a:endParaRPr lang="ru-RU" dirty="0"/>
          </a:p>
          <a:p>
            <a:r>
              <a:rPr lang="ru-RU" dirty="0"/>
              <a:t>На родине Домейко писал книгу «Мои путешествия», где подводил итоги своей жизни.</a:t>
            </a:r>
          </a:p>
          <a:p>
            <a:endParaRPr lang="ru-RU" dirty="0"/>
          </a:p>
          <a:p>
            <a:r>
              <a:rPr lang="ru-RU" dirty="0"/>
              <a:t>Но оставить этот мир Игнатию Домейко было начертано все же на второй родине. Сыновья его за четыре года получили европейское образование и хотели служить родине матери. В 1888 г. Домейко с сыновьями возвратился в Чили. 23 января 1889 г. его не стало. Игнатий Домейко погребён в Сантьяго-де-Чили на средства чилийского правительства. День его похорон был объявлен в Чили днём национального траура.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6571" y="1403798"/>
            <a:ext cx="2997410" cy="45204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5823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38200"/>
          </a:xfrm>
        </p:spPr>
        <p:txBody>
          <a:bodyPr/>
          <a:lstStyle/>
          <a:p>
            <a:r>
              <a:rPr lang="ru-RU" dirty="0" smtClean="0"/>
              <a:t>Признание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210614"/>
            <a:ext cx="10474795" cy="5434885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Уже на похоронах президент страны объявил Игнатия Домейко национальным героем Чили. В его честь выбита памятная медаль, в Сантьяго установлен величественный памятник с надписью: «Гранде </a:t>
            </a:r>
            <a:r>
              <a:rPr lang="ru-RU" dirty="0" err="1"/>
              <a:t>Эдукадор</a:t>
            </a:r>
            <a:r>
              <a:rPr lang="ru-RU" dirty="0"/>
              <a:t>» («Великий Просветитель»). </a:t>
            </a:r>
            <a:endParaRPr lang="ru-RU" dirty="0" smtClean="0"/>
          </a:p>
          <a:p>
            <a:r>
              <a:rPr lang="ru-RU" dirty="0" smtClean="0"/>
              <a:t>Именем </a:t>
            </a:r>
            <a:r>
              <a:rPr lang="ru-RU" dirty="0"/>
              <a:t>Домейко названа </a:t>
            </a:r>
            <a:r>
              <a:rPr lang="ru-RU" dirty="0">
                <a:solidFill>
                  <a:schemeClr val="accent2"/>
                </a:solidFill>
              </a:rPr>
              <a:t>малая планета </a:t>
            </a:r>
            <a:r>
              <a:rPr lang="ru-RU" dirty="0"/>
              <a:t>(астероид 2784 Домейко), </a:t>
            </a:r>
            <a:r>
              <a:rPr lang="ru-RU" dirty="0">
                <a:solidFill>
                  <a:schemeClr val="accent2"/>
                </a:solidFill>
              </a:rPr>
              <a:t>город</a:t>
            </a:r>
            <a:r>
              <a:rPr lang="ru-RU" dirty="0"/>
              <a:t> - у подножия </a:t>
            </a:r>
            <a:r>
              <a:rPr lang="ru-RU" dirty="0" err="1"/>
              <a:t>Кордильеров</a:t>
            </a:r>
            <a:r>
              <a:rPr lang="ru-RU" dirty="0"/>
              <a:t>, недалеко от </a:t>
            </a:r>
            <a:r>
              <a:rPr lang="ru-RU" dirty="0" err="1"/>
              <a:t>Кокимбо</a:t>
            </a:r>
            <a:r>
              <a:rPr lang="ru-RU" dirty="0"/>
              <a:t>, </a:t>
            </a:r>
            <a:r>
              <a:rPr lang="ru-RU" dirty="0">
                <a:solidFill>
                  <a:schemeClr val="accent2"/>
                </a:solidFill>
              </a:rPr>
              <a:t>порт</a:t>
            </a:r>
            <a:r>
              <a:rPr lang="ru-RU" dirty="0"/>
              <a:t> на берегу Тихого океана - Пуэрто-Домейко, </a:t>
            </a:r>
            <a:r>
              <a:rPr lang="ru-RU" dirty="0" err="1">
                <a:solidFill>
                  <a:schemeClr val="accent2"/>
                </a:solidFill>
              </a:rPr>
              <a:t>местечкo</a:t>
            </a:r>
            <a:r>
              <a:rPr lang="ru-RU" dirty="0"/>
              <a:t> Пуэбло-Домейко на высоте 975 метров над уровнем моря, </a:t>
            </a:r>
            <a:r>
              <a:rPr lang="ru-RU" dirty="0">
                <a:solidFill>
                  <a:schemeClr val="accent2"/>
                </a:solidFill>
              </a:rPr>
              <a:t>вулканическая гряда в Андах </a:t>
            </a:r>
            <a:r>
              <a:rPr lang="ru-RU" dirty="0"/>
              <a:t>- «</a:t>
            </a:r>
            <a:r>
              <a:rPr lang="ru-RU" dirty="0" err="1"/>
              <a:t>Кордильеро</a:t>
            </a:r>
            <a:r>
              <a:rPr lang="ru-RU" dirty="0"/>
              <a:t> де Домейко» длинною 350 километров. В его честь назван </a:t>
            </a:r>
            <a:r>
              <a:rPr lang="ru-RU" dirty="0">
                <a:solidFill>
                  <a:schemeClr val="accent2"/>
                </a:solidFill>
              </a:rPr>
              <a:t>минерал</a:t>
            </a:r>
            <a:r>
              <a:rPr lang="ru-RU" dirty="0"/>
              <a:t> - «</a:t>
            </a:r>
            <a:r>
              <a:rPr lang="ru-RU" dirty="0" err="1"/>
              <a:t>домейкит</a:t>
            </a:r>
            <a:r>
              <a:rPr lang="ru-RU" dirty="0"/>
              <a:t>», </a:t>
            </a:r>
            <a:r>
              <a:rPr lang="ru-RU" dirty="0">
                <a:solidFill>
                  <a:schemeClr val="accent2"/>
                </a:solidFill>
              </a:rPr>
              <a:t>головоногий моллюск</a:t>
            </a:r>
            <a:r>
              <a:rPr lang="ru-RU" dirty="0"/>
              <a:t> - </a:t>
            </a:r>
            <a:r>
              <a:rPr lang="ru-RU" dirty="0" err="1"/>
              <a:t>Nautilus</a:t>
            </a:r>
            <a:r>
              <a:rPr lang="ru-RU" dirty="0"/>
              <a:t> </a:t>
            </a:r>
            <a:r>
              <a:rPr lang="ru-RU" dirty="0" err="1"/>
              <a:t>Domeycus</a:t>
            </a:r>
            <a:r>
              <a:rPr lang="ru-RU" dirty="0"/>
              <a:t>, </a:t>
            </a:r>
            <a:r>
              <a:rPr lang="ru-RU" b="1" dirty="0"/>
              <a:t>фиалка</a:t>
            </a:r>
            <a:r>
              <a:rPr lang="ru-RU" dirty="0"/>
              <a:t> - </a:t>
            </a:r>
            <a:r>
              <a:rPr lang="ru-RU" dirty="0" err="1"/>
              <a:t>Viola</a:t>
            </a:r>
            <a:r>
              <a:rPr lang="ru-RU" dirty="0"/>
              <a:t> </a:t>
            </a:r>
            <a:r>
              <a:rPr lang="ru-RU" dirty="0" err="1"/>
              <a:t>Domeykiano</a:t>
            </a:r>
            <a:r>
              <a:rPr lang="ru-RU" dirty="0"/>
              <a:t>, </a:t>
            </a:r>
            <a:r>
              <a:rPr lang="ru-RU" dirty="0">
                <a:solidFill>
                  <a:schemeClr val="accent2"/>
                </a:solidFill>
              </a:rPr>
              <a:t>сорт азалии</a:t>
            </a:r>
            <a:r>
              <a:rPr lang="ru-RU" dirty="0"/>
              <a:t>, </a:t>
            </a:r>
            <a:r>
              <a:rPr lang="ru-RU" dirty="0">
                <a:solidFill>
                  <a:schemeClr val="accent2"/>
                </a:solidFill>
              </a:rPr>
              <a:t>семейство растений </a:t>
            </a:r>
            <a:r>
              <a:rPr lang="ru-RU" dirty="0" err="1"/>
              <a:t>Domeykiaceae</a:t>
            </a:r>
            <a:r>
              <a:rPr lang="ru-RU" dirty="0"/>
              <a:t>, </a:t>
            </a:r>
            <a:r>
              <a:rPr lang="ru-RU" dirty="0">
                <a:solidFill>
                  <a:schemeClr val="accent2"/>
                </a:solidFill>
              </a:rPr>
              <a:t>кактус</a:t>
            </a:r>
            <a:r>
              <a:rPr lang="ru-RU" dirty="0"/>
              <a:t> - (</a:t>
            </a:r>
            <a:r>
              <a:rPr lang="ru-RU" dirty="0" err="1"/>
              <a:t>Maihueniopsis</a:t>
            </a:r>
            <a:r>
              <a:rPr lang="ru-RU" dirty="0"/>
              <a:t> </a:t>
            </a:r>
            <a:r>
              <a:rPr lang="ru-RU" dirty="0" err="1"/>
              <a:t>domeykoensis</a:t>
            </a:r>
            <a:r>
              <a:rPr lang="ru-RU" dirty="0"/>
              <a:t>), </a:t>
            </a:r>
            <a:r>
              <a:rPr lang="ru-RU" dirty="0">
                <a:solidFill>
                  <a:schemeClr val="accent2"/>
                </a:solidFill>
              </a:rPr>
              <a:t>улицы в Сантьяго-де-Чили</a:t>
            </a:r>
            <a:r>
              <a:rPr lang="ru-RU" dirty="0"/>
              <a:t>, </a:t>
            </a:r>
            <a:r>
              <a:rPr lang="ru-RU" dirty="0">
                <a:solidFill>
                  <a:schemeClr val="accent2"/>
                </a:solidFill>
              </a:rPr>
              <a:t>Вальпараисо</a:t>
            </a:r>
            <a:r>
              <a:rPr lang="ru-RU" dirty="0"/>
              <a:t> и ещё в </a:t>
            </a:r>
            <a:r>
              <a:rPr lang="ru-RU" dirty="0">
                <a:solidFill>
                  <a:schemeClr val="accent2"/>
                </a:solidFill>
              </a:rPr>
              <a:t>восьми городах Чили</a:t>
            </a:r>
            <a:r>
              <a:rPr lang="ru-RU" dirty="0"/>
              <a:t>, а также в </a:t>
            </a:r>
            <a:r>
              <a:rPr lang="ru-RU" dirty="0">
                <a:solidFill>
                  <a:schemeClr val="accent2"/>
                </a:solidFill>
              </a:rPr>
              <a:t>Вильнюсе</a:t>
            </a:r>
            <a:r>
              <a:rPr lang="ru-RU" dirty="0"/>
              <a:t>, </a:t>
            </a:r>
            <a:r>
              <a:rPr lang="ru-RU" dirty="0">
                <a:solidFill>
                  <a:schemeClr val="accent2"/>
                </a:solidFill>
              </a:rPr>
              <a:t>польская библиотека </a:t>
            </a:r>
            <a:r>
              <a:rPr lang="ru-RU" dirty="0"/>
              <a:t>в Буэнос-Айресе (</a:t>
            </a:r>
            <a:r>
              <a:rPr lang="ru-RU" dirty="0" err="1"/>
              <a:t>Biblioteca</a:t>
            </a:r>
            <a:r>
              <a:rPr lang="ru-RU" dirty="0"/>
              <a:t> </a:t>
            </a:r>
            <a:r>
              <a:rPr lang="ru-RU" dirty="0" err="1"/>
              <a:t>Polaca</a:t>
            </a:r>
            <a:r>
              <a:rPr lang="ru-RU" dirty="0"/>
              <a:t> </a:t>
            </a:r>
            <a:r>
              <a:rPr lang="ru-RU" dirty="0" err="1"/>
              <a:t>Ignacio</a:t>
            </a:r>
            <a:r>
              <a:rPr lang="ru-RU" dirty="0"/>
              <a:t> </a:t>
            </a:r>
            <a:r>
              <a:rPr lang="ru-RU" dirty="0" err="1"/>
              <a:t>Domeyko</a:t>
            </a:r>
            <a:r>
              <a:rPr lang="ru-RU" dirty="0"/>
              <a:t>), </a:t>
            </a:r>
            <a:r>
              <a:rPr lang="ru-RU" dirty="0">
                <a:solidFill>
                  <a:schemeClr val="accent2"/>
                </a:solidFill>
              </a:rPr>
              <a:t>несколько лицеев</a:t>
            </a:r>
            <a:r>
              <a:rPr lang="ru-RU" dirty="0"/>
              <a:t>, </a:t>
            </a:r>
            <a:r>
              <a:rPr lang="ru-RU" dirty="0">
                <a:solidFill>
                  <a:schemeClr val="accent2"/>
                </a:solidFill>
              </a:rPr>
              <a:t>других учебных и научных учреждений </a:t>
            </a:r>
            <a:r>
              <a:rPr lang="ru-RU" dirty="0"/>
              <a:t>в Чили. На месте родовой усадьбы Домейко в </a:t>
            </a:r>
            <a:r>
              <a:rPr lang="ru-RU" dirty="0" err="1"/>
              <a:t>Медвядке</a:t>
            </a:r>
            <a:r>
              <a:rPr lang="ru-RU" dirty="0"/>
              <a:t> установлен </a:t>
            </a:r>
            <a:r>
              <a:rPr lang="ru-RU" dirty="0">
                <a:solidFill>
                  <a:schemeClr val="accent2"/>
                </a:solidFill>
              </a:rPr>
              <a:t>памятный валун</a:t>
            </a:r>
            <a:r>
              <a:rPr lang="ru-RU" dirty="0"/>
              <a:t>. В местной школе создан </a:t>
            </a:r>
            <a:r>
              <a:rPr lang="ru-RU" dirty="0">
                <a:solidFill>
                  <a:schemeClr val="accent2"/>
                </a:solidFill>
              </a:rPr>
              <a:t>музей</a:t>
            </a:r>
            <a:r>
              <a:rPr lang="ru-RU" dirty="0"/>
              <a:t>. В 2002 г., объявленный ЮНЕСКО </a:t>
            </a:r>
            <a:r>
              <a:rPr lang="ru-RU" dirty="0">
                <a:solidFill>
                  <a:schemeClr val="accent2"/>
                </a:solidFill>
              </a:rPr>
              <a:t>годом Домейко </a:t>
            </a:r>
            <a:r>
              <a:rPr lang="ru-RU" dirty="0"/>
              <a:t>в честь 200-летия со дня его рождения, установлены памятные знаки, бюсты, обелиски в местах, связанных с именем всемирно известного ученого, на белорусском языке издана книга «Мои путешествия».</a:t>
            </a:r>
          </a:p>
        </p:txBody>
      </p:sp>
    </p:spTree>
    <p:extLst>
      <p:ext uri="{BB962C8B-B14F-4D97-AF65-F5344CB8AC3E}">
        <p14:creationId xmlns:p14="http://schemas.microsoft.com/office/powerpoint/2010/main" val="2901706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8332" y="288233"/>
            <a:ext cx="5594349" cy="41957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1889" y="288233"/>
            <a:ext cx="5594349" cy="41957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8490" y="3254129"/>
            <a:ext cx="4987591" cy="3468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0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Кратко о жизни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3520203" cy="4195481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Дата рождения: 	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/>
                </a:solidFill>
              </a:rPr>
              <a:t>31 </a:t>
            </a:r>
            <a:r>
              <a:rPr lang="ru-RU" dirty="0">
                <a:solidFill>
                  <a:schemeClr val="accent2"/>
                </a:solidFill>
              </a:rPr>
              <a:t>июля 1802</a:t>
            </a:r>
          </a:p>
          <a:p>
            <a:r>
              <a:rPr lang="ru-RU" dirty="0"/>
              <a:t>Место рождения: 	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/>
                </a:solidFill>
              </a:rPr>
              <a:t>имение </a:t>
            </a:r>
            <a:r>
              <a:rPr lang="ru-RU" dirty="0">
                <a:solidFill>
                  <a:schemeClr val="accent2"/>
                </a:solidFill>
              </a:rPr>
              <a:t>Медведка, </a:t>
            </a:r>
            <a:r>
              <a:rPr lang="ru-RU" dirty="0" err="1">
                <a:solidFill>
                  <a:schemeClr val="accent2"/>
                </a:solidFill>
              </a:rPr>
              <a:t>Новогрудский</a:t>
            </a:r>
            <a:r>
              <a:rPr lang="ru-RU" dirty="0">
                <a:solidFill>
                  <a:schemeClr val="accent2"/>
                </a:solidFill>
              </a:rPr>
              <a:t> уезд, Минская губерния, Российская империя ныне </a:t>
            </a:r>
            <a:r>
              <a:rPr lang="ru-RU" dirty="0" err="1">
                <a:solidFill>
                  <a:schemeClr val="accent2"/>
                </a:solidFill>
              </a:rPr>
              <a:t>Кореличский</a:t>
            </a:r>
            <a:r>
              <a:rPr lang="ru-RU" dirty="0">
                <a:solidFill>
                  <a:schemeClr val="accent2"/>
                </a:solidFill>
              </a:rPr>
              <a:t> район, Гродненская </a:t>
            </a:r>
            <a:r>
              <a:rPr lang="ru-RU" dirty="0" smtClean="0">
                <a:solidFill>
                  <a:schemeClr val="accent2"/>
                </a:solidFill>
              </a:rPr>
              <a:t>область</a:t>
            </a:r>
          </a:p>
          <a:p>
            <a:r>
              <a:rPr lang="ru-RU" dirty="0"/>
              <a:t>Научная сфера: 	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/>
                </a:solidFill>
              </a:rPr>
              <a:t>геология </a:t>
            </a:r>
            <a:r>
              <a:rPr lang="ru-RU" dirty="0">
                <a:solidFill>
                  <a:schemeClr val="accent2"/>
                </a:solidFill>
              </a:rPr>
              <a:t>и минералогия</a:t>
            </a:r>
          </a:p>
          <a:p>
            <a:r>
              <a:rPr lang="ru-RU" dirty="0"/>
              <a:t>Место работы: 	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/>
                </a:solidFill>
              </a:rPr>
              <a:t>Чилийский </a:t>
            </a:r>
            <a:r>
              <a:rPr lang="ru-RU" dirty="0">
                <a:solidFill>
                  <a:schemeClr val="accent2"/>
                </a:solidFill>
              </a:rPr>
              <a:t>университет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1044" y="970981"/>
            <a:ext cx="3759638" cy="52774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022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Франция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609" y="1365162"/>
            <a:ext cx="8139448" cy="488323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 </a:t>
            </a:r>
            <a:r>
              <a:rPr lang="ru-RU" dirty="0">
                <a:solidFill>
                  <a:schemeClr val="accent2"/>
                </a:solidFill>
              </a:rPr>
              <a:t>августе 1832 </a:t>
            </a:r>
            <a:r>
              <a:rPr lang="ru-RU" dirty="0"/>
              <a:t>года вместе с Мицкевичем и другими эмигрантами прибыл в </a:t>
            </a:r>
            <a:r>
              <a:rPr lang="ru-RU" dirty="0">
                <a:solidFill>
                  <a:schemeClr val="accent2"/>
                </a:solidFill>
              </a:rPr>
              <a:t>Париж</a:t>
            </a:r>
            <a:r>
              <a:rPr lang="ru-RU" dirty="0"/>
              <a:t>. Участвовал в деятельности различных </a:t>
            </a:r>
            <a:r>
              <a:rPr lang="ru-RU" dirty="0">
                <a:solidFill>
                  <a:schemeClr val="accent2"/>
                </a:solidFill>
              </a:rPr>
              <a:t>эмигрантских</a:t>
            </a:r>
            <a:r>
              <a:rPr lang="ru-RU" dirty="0"/>
              <a:t> объединений. Помогал Мицкевичу переписывать эпическую поэму «</a:t>
            </a:r>
            <a:r>
              <a:rPr lang="ru-RU" dirty="0">
                <a:solidFill>
                  <a:schemeClr val="accent2"/>
                </a:solidFill>
              </a:rPr>
              <a:t>Пан </a:t>
            </a:r>
            <a:r>
              <a:rPr lang="ru-RU" dirty="0" err="1">
                <a:solidFill>
                  <a:schemeClr val="accent2"/>
                </a:solidFill>
              </a:rPr>
              <a:t>Тадеуш</a:t>
            </a:r>
            <a:r>
              <a:rPr lang="ru-RU" dirty="0"/>
              <a:t>» (послужил прототипом </a:t>
            </a:r>
            <a:r>
              <a:rPr lang="ru-RU" dirty="0">
                <a:solidFill>
                  <a:schemeClr val="accent2"/>
                </a:solidFill>
              </a:rPr>
              <a:t>эконома </a:t>
            </a:r>
            <a:r>
              <a:rPr lang="ru-RU" dirty="0" err="1">
                <a:solidFill>
                  <a:schemeClr val="accent2"/>
                </a:solidFill>
              </a:rPr>
              <a:t>Жеготы</a:t>
            </a:r>
            <a:r>
              <a:rPr lang="ru-RU" dirty="0"/>
              <a:t>, одного из героев поэмы). Посещал лекции в </a:t>
            </a:r>
            <a:r>
              <a:rPr lang="ru-RU" dirty="0">
                <a:solidFill>
                  <a:schemeClr val="accent2"/>
                </a:solidFill>
              </a:rPr>
              <a:t>Сорбонне</a:t>
            </a:r>
            <a:r>
              <a:rPr lang="ru-RU" dirty="0"/>
              <a:t> и в </a:t>
            </a:r>
            <a:r>
              <a:rPr lang="ru-RU" dirty="0">
                <a:solidFill>
                  <a:schemeClr val="accent2"/>
                </a:solidFill>
              </a:rPr>
              <a:t>Французской коллегии</a:t>
            </a:r>
            <a:r>
              <a:rPr lang="ru-RU" dirty="0"/>
              <a:t>, занимался в Ботаническом саду, участвовал в геологических экскурсиях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В </a:t>
            </a:r>
            <a:r>
              <a:rPr lang="ru-RU" dirty="0">
                <a:solidFill>
                  <a:schemeClr val="accent2"/>
                </a:solidFill>
              </a:rPr>
              <a:t>1834 </a:t>
            </a:r>
            <a:r>
              <a:rPr lang="ru-RU" dirty="0"/>
              <a:t>году поступил в </a:t>
            </a:r>
            <a:r>
              <a:rPr lang="ru-RU" dirty="0">
                <a:solidFill>
                  <a:schemeClr val="accent2"/>
                </a:solidFill>
              </a:rPr>
              <a:t>Горную школу </a:t>
            </a:r>
            <a:r>
              <a:rPr lang="ru-RU" dirty="0"/>
              <a:t>(фр. </a:t>
            </a:r>
            <a:r>
              <a:rPr lang="ru-RU" dirty="0" err="1"/>
              <a:t>École</a:t>
            </a:r>
            <a:r>
              <a:rPr lang="ru-RU" dirty="0"/>
              <a:t> </a:t>
            </a:r>
            <a:r>
              <a:rPr lang="ru-RU" dirty="0" err="1"/>
              <a:t>des</a:t>
            </a:r>
            <a:r>
              <a:rPr lang="ru-RU" dirty="0"/>
              <a:t> </a:t>
            </a:r>
            <a:r>
              <a:rPr lang="ru-RU" dirty="0" err="1"/>
              <a:t>Mines</a:t>
            </a:r>
            <a:r>
              <a:rPr lang="ru-RU" dirty="0"/>
              <a:t>). Составил географическую, геологическую и экономическую карту былых земель Речи </a:t>
            </a:r>
            <a:r>
              <a:rPr lang="ru-RU" dirty="0" err="1"/>
              <a:t>Посполитой</a:t>
            </a:r>
            <a:r>
              <a:rPr lang="ru-RU" dirty="0"/>
              <a:t> и написал к ней обширные комментарии (карта и комментарии не была изданы; материалы использовались в других изданиях). В </a:t>
            </a:r>
            <a:r>
              <a:rPr lang="ru-RU" dirty="0">
                <a:solidFill>
                  <a:schemeClr val="accent2"/>
                </a:solidFill>
              </a:rPr>
              <a:t>1837</a:t>
            </a:r>
            <a:r>
              <a:rPr lang="ru-RU" dirty="0"/>
              <a:t> году получил диплом горного инженера. В том же году принял приглашение </a:t>
            </a:r>
            <a:r>
              <a:rPr lang="ru-RU" dirty="0">
                <a:solidFill>
                  <a:schemeClr val="accent2"/>
                </a:solidFill>
              </a:rPr>
              <a:t>горной школы Ла-Серена </a:t>
            </a:r>
            <a:r>
              <a:rPr lang="ru-RU" dirty="0"/>
              <a:t>в </a:t>
            </a:r>
            <a:r>
              <a:rPr lang="ru-RU" dirty="0" err="1"/>
              <a:t>Кокимбо</a:t>
            </a:r>
            <a:r>
              <a:rPr lang="ru-RU" dirty="0"/>
              <a:t> на севере Чили.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5463" y="1512262"/>
            <a:ext cx="3420801" cy="46180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4027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Чили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258238"/>
            <a:ext cx="5400519" cy="4990161"/>
          </a:xfrm>
        </p:spPr>
        <p:txBody>
          <a:bodyPr>
            <a:normAutofit/>
          </a:bodyPr>
          <a:lstStyle/>
          <a:p>
            <a:r>
              <a:rPr lang="ru-RU" dirty="0"/>
              <a:t>В </a:t>
            </a:r>
            <a:r>
              <a:rPr lang="ru-RU" dirty="0" err="1"/>
              <a:t>Кокимбо</a:t>
            </a:r>
            <a:r>
              <a:rPr lang="ru-RU" dirty="0"/>
              <a:t> ученый-минералог, горный инженер, профессор химии Игнатий Ипполитович создал школу по подготовке специалистов, организовал лабораторию для анализов руды, собрал коллекцию минералов, организовал метеорологическую службу, провел шесть экспедиций в Анды и Кордильеры, добирался до вулканов. Результатом стали открытия месторождений серебра, меди, золота, каменного угля, известной во всем мире чилийской селитры, организация их добычи.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2078" y="1258238"/>
            <a:ext cx="3524250" cy="52863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2767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Аравкания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3" y="2052918"/>
            <a:ext cx="4885364" cy="4195481"/>
          </a:xfrm>
        </p:spPr>
        <p:txBody>
          <a:bodyPr/>
          <a:lstStyle/>
          <a:p>
            <a:r>
              <a:rPr lang="ru-RU" dirty="0"/>
              <a:t>В 1844 г. неутомимый исследователь совершил путешествие на юг Чили, в страну свободолюбивых индейцев-</a:t>
            </a:r>
            <a:r>
              <a:rPr lang="ru-RU" dirty="0" err="1"/>
              <a:t>аравканов</a:t>
            </a:r>
            <a:r>
              <a:rPr lang="ru-RU" dirty="0"/>
              <a:t>, 300 лет отстаивавших свою независимость в борьбе с испанскими конкистадорами. Написанная потом книга «</a:t>
            </a:r>
            <a:r>
              <a:rPr lang="ru-RU" dirty="0" err="1"/>
              <a:t>Аравкания</a:t>
            </a:r>
            <a:r>
              <a:rPr lang="ru-RU" dirty="0"/>
              <a:t> и ее жители» имела большой успех, переводилась на многие языки.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6809" y="1340811"/>
            <a:ext cx="4425235" cy="49120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3606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Сантьяго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3" y="2052918"/>
            <a:ext cx="5181578" cy="419548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С 1846 г. судьба Игнатия Домейко была связана с национальным университетом в столичном Сантьяго. Домейко был профессором химии и минералогии, потом заведующим кафедрой химии, членом университетского совета. После Всемирной выставки в Париже 1867 г., где Домейко  представлял молодую промышленность Чили, его избрали ректором университета. Эту должность он занимал 16 лет.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2879" y="1853248"/>
            <a:ext cx="3903103" cy="45290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59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Вклад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5464913" cy="4195481"/>
          </a:xfrm>
        </p:spPr>
        <p:txBody>
          <a:bodyPr/>
          <a:lstStyle/>
          <a:p>
            <a:r>
              <a:rPr lang="ru-RU" dirty="0"/>
              <a:t>Трудно переоценить сделанное Доном </a:t>
            </a:r>
            <a:r>
              <a:rPr lang="ru-RU" dirty="0" err="1"/>
              <a:t>Игнатио</a:t>
            </a:r>
            <a:r>
              <a:rPr lang="ru-RU" dirty="0"/>
              <a:t> (так уважительно называли его в Чили) для своей второй родины. Он реорганизовал систему образования в стране, в том числе и в самом университете, взяв за образец родную </a:t>
            </a:r>
            <a:r>
              <a:rPr lang="ru-RU" dirty="0" err="1"/>
              <a:t>Виленскую</a:t>
            </a:r>
            <a:r>
              <a:rPr lang="ru-RU" dirty="0"/>
              <a:t> «</a:t>
            </a:r>
            <a:r>
              <a:rPr lang="ru-RU" dirty="0" err="1"/>
              <a:t>альма</a:t>
            </a:r>
            <a:r>
              <a:rPr lang="ru-RU" dirty="0"/>
              <a:t> матер». Создал музей минералогии, основал физический кабинет, химическую и горную лаборатории, организовал библиотеку природоведения.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4548" y="1390649"/>
            <a:ext cx="3848100" cy="48577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6492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Минералогия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3" y="1545466"/>
            <a:ext cx="5658096" cy="4702934"/>
          </a:xfrm>
        </p:spPr>
        <p:txBody>
          <a:bodyPr>
            <a:normAutofit/>
          </a:bodyPr>
          <a:lstStyle/>
          <a:p>
            <a:r>
              <a:rPr lang="ru-RU" dirty="0"/>
              <a:t>Профессор собрал и описал множество новых, неизвестных науке минералов, растений, окаменелостей, метеоритов. Его учебник «Минералогия» на протяжении нескольких десятилетий использовался во многих латиноамериканских странах. Результаты научных поисков и открытий Игнатия Ипполитовича опубликованы на разных языках в 130 научных трудах, принесших ему всемирную известность и славу. Он был избран почетным членом многих научных обществ.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2956" y="1408085"/>
            <a:ext cx="2915080" cy="45120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8795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Заслуги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403798"/>
            <a:ext cx="5245973" cy="4844602"/>
          </a:xfrm>
        </p:spPr>
        <p:txBody>
          <a:bodyPr>
            <a:normAutofit/>
          </a:bodyPr>
          <a:lstStyle/>
          <a:p>
            <a:r>
              <a:rPr lang="ru-RU" dirty="0"/>
              <a:t>Домейко нашел в горах источники чистой воды, провел оттуда в Сантьяго водопровод, решив тем самым проблему водоснабжения столицы. Чилийские газеты писали: «Пан Домейко не просто ученый, он – апостол науки. В стране нет более популярного и уважаемого имени, чем имя Домейко». Профессору Домейко была назначена самая высокая пенсия в стране. Такой не получали даже генералы, сражавшиеся за независимость Чили.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597" y="1403797"/>
            <a:ext cx="3341438" cy="44963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47683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55</TotalTime>
  <Words>962</Words>
  <Application>Microsoft Office PowerPoint</Application>
  <PresentationFormat>Широкоэкранный</PresentationFormat>
  <Paragraphs>38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Wingdings 3</vt:lpstr>
      <vt:lpstr>Ион</vt:lpstr>
      <vt:lpstr>Игнацы Домейко</vt:lpstr>
      <vt:lpstr>Кратко о жизни</vt:lpstr>
      <vt:lpstr>Франция</vt:lpstr>
      <vt:lpstr>Чили</vt:lpstr>
      <vt:lpstr>Аравкания</vt:lpstr>
      <vt:lpstr>Сантьяго</vt:lpstr>
      <vt:lpstr>Вклад</vt:lpstr>
      <vt:lpstr>Минералогия</vt:lpstr>
      <vt:lpstr>Заслуги</vt:lpstr>
      <vt:lpstr>Возвращение на родину</vt:lpstr>
      <vt:lpstr>Вторая родина</vt:lpstr>
      <vt:lpstr>Признание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Игнацы Домейко</dc:title>
  <dc:creator>Алексей Кацевич</dc:creator>
  <cp:lastModifiedBy>Marina</cp:lastModifiedBy>
  <cp:revision>6</cp:revision>
  <dcterms:created xsi:type="dcterms:W3CDTF">2014-12-21T17:49:50Z</dcterms:created>
  <dcterms:modified xsi:type="dcterms:W3CDTF">2020-05-26T16:49:13Z</dcterms:modified>
</cp:coreProperties>
</file>