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0" r:id="rId15"/>
    <p:sldId id="267" r:id="rId16"/>
    <p:sldId id="272" r:id="rId17"/>
    <p:sldId id="273" r:id="rId18"/>
    <p:sldId id="274" r:id="rId19"/>
    <p:sldId id="275" r:id="rId20"/>
    <p:sldId id="276" r:id="rId21"/>
    <p:sldId id="271" r:id="rId22"/>
    <p:sldId id="277" r:id="rId23"/>
    <p:sldId id="278" r:id="rId24"/>
    <p:sldId id="280" r:id="rId25"/>
    <p:sldId id="281" r:id="rId26"/>
    <p:sldId id="279" r:id="rId27"/>
    <p:sldId id="282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656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5D7FE-A021-41F3-8E96-4DF54AED3A37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35153-3CC7-4A09-8403-B0D389892A5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5D7FE-A021-41F3-8E96-4DF54AED3A37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35153-3CC7-4A09-8403-B0D389892A5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5D7FE-A021-41F3-8E96-4DF54AED3A37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35153-3CC7-4A09-8403-B0D389892A5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5D7FE-A021-41F3-8E96-4DF54AED3A37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35153-3CC7-4A09-8403-B0D389892A5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5D7FE-A021-41F3-8E96-4DF54AED3A37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35153-3CC7-4A09-8403-B0D389892A5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5D7FE-A021-41F3-8E96-4DF54AED3A37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35153-3CC7-4A09-8403-B0D389892A5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5D7FE-A021-41F3-8E96-4DF54AED3A37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35153-3CC7-4A09-8403-B0D389892A5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5D7FE-A021-41F3-8E96-4DF54AED3A37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35153-3CC7-4A09-8403-B0D389892A5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5D7FE-A021-41F3-8E96-4DF54AED3A37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35153-3CC7-4A09-8403-B0D389892A5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5D7FE-A021-41F3-8E96-4DF54AED3A37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35153-3CC7-4A09-8403-B0D389892A5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5D7FE-A021-41F3-8E96-4DF54AED3A37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35153-3CC7-4A09-8403-B0D389892A5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33000"/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25D7FE-A021-41F3-8E96-4DF54AED3A37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635153-3CC7-4A09-8403-B0D389892A5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gif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7000"/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908720"/>
            <a:ext cx="8854752" cy="1730623"/>
          </a:xfrm>
        </p:spPr>
        <p:txBody>
          <a:bodyPr>
            <a:normAutofit fontScale="90000"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Александр Македонский, его походы и</a:t>
            </a:r>
            <a:b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их значение для географии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163_AM-06021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60850" y="2996952"/>
            <a:ext cx="2983150" cy="38610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6000"/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80528" y="0"/>
            <a:ext cx="9324528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dirty="0" smtClean="0"/>
              <a:t>   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После – длительный штурм и захват </a:t>
            </a:r>
            <a:r>
              <a:rPr lang="ru-RU" sz="28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Галикарнасса</a:t>
            </a:r>
            <a: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800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совр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i="1" u="sng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Бодрум</a:t>
            </a:r>
            <a:r>
              <a:rPr lang="ru-RU" sz="2800" b="1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800" b="1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Мирное </a:t>
            </a:r>
            <a:r>
              <a:rPr lang="ru-RU" sz="2800" b="1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овладение Ликией и </a:t>
            </a:r>
            <a:r>
              <a:rPr lang="ru-RU" sz="2800" b="1" i="1" u="sng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Памфилией</a:t>
            </a:r>
            <a:r>
              <a:rPr lang="ru-RU" sz="2800" b="1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b="1" i="1" u="sng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5" name="Рисунок 4" descr="he107.png"/>
          <p:cNvPicPr>
            <a:picLocks noChangeAspect="1"/>
          </p:cNvPicPr>
          <p:nvPr/>
        </p:nvPicPr>
        <p:blipFill>
          <a:blip r:embed="rId3" cstate="print"/>
          <a:srcRect l="3163" t="4731" r="48343" b="23864"/>
          <a:stretch>
            <a:fillRect/>
          </a:stretch>
        </p:blipFill>
        <p:spPr>
          <a:xfrm>
            <a:off x="3778769" y="1340768"/>
            <a:ext cx="5365232" cy="5281332"/>
          </a:xfrm>
          <a:prstGeom prst="rect">
            <a:avLst/>
          </a:prstGeom>
        </p:spPr>
      </p:pic>
      <p:sp>
        <p:nvSpPr>
          <p:cNvPr id="6" name="Полилиния 5"/>
          <p:cNvSpPr/>
          <p:nvPr/>
        </p:nvSpPr>
        <p:spPr>
          <a:xfrm>
            <a:off x="5467350" y="3914775"/>
            <a:ext cx="1781175" cy="828675"/>
          </a:xfrm>
          <a:custGeom>
            <a:avLst/>
            <a:gdLst>
              <a:gd name="connsiteX0" fmla="*/ 1504950 w 1781175"/>
              <a:gd name="connsiteY0" fmla="*/ 180975 h 828675"/>
              <a:gd name="connsiteX1" fmla="*/ 1409700 w 1781175"/>
              <a:gd name="connsiteY1" fmla="*/ 161925 h 828675"/>
              <a:gd name="connsiteX2" fmla="*/ 1323975 w 1781175"/>
              <a:gd name="connsiteY2" fmla="*/ 133350 h 828675"/>
              <a:gd name="connsiteX3" fmla="*/ 1295400 w 1781175"/>
              <a:gd name="connsiteY3" fmla="*/ 123825 h 828675"/>
              <a:gd name="connsiteX4" fmla="*/ 1257300 w 1781175"/>
              <a:gd name="connsiteY4" fmla="*/ 114300 h 828675"/>
              <a:gd name="connsiteX5" fmla="*/ 1200150 w 1781175"/>
              <a:gd name="connsiteY5" fmla="*/ 95250 h 828675"/>
              <a:gd name="connsiteX6" fmla="*/ 1162050 w 1781175"/>
              <a:gd name="connsiteY6" fmla="*/ 85725 h 828675"/>
              <a:gd name="connsiteX7" fmla="*/ 1133475 w 1781175"/>
              <a:gd name="connsiteY7" fmla="*/ 76200 h 828675"/>
              <a:gd name="connsiteX8" fmla="*/ 1066800 w 1781175"/>
              <a:gd name="connsiteY8" fmla="*/ 66675 h 828675"/>
              <a:gd name="connsiteX9" fmla="*/ 1009650 w 1781175"/>
              <a:gd name="connsiteY9" fmla="*/ 47625 h 828675"/>
              <a:gd name="connsiteX10" fmla="*/ 942975 w 1781175"/>
              <a:gd name="connsiteY10" fmla="*/ 9525 h 828675"/>
              <a:gd name="connsiteX11" fmla="*/ 914400 w 1781175"/>
              <a:gd name="connsiteY11" fmla="*/ 0 h 828675"/>
              <a:gd name="connsiteX12" fmla="*/ 762000 w 1781175"/>
              <a:gd name="connsiteY12" fmla="*/ 9525 h 828675"/>
              <a:gd name="connsiteX13" fmla="*/ 733425 w 1781175"/>
              <a:gd name="connsiteY13" fmla="*/ 19050 h 828675"/>
              <a:gd name="connsiteX14" fmla="*/ 438150 w 1781175"/>
              <a:gd name="connsiteY14" fmla="*/ 28575 h 828675"/>
              <a:gd name="connsiteX15" fmla="*/ 400050 w 1781175"/>
              <a:gd name="connsiteY15" fmla="*/ 38100 h 828675"/>
              <a:gd name="connsiteX16" fmla="*/ 342900 w 1781175"/>
              <a:gd name="connsiteY16" fmla="*/ 57150 h 828675"/>
              <a:gd name="connsiteX17" fmla="*/ 285750 w 1781175"/>
              <a:gd name="connsiteY17" fmla="*/ 76200 h 828675"/>
              <a:gd name="connsiteX18" fmla="*/ 257175 w 1781175"/>
              <a:gd name="connsiteY18" fmla="*/ 85725 h 828675"/>
              <a:gd name="connsiteX19" fmla="*/ 228600 w 1781175"/>
              <a:gd name="connsiteY19" fmla="*/ 95250 h 828675"/>
              <a:gd name="connsiteX20" fmla="*/ 209550 w 1781175"/>
              <a:gd name="connsiteY20" fmla="*/ 123825 h 828675"/>
              <a:gd name="connsiteX21" fmla="*/ 123825 w 1781175"/>
              <a:gd name="connsiteY21" fmla="*/ 180975 h 828675"/>
              <a:gd name="connsiteX22" fmla="*/ 95250 w 1781175"/>
              <a:gd name="connsiteY22" fmla="*/ 200025 h 828675"/>
              <a:gd name="connsiteX23" fmla="*/ 28575 w 1781175"/>
              <a:gd name="connsiteY23" fmla="*/ 285750 h 828675"/>
              <a:gd name="connsiteX24" fmla="*/ 0 w 1781175"/>
              <a:gd name="connsiteY24" fmla="*/ 342900 h 828675"/>
              <a:gd name="connsiteX25" fmla="*/ 9525 w 1781175"/>
              <a:gd name="connsiteY25" fmla="*/ 514350 h 828675"/>
              <a:gd name="connsiteX26" fmla="*/ 19050 w 1781175"/>
              <a:gd name="connsiteY26" fmla="*/ 581025 h 828675"/>
              <a:gd name="connsiteX27" fmla="*/ 57150 w 1781175"/>
              <a:gd name="connsiteY27" fmla="*/ 638175 h 828675"/>
              <a:gd name="connsiteX28" fmla="*/ 114300 w 1781175"/>
              <a:gd name="connsiteY28" fmla="*/ 657225 h 828675"/>
              <a:gd name="connsiteX29" fmla="*/ 142875 w 1781175"/>
              <a:gd name="connsiteY29" fmla="*/ 676275 h 828675"/>
              <a:gd name="connsiteX30" fmla="*/ 200025 w 1781175"/>
              <a:gd name="connsiteY30" fmla="*/ 695325 h 828675"/>
              <a:gd name="connsiteX31" fmla="*/ 228600 w 1781175"/>
              <a:gd name="connsiteY31" fmla="*/ 704850 h 828675"/>
              <a:gd name="connsiteX32" fmla="*/ 371475 w 1781175"/>
              <a:gd name="connsiteY32" fmla="*/ 685800 h 828675"/>
              <a:gd name="connsiteX33" fmla="*/ 438150 w 1781175"/>
              <a:gd name="connsiteY33" fmla="*/ 666750 h 828675"/>
              <a:gd name="connsiteX34" fmla="*/ 466725 w 1781175"/>
              <a:gd name="connsiteY34" fmla="*/ 647700 h 828675"/>
              <a:gd name="connsiteX35" fmla="*/ 504825 w 1781175"/>
              <a:gd name="connsiteY35" fmla="*/ 638175 h 828675"/>
              <a:gd name="connsiteX36" fmla="*/ 561975 w 1781175"/>
              <a:gd name="connsiteY36" fmla="*/ 619125 h 828675"/>
              <a:gd name="connsiteX37" fmla="*/ 876300 w 1781175"/>
              <a:gd name="connsiteY37" fmla="*/ 600075 h 828675"/>
              <a:gd name="connsiteX38" fmla="*/ 933450 w 1781175"/>
              <a:gd name="connsiteY38" fmla="*/ 619125 h 828675"/>
              <a:gd name="connsiteX39" fmla="*/ 962025 w 1781175"/>
              <a:gd name="connsiteY39" fmla="*/ 628650 h 828675"/>
              <a:gd name="connsiteX40" fmla="*/ 990600 w 1781175"/>
              <a:gd name="connsiteY40" fmla="*/ 647700 h 828675"/>
              <a:gd name="connsiteX41" fmla="*/ 1076325 w 1781175"/>
              <a:gd name="connsiteY41" fmla="*/ 695325 h 828675"/>
              <a:gd name="connsiteX42" fmla="*/ 1133475 w 1781175"/>
              <a:gd name="connsiteY42" fmla="*/ 742950 h 828675"/>
              <a:gd name="connsiteX43" fmla="*/ 1190625 w 1781175"/>
              <a:gd name="connsiteY43" fmla="*/ 762000 h 828675"/>
              <a:gd name="connsiteX44" fmla="*/ 1295400 w 1781175"/>
              <a:gd name="connsiteY44" fmla="*/ 781050 h 828675"/>
              <a:gd name="connsiteX45" fmla="*/ 1457325 w 1781175"/>
              <a:gd name="connsiteY45" fmla="*/ 790575 h 828675"/>
              <a:gd name="connsiteX46" fmla="*/ 1562100 w 1781175"/>
              <a:gd name="connsiteY46" fmla="*/ 809625 h 828675"/>
              <a:gd name="connsiteX47" fmla="*/ 1590675 w 1781175"/>
              <a:gd name="connsiteY47" fmla="*/ 819150 h 828675"/>
              <a:gd name="connsiteX48" fmla="*/ 1647825 w 1781175"/>
              <a:gd name="connsiteY48" fmla="*/ 828675 h 828675"/>
              <a:gd name="connsiteX49" fmla="*/ 1695450 w 1781175"/>
              <a:gd name="connsiteY49" fmla="*/ 819150 h 828675"/>
              <a:gd name="connsiteX50" fmla="*/ 1724025 w 1781175"/>
              <a:gd name="connsiteY50" fmla="*/ 809625 h 828675"/>
              <a:gd name="connsiteX51" fmla="*/ 1762125 w 1781175"/>
              <a:gd name="connsiteY51" fmla="*/ 752475 h 828675"/>
              <a:gd name="connsiteX52" fmla="*/ 1781175 w 1781175"/>
              <a:gd name="connsiteY52" fmla="*/ 695325 h 828675"/>
              <a:gd name="connsiteX53" fmla="*/ 1771650 w 1781175"/>
              <a:gd name="connsiteY53" fmla="*/ 485775 h 828675"/>
              <a:gd name="connsiteX54" fmla="*/ 1762125 w 1781175"/>
              <a:gd name="connsiteY54" fmla="*/ 457200 h 828675"/>
              <a:gd name="connsiteX55" fmla="*/ 1752600 w 1781175"/>
              <a:gd name="connsiteY55" fmla="*/ 419100 h 828675"/>
              <a:gd name="connsiteX56" fmla="*/ 1714500 w 1781175"/>
              <a:gd name="connsiteY56" fmla="*/ 361950 h 828675"/>
              <a:gd name="connsiteX57" fmla="*/ 1685925 w 1781175"/>
              <a:gd name="connsiteY57" fmla="*/ 304800 h 828675"/>
              <a:gd name="connsiteX58" fmla="*/ 1657350 w 1781175"/>
              <a:gd name="connsiteY58" fmla="*/ 295275 h 828675"/>
              <a:gd name="connsiteX59" fmla="*/ 1647825 w 1781175"/>
              <a:gd name="connsiteY59" fmla="*/ 266700 h 828675"/>
              <a:gd name="connsiteX60" fmla="*/ 1590675 w 1781175"/>
              <a:gd name="connsiteY60" fmla="*/ 228600 h 828675"/>
              <a:gd name="connsiteX61" fmla="*/ 1533525 w 1781175"/>
              <a:gd name="connsiteY61" fmla="*/ 200025 h 828675"/>
              <a:gd name="connsiteX62" fmla="*/ 1504950 w 1781175"/>
              <a:gd name="connsiteY62" fmla="*/ 180975 h 828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1781175" h="828675">
                <a:moveTo>
                  <a:pt x="1504950" y="180975"/>
                </a:moveTo>
                <a:cubicBezTo>
                  <a:pt x="1473200" y="174625"/>
                  <a:pt x="1441112" y="169778"/>
                  <a:pt x="1409700" y="161925"/>
                </a:cubicBezTo>
                <a:lnTo>
                  <a:pt x="1323975" y="133350"/>
                </a:lnTo>
                <a:cubicBezTo>
                  <a:pt x="1314450" y="130175"/>
                  <a:pt x="1305140" y="126260"/>
                  <a:pt x="1295400" y="123825"/>
                </a:cubicBezTo>
                <a:cubicBezTo>
                  <a:pt x="1282700" y="120650"/>
                  <a:pt x="1269839" y="118062"/>
                  <a:pt x="1257300" y="114300"/>
                </a:cubicBezTo>
                <a:cubicBezTo>
                  <a:pt x="1238066" y="108530"/>
                  <a:pt x="1219631" y="100120"/>
                  <a:pt x="1200150" y="95250"/>
                </a:cubicBezTo>
                <a:cubicBezTo>
                  <a:pt x="1187450" y="92075"/>
                  <a:pt x="1174637" y="89321"/>
                  <a:pt x="1162050" y="85725"/>
                </a:cubicBezTo>
                <a:cubicBezTo>
                  <a:pt x="1152396" y="82967"/>
                  <a:pt x="1143320" y="78169"/>
                  <a:pt x="1133475" y="76200"/>
                </a:cubicBezTo>
                <a:cubicBezTo>
                  <a:pt x="1111460" y="71797"/>
                  <a:pt x="1089025" y="69850"/>
                  <a:pt x="1066800" y="66675"/>
                </a:cubicBezTo>
                <a:cubicBezTo>
                  <a:pt x="1047750" y="60325"/>
                  <a:pt x="1026358" y="58764"/>
                  <a:pt x="1009650" y="47625"/>
                </a:cubicBezTo>
                <a:cubicBezTo>
                  <a:pt x="980952" y="28493"/>
                  <a:pt x="976812" y="24027"/>
                  <a:pt x="942975" y="9525"/>
                </a:cubicBezTo>
                <a:cubicBezTo>
                  <a:pt x="933747" y="5570"/>
                  <a:pt x="923925" y="3175"/>
                  <a:pt x="914400" y="0"/>
                </a:cubicBezTo>
                <a:cubicBezTo>
                  <a:pt x="863600" y="3175"/>
                  <a:pt x="812619" y="4197"/>
                  <a:pt x="762000" y="9525"/>
                </a:cubicBezTo>
                <a:cubicBezTo>
                  <a:pt x="752015" y="10576"/>
                  <a:pt x="743448" y="18460"/>
                  <a:pt x="733425" y="19050"/>
                </a:cubicBezTo>
                <a:cubicBezTo>
                  <a:pt x="635119" y="24833"/>
                  <a:pt x="536575" y="25400"/>
                  <a:pt x="438150" y="28575"/>
                </a:cubicBezTo>
                <a:cubicBezTo>
                  <a:pt x="425450" y="31750"/>
                  <a:pt x="412589" y="34338"/>
                  <a:pt x="400050" y="38100"/>
                </a:cubicBezTo>
                <a:cubicBezTo>
                  <a:pt x="380816" y="43870"/>
                  <a:pt x="361950" y="50800"/>
                  <a:pt x="342900" y="57150"/>
                </a:cubicBezTo>
                <a:lnTo>
                  <a:pt x="285750" y="76200"/>
                </a:lnTo>
                <a:lnTo>
                  <a:pt x="257175" y="85725"/>
                </a:lnTo>
                <a:lnTo>
                  <a:pt x="228600" y="95250"/>
                </a:lnTo>
                <a:cubicBezTo>
                  <a:pt x="222250" y="104775"/>
                  <a:pt x="218165" y="116287"/>
                  <a:pt x="209550" y="123825"/>
                </a:cubicBezTo>
                <a:lnTo>
                  <a:pt x="123825" y="180975"/>
                </a:lnTo>
                <a:cubicBezTo>
                  <a:pt x="114300" y="187325"/>
                  <a:pt x="103345" y="191930"/>
                  <a:pt x="95250" y="200025"/>
                </a:cubicBezTo>
                <a:cubicBezTo>
                  <a:pt x="70595" y="224680"/>
                  <a:pt x="39968" y="251571"/>
                  <a:pt x="28575" y="285750"/>
                </a:cubicBezTo>
                <a:cubicBezTo>
                  <a:pt x="15430" y="325185"/>
                  <a:pt x="24619" y="305971"/>
                  <a:pt x="0" y="342900"/>
                </a:cubicBezTo>
                <a:cubicBezTo>
                  <a:pt x="3175" y="400050"/>
                  <a:pt x="4961" y="457294"/>
                  <a:pt x="9525" y="514350"/>
                </a:cubicBezTo>
                <a:cubicBezTo>
                  <a:pt x="11315" y="536729"/>
                  <a:pt x="10991" y="560071"/>
                  <a:pt x="19050" y="581025"/>
                </a:cubicBezTo>
                <a:cubicBezTo>
                  <a:pt x="27269" y="602394"/>
                  <a:pt x="35430" y="630935"/>
                  <a:pt x="57150" y="638175"/>
                </a:cubicBezTo>
                <a:cubicBezTo>
                  <a:pt x="76200" y="644525"/>
                  <a:pt x="97592" y="646086"/>
                  <a:pt x="114300" y="657225"/>
                </a:cubicBezTo>
                <a:cubicBezTo>
                  <a:pt x="123825" y="663575"/>
                  <a:pt x="132414" y="671626"/>
                  <a:pt x="142875" y="676275"/>
                </a:cubicBezTo>
                <a:cubicBezTo>
                  <a:pt x="161225" y="684430"/>
                  <a:pt x="180975" y="688975"/>
                  <a:pt x="200025" y="695325"/>
                </a:cubicBezTo>
                <a:lnTo>
                  <a:pt x="228600" y="704850"/>
                </a:lnTo>
                <a:cubicBezTo>
                  <a:pt x="285783" y="698496"/>
                  <a:pt x="318031" y="696489"/>
                  <a:pt x="371475" y="685800"/>
                </a:cubicBezTo>
                <a:cubicBezTo>
                  <a:pt x="381648" y="683765"/>
                  <a:pt x="426046" y="672802"/>
                  <a:pt x="438150" y="666750"/>
                </a:cubicBezTo>
                <a:cubicBezTo>
                  <a:pt x="448389" y="661630"/>
                  <a:pt x="456203" y="652209"/>
                  <a:pt x="466725" y="647700"/>
                </a:cubicBezTo>
                <a:cubicBezTo>
                  <a:pt x="478757" y="642543"/>
                  <a:pt x="492286" y="641937"/>
                  <a:pt x="504825" y="638175"/>
                </a:cubicBezTo>
                <a:cubicBezTo>
                  <a:pt x="524059" y="632405"/>
                  <a:pt x="561975" y="619125"/>
                  <a:pt x="561975" y="619125"/>
                </a:cubicBezTo>
                <a:cubicBezTo>
                  <a:pt x="655987" y="525113"/>
                  <a:pt x="590897" y="576291"/>
                  <a:pt x="876300" y="600075"/>
                </a:cubicBezTo>
                <a:cubicBezTo>
                  <a:pt x="896311" y="601743"/>
                  <a:pt x="914400" y="612775"/>
                  <a:pt x="933450" y="619125"/>
                </a:cubicBezTo>
                <a:cubicBezTo>
                  <a:pt x="942975" y="622300"/>
                  <a:pt x="953671" y="623081"/>
                  <a:pt x="962025" y="628650"/>
                </a:cubicBezTo>
                <a:cubicBezTo>
                  <a:pt x="971550" y="635000"/>
                  <a:pt x="980361" y="642580"/>
                  <a:pt x="990600" y="647700"/>
                </a:cubicBezTo>
                <a:cubicBezTo>
                  <a:pt x="1038510" y="671655"/>
                  <a:pt x="1016260" y="635260"/>
                  <a:pt x="1076325" y="695325"/>
                </a:cubicBezTo>
                <a:cubicBezTo>
                  <a:pt x="1094270" y="713270"/>
                  <a:pt x="1109605" y="732341"/>
                  <a:pt x="1133475" y="742950"/>
                </a:cubicBezTo>
                <a:cubicBezTo>
                  <a:pt x="1151825" y="751105"/>
                  <a:pt x="1171575" y="755650"/>
                  <a:pt x="1190625" y="762000"/>
                </a:cubicBezTo>
                <a:cubicBezTo>
                  <a:pt x="1237481" y="777619"/>
                  <a:pt x="1224543" y="775381"/>
                  <a:pt x="1295400" y="781050"/>
                </a:cubicBezTo>
                <a:cubicBezTo>
                  <a:pt x="1349296" y="785362"/>
                  <a:pt x="1403350" y="787400"/>
                  <a:pt x="1457325" y="790575"/>
                </a:cubicBezTo>
                <a:cubicBezTo>
                  <a:pt x="1570273" y="818812"/>
                  <a:pt x="1391455" y="775496"/>
                  <a:pt x="1562100" y="809625"/>
                </a:cubicBezTo>
                <a:cubicBezTo>
                  <a:pt x="1571945" y="811594"/>
                  <a:pt x="1580874" y="816972"/>
                  <a:pt x="1590675" y="819150"/>
                </a:cubicBezTo>
                <a:cubicBezTo>
                  <a:pt x="1609528" y="823340"/>
                  <a:pt x="1628775" y="825500"/>
                  <a:pt x="1647825" y="828675"/>
                </a:cubicBezTo>
                <a:cubicBezTo>
                  <a:pt x="1663700" y="825500"/>
                  <a:pt x="1679744" y="823077"/>
                  <a:pt x="1695450" y="819150"/>
                </a:cubicBezTo>
                <a:cubicBezTo>
                  <a:pt x="1705190" y="816715"/>
                  <a:pt x="1716925" y="816725"/>
                  <a:pt x="1724025" y="809625"/>
                </a:cubicBezTo>
                <a:cubicBezTo>
                  <a:pt x="1740214" y="793436"/>
                  <a:pt x="1754885" y="774195"/>
                  <a:pt x="1762125" y="752475"/>
                </a:cubicBezTo>
                <a:lnTo>
                  <a:pt x="1781175" y="695325"/>
                </a:lnTo>
                <a:cubicBezTo>
                  <a:pt x="1778000" y="625475"/>
                  <a:pt x="1777226" y="555474"/>
                  <a:pt x="1771650" y="485775"/>
                </a:cubicBezTo>
                <a:cubicBezTo>
                  <a:pt x="1770849" y="475767"/>
                  <a:pt x="1764883" y="466854"/>
                  <a:pt x="1762125" y="457200"/>
                </a:cubicBezTo>
                <a:cubicBezTo>
                  <a:pt x="1758529" y="444613"/>
                  <a:pt x="1758454" y="430809"/>
                  <a:pt x="1752600" y="419100"/>
                </a:cubicBezTo>
                <a:cubicBezTo>
                  <a:pt x="1742361" y="398622"/>
                  <a:pt x="1721740" y="383670"/>
                  <a:pt x="1714500" y="361950"/>
                </a:cubicBezTo>
                <a:cubicBezTo>
                  <a:pt x="1708225" y="343126"/>
                  <a:pt x="1702711" y="318229"/>
                  <a:pt x="1685925" y="304800"/>
                </a:cubicBezTo>
                <a:cubicBezTo>
                  <a:pt x="1678085" y="298528"/>
                  <a:pt x="1666875" y="298450"/>
                  <a:pt x="1657350" y="295275"/>
                </a:cubicBezTo>
                <a:cubicBezTo>
                  <a:pt x="1654175" y="285750"/>
                  <a:pt x="1654925" y="273800"/>
                  <a:pt x="1647825" y="266700"/>
                </a:cubicBezTo>
                <a:cubicBezTo>
                  <a:pt x="1631636" y="250511"/>
                  <a:pt x="1609725" y="241300"/>
                  <a:pt x="1590675" y="228600"/>
                </a:cubicBezTo>
                <a:cubicBezTo>
                  <a:pt x="1566593" y="212545"/>
                  <a:pt x="1561693" y="205659"/>
                  <a:pt x="1533525" y="200025"/>
                </a:cubicBezTo>
                <a:cubicBezTo>
                  <a:pt x="1527298" y="198780"/>
                  <a:pt x="1520825" y="200025"/>
                  <a:pt x="1504950" y="180975"/>
                </a:cubicBezTo>
                <a:close/>
              </a:path>
            </a:pathLst>
          </a:cu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4139952" y="4365104"/>
            <a:ext cx="93610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 descr="Halicarnassus_map.jpg"/>
          <p:cNvPicPr>
            <a:picLocks noChangeAspect="1"/>
          </p:cNvPicPr>
          <p:nvPr/>
        </p:nvPicPr>
        <p:blipFill>
          <a:blip r:embed="rId4" cstate="print"/>
          <a:srcRect t="11354" b="11879"/>
          <a:stretch>
            <a:fillRect/>
          </a:stretch>
        </p:blipFill>
        <p:spPr>
          <a:xfrm>
            <a:off x="0" y="4221088"/>
            <a:ext cx="3851920" cy="2434314"/>
          </a:xfrm>
          <a:prstGeom prst="rect">
            <a:avLst/>
          </a:prstGeom>
        </p:spPr>
      </p:pic>
      <p:pic>
        <p:nvPicPr>
          <p:cNvPr id="10" name="Рисунок 9" descr="800px-TurkeyBodrumCastleGarde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1340768"/>
            <a:ext cx="3840427" cy="288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6000"/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4427984" cy="450912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333 до н.э. 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Подчинение Александром </a:t>
            </a:r>
            <a:r>
              <a:rPr lang="ru-RU" sz="2800" b="1" u="sng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Пафлагонии</a:t>
            </a:r>
            <a:r>
              <a:rPr lang="ru-RU" sz="28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800" b="1" u="sng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Каппадокии</a:t>
            </a:r>
            <a:r>
              <a:rPr lang="ru-RU" sz="28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Переход через 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перевал Киликийские ворота 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горах Тавра и </a:t>
            </a:r>
            <a:r>
              <a:rPr lang="ru-RU" sz="2800" b="1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подчинение Киликии. </a:t>
            </a:r>
          </a:p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he107.png"/>
          <p:cNvPicPr>
            <a:picLocks noChangeAspect="1"/>
          </p:cNvPicPr>
          <p:nvPr/>
        </p:nvPicPr>
        <p:blipFill>
          <a:blip r:embed="rId3" cstate="print"/>
          <a:srcRect l="3365" t="8810" r="52885" b="48400"/>
          <a:stretch>
            <a:fillRect/>
          </a:stretch>
        </p:blipFill>
        <p:spPr>
          <a:xfrm>
            <a:off x="4230036" y="-1"/>
            <a:ext cx="4913964" cy="3212977"/>
          </a:xfrm>
          <a:prstGeom prst="rect">
            <a:avLst/>
          </a:prstGeom>
        </p:spPr>
      </p:pic>
      <p:sp>
        <p:nvSpPr>
          <p:cNvPr id="7" name="Овал 6"/>
          <p:cNvSpPr/>
          <p:nvPr/>
        </p:nvSpPr>
        <p:spPr>
          <a:xfrm>
            <a:off x="7668344" y="476672"/>
            <a:ext cx="1475656" cy="1080120"/>
          </a:xfrm>
          <a:prstGeom prst="ellipse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 rot="20189225">
            <a:off x="7470143" y="2217498"/>
            <a:ext cx="1296144" cy="720080"/>
          </a:xfrm>
          <a:prstGeom prst="ellipse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 rot="20351206">
            <a:off x="5908978" y="181748"/>
            <a:ext cx="2520280" cy="692696"/>
          </a:xfrm>
          <a:prstGeom prst="ellipse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тропа.jpg"/>
          <p:cNvPicPr>
            <a:picLocks noChangeAspect="1"/>
          </p:cNvPicPr>
          <p:nvPr/>
        </p:nvPicPr>
        <p:blipFill>
          <a:blip r:embed="rId4" cstate="print"/>
          <a:srcRect t="2993"/>
          <a:stretch>
            <a:fillRect/>
          </a:stretch>
        </p:blipFill>
        <p:spPr>
          <a:xfrm>
            <a:off x="4211960" y="3212976"/>
            <a:ext cx="4932040" cy="3645024"/>
          </a:xfrm>
          <a:prstGeom prst="rect">
            <a:avLst/>
          </a:prstGeom>
        </p:spPr>
      </p:pic>
      <p:pic>
        <p:nvPicPr>
          <p:cNvPr id="11" name="Рисунок 10" descr="тропа 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3645024"/>
            <a:ext cx="4283968" cy="32129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2339752" y="6334780"/>
            <a:ext cx="468052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Тропа Киликийские ворота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700808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Поход в Сирию, Финикию и Египет</a:t>
            </a:r>
          </a:p>
          <a:p>
            <a:pPr algn="ctr">
              <a:buNone/>
            </a:pPr>
            <a:endParaRPr lang="ru-RU" sz="6000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213285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332 г. до н. э.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Мирное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подчинение Александру финикийских городов —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Арвада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(Сирия),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Библа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Сидона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(Ливан). Захват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г. Тир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/>
              <a:t>	</a:t>
            </a:r>
            <a:endParaRPr lang="ru-RU" dirty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сирия остров арвад.jpg"/>
          <p:cNvPicPr>
            <a:picLocks noChangeAspect="1"/>
          </p:cNvPicPr>
          <p:nvPr/>
        </p:nvPicPr>
        <p:blipFill>
          <a:blip r:embed="rId2" cstate="print"/>
          <a:srcRect l="5026" t="6224" r="5756" b="6633"/>
          <a:stretch>
            <a:fillRect/>
          </a:stretch>
        </p:blipFill>
        <p:spPr>
          <a:xfrm>
            <a:off x="0" y="1340768"/>
            <a:ext cx="4211960" cy="2853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323528" y="1340768"/>
            <a:ext cx="3960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Арвад</a:t>
            </a:r>
            <a:endParaRPr lang="ru-RU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финикия.jpg"/>
          <p:cNvPicPr>
            <a:picLocks noChangeAspect="1"/>
          </p:cNvPicPr>
          <p:nvPr/>
        </p:nvPicPr>
        <p:blipFill>
          <a:blip r:embed="rId3" cstate="print"/>
          <a:srcRect l="3344" t="30703" r="40439" b="3705"/>
          <a:stretch>
            <a:fillRect/>
          </a:stretch>
        </p:blipFill>
        <p:spPr>
          <a:xfrm>
            <a:off x="4393910" y="1412775"/>
            <a:ext cx="4750090" cy="54452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7308304" y="2420888"/>
            <a:ext cx="72008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6804248" y="2852936"/>
            <a:ext cx="72008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6660232" y="3645024"/>
            <a:ext cx="72008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6588224" y="4077072"/>
            <a:ext cx="72008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Рисунок 15" descr="библ фото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015358"/>
            <a:ext cx="4180356" cy="28426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1547664" y="4077072"/>
            <a:ext cx="1944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Библ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332 до н.э.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Осада и взятие штурмом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Газы.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u="sng" dirty="0" smtClean="0">
                <a:latin typeface="Times New Roman" pitchFamily="18" charset="0"/>
                <a:cs typeface="Times New Roman" pitchFamily="18" charset="0"/>
              </a:rPr>
              <a:t>Прибытие в Египет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и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путешествие из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Пелусия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Гелиополь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далее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 Мемфис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где Александр был коронован как египетский фараон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u="sng" dirty="0" smtClean="0">
                <a:latin typeface="Times New Roman" pitchFamily="18" charset="0"/>
                <a:cs typeface="Times New Roman" pitchFamily="18" charset="0"/>
              </a:rPr>
              <a:t>Подготовка к походу в </a:t>
            </a:r>
            <a:r>
              <a:rPr lang="ru-RU" sz="2800" b="1" i="1" u="sng" dirty="0" err="1" smtClean="0">
                <a:latin typeface="Times New Roman" pitchFamily="18" charset="0"/>
                <a:cs typeface="Times New Roman" pitchFamily="18" charset="0"/>
              </a:rPr>
              <a:t>Вавилонию</a:t>
            </a:r>
            <a:r>
              <a:rPr lang="ru-RU" sz="2800" b="1" i="1" u="sng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800" dirty="0"/>
          </a:p>
        </p:txBody>
      </p:sp>
      <p:pic>
        <p:nvPicPr>
          <p:cNvPr id="4" name="Рисунок 3" descr="мемфис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881051"/>
            <a:ext cx="9144000" cy="4976949"/>
          </a:xfrm>
          <a:prstGeom prst="rect">
            <a:avLst/>
          </a:prstGeom>
        </p:spPr>
      </p:pic>
      <p:pic>
        <p:nvPicPr>
          <p:cNvPr id="5" name="Рисунок 4" descr="xsax467 (1).gif"/>
          <p:cNvPicPr>
            <a:picLocks noChangeAspect="1"/>
          </p:cNvPicPr>
          <p:nvPr/>
        </p:nvPicPr>
        <p:blipFill>
          <a:blip r:embed="rId3" cstate="print"/>
          <a:srcRect l="14896" t="34971" r="69276" b="37256"/>
          <a:stretch>
            <a:fillRect/>
          </a:stretch>
        </p:blipFill>
        <p:spPr>
          <a:xfrm>
            <a:off x="6876256" y="4437096"/>
            <a:ext cx="2267744" cy="2420904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7092280" y="6381328"/>
            <a:ext cx="216024" cy="216024"/>
          </a:xfrm>
          <a:prstGeom prst="ellipse">
            <a:avLst/>
          </a:prstGeom>
          <a:solidFill>
            <a:srgbClr val="FFFF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843808" y="2420888"/>
            <a:ext cx="29523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Мемфис</a:t>
            </a:r>
            <a:endParaRPr lang="ru-RU" sz="3200" b="1" u="sng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b="1" u="sng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7 апреля, 331 г. до н.э. – 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основание Александрии (Египет)</a:t>
            </a:r>
            <a:endParaRPr lang="ru-RU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22000"/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324544" y="0"/>
            <a:ext cx="3707904" cy="6858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700" b="1" u="sng" dirty="0" smtClean="0">
                <a:latin typeface="Times New Roman" pitchFamily="18" charset="0"/>
                <a:cs typeface="Times New Roman" pitchFamily="18" charset="0"/>
              </a:rPr>
              <a:t>331-330 гг. до н.э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i="1" dirty="0" smtClean="0">
                <a:latin typeface="Times New Roman" pitchFamily="18" charset="0"/>
                <a:cs typeface="Times New Roman" pitchFamily="18" charset="0"/>
              </a:rPr>
              <a:t>Поражение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персидского 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царя </a:t>
            </a:r>
            <a:r>
              <a:rPr lang="ru-RU" sz="2700" b="1" i="1" dirty="0">
                <a:latin typeface="Times New Roman" pitchFamily="18" charset="0"/>
                <a:cs typeface="Times New Roman" pitchFamily="18" charset="0"/>
              </a:rPr>
              <a:t>Дария III </a:t>
            </a:r>
            <a:r>
              <a:rPr lang="ru-RU" sz="2700" b="1" i="1" dirty="0" err="1" smtClean="0">
                <a:latin typeface="Times New Roman" pitchFamily="18" charset="0"/>
                <a:cs typeface="Times New Roman" pitchFamily="18" charset="0"/>
              </a:rPr>
              <a:t>Кодомана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Захват </a:t>
            </a:r>
            <a:r>
              <a:rPr lang="ru-RU" sz="2700" b="1" dirty="0" err="1" smtClean="0">
                <a:latin typeface="Times New Roman" pitchFamily="18" charset="0"/>
                <a:cs typeface="Times New Roman" pitchFamily="18" charset="0"/>
              </a:rPr>
              <a:t>Арбелы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Поход Александра в </a:t>
            </a:r>
            <a:r>
              <a:rPr lang="ru-RU" sz="2700" b="1" i="1" dirty="0" smtClean="0">
                <a:latin typeface="Times New Roman" pitchFamily="18" charset="0"/>
                <a:cs typeface="Times New Roman" pitchFamily="18" charset="0"/>
              </a:rPr>
              <a:t>Вавилон</a:t>
            </a:r>
            <a:r>
              <a:rPr lang="ru-RU" sz="2700" b="1" i="1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 сдавшийся македонскому завоевателю без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боя.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i="1" u="sng" dirty="0" smtClean="0">
                <a:latin typeface="Times New Roman" pitchFamily="18" charset="0"/>
                <a:cs typeface="Times New Roman" pitchFamily="18" charset="0"/>
              </a:rPr>
              <a:t>Захват главных городов </a:t>
            </a:r>
            <a:r>
              <a:rPr lang="ru-RU" sz="2700" i="1" u="sng" dirty="0" err="1" smtClean="0">
                <a:latin typeface="Times New Roman" pitchFamily="18" charset="0"/>
                <a:cs typeface="Times New Roman" pitchFamily="18" charset="0"/>
              </a:rPr>
              <a:t>Ахеменидской</a:t>
            </a:r>
            <a:r>
              <a:rPr lang="ru-RU" sz="270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i="1" u="sng" dirty="0">
                <a:latin typeface="Times New Roman" pitchFamily="18" charset="0"/>
                <a:cs typeface="Times New Roman" pitchFamily="18" charset="0"/>
              </a:rPr>
              <a:t>империи — </a:t>
            </a:r>
            <a:r>
              <a:rPr lang="ru-RU" sz="2700" b="1" dirty="0" err="1" smtClean="0">
                <a:latin typeface="Times New Roman" pitchFamily="18" charset="0"/>
                <a:cs typeface="Times New Roman" pitchFamily="18" charset="0"/>
              </a:rPr>
              <a:t>Персеполя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 и Сузы.</a:t>
            </a:r>
            <a:endParaRPr lang="ru-RU" sz="27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персепол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47864" y="3530649"/>
            <a:ext cx="5796136" cy="332735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292080" y="3645024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u="sng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Персеполь</a:t>
            </a:r>
            <a:endParaRPr lang="ru-RU" sz="2800" b="1" i="1" u="sng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сузы.JPG"/>
          <p:cNvPicPr>
            <a:picLocks noChangeAspect="1"/>
          </p:cNvPicPr>
          <p:nvPr/>
        </p:nvPicPr>
        <p:blipFill>
          <a:blip r:embed="rId4" cstate="print"/>
          <a:srcRect l="4705" t="7769"/>
          <a:stretch>
            <a:fillRect/>
          </a:stretch>
        </p:blipFill>
        <p:spPr>
          <a:xfrm>
            <a:off x="3347864" y="0"/>
            <a:ext cx="5796136" cy="374450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580112" y="188640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u="sng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Сузы</a:t>
            </a:r>
            <a:endParaRPr lang="ru-RU" sz="2800" b="1" i="1" u="sng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poxodofalex.gif"/>
          <p:cNvPicPr>
            <a:picLocks noChangeAspect="1"/>
          </p:cNvPicPr>
          <p:nvPr/>
        </p:nvPicPr>
        <p:blipFill>
          <a:blip r:embed="rId5" cstate="print"/>
          <a:srcRect l="27856" t="41502" r="36174" b="25138"/>
          <a:stretch>
            <a:fillRect/>
          </a:stretch>
        </p:blipFill>
        <p:spPr>
          <a:xfrm>
            <a:off x="3290967" y="1988840"/>
            <a:ext cx="5853033" cy="3269596"/>
          </a:xfrm>
          <a:prstGeom prst="rect">
            <a:avLst/>
          </a:prstGeom>
        </p:spPr>
      </p:pic>
      <p:sp>
        <p:nvSpPr>
          <p:cNvPr id="13" name="Овал 12"/>
          <p:cNvSpPr/>
          <p:nvPr/>
        </p:nvSpPr>
        <p:spPr>
          <a:xfrm>
            <a:off x="6732240" y="3573016"/>
            <a:ext cx="288032" cy="288032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8172400" y="4509120"/>
            <a:ext cx="288032" cy="288032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5364088" y="3212976"/>
            <a:ext cx="288032" cy="288032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4788024" y="3717032"/>
            <a:ext cx="792088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6516216" y="4149080"/>
            <a:ext cx="720080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7812360" y="5013176"/>
            <a:ext cx="936104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772816"/>
            <a:ext cx="8229600" cy="2295128"/>
          </a:xfrm>
        </p:spPr>
        <p:txBody>
          <a:bodyPr>
            <a:normAutofit/>
          </a:bodyPr>
          <a:lstStyle/>
          <a:p>
            <a:r>
              <a:rPr lang="ru-RU" sz="48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Экспедиция </a:t>
            </a:r>
            <a:r>
              <a:rPr lang="ru-RU" sz="4800" b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800" b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48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Среднюю </a:t>
            </a:r>
            <a:r>
              <a:rPr lang="ru-RU" sz="4800" b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Азию </a:t>
            </a:r>
            <a:r>
              <a:rPr lang="ru-RU" sz="48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Индию</a:t>
            </a:r>
            <a:br>
              <a:rPr lang="ru-RU" sz="48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4800" u="sng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8000"/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580112" y="764704"/>
            <a:ext cx="3563888" cy="6858000"/>
          </a:xfrm>
        </p:spPr>
        <p:txBody>
          <a:bodyPr>
            <a:normAutofit/>
          </a:bodyPr>
          <a:lstStyle/>
          <a:p>
            <a:pPr marL="514350" indent="-514350" algn="ctr">
              <a:buNone/>
            </a:pP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330 г. до н.э.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Александр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прошел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Гирканию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и занял город </a:t>
            </a:r>
            <a:r>
              <a:rPr lang="ru-RU" sz="2800" b="1" i="1" u="sng" dirty="0" err="1" smtClean="0">
                <a:latin typeface="Times New Roman" pitchFamily="18" charset="0"/>
                <a:cs typeface="Times New Roman" pitchFamily="18" charset="0"/>
              </a:rPr>
              <a:t>Задракарта</a:t>
            </a:r>
            <a:r>
              <a:rPr lang="ru-RU" sz="2800" b="1" i="1" u="sng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	Захват городов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Аорн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Бактры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Мараканд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514350" indent="-514350"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совр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 Самарканд)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dirty="0"/>
          </a:p>
        </p:txBody>
      </p:sp>
      <p:pic>
        <p:nvPicPr>
          <p:cNvPr id="9" name="Рисунок 8" descr="Гиркания на современных картах Ирана и Туркменистана.PNG"/>
          <p:cNvPicPr>
            <a:picLocks noChangeAspect="1"/>
          </p:cNvPicPr>
          <p:nvPr/>
        </p:nvPicPr>
        <p:blipFill>
          <a:blip r:embed="rId3" cstate="print"/>
          <a:srcRect b="12008"/>
          <a:stretch>
            <a:fillRect/>
          </a:stretch>
        </p:blipFill>
        <p:spPr>
          <a:xfrm>
            <a:off x="0" y="0"/>
            <a:ext cx="5621566" cy="43651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395536" y="4941168"/>
            <a:ext cx="5112568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Гиркания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на современных картах Ирана и Туркменистана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2483768" y="1700808"/>
            <a:ext cx="144016" cy="144016"/>
          </a:xfrm>
          <a:prstGeom prst="ellipse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43608" y="1556792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Задракарта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5148064" y="980728"/>
            <a:ext cx="144016" cy="144016"/>
          </a:xfrm>
          <a:prstGeom prst="ellipse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3635896" y="836712"/>
            <a:ext cx="1512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Мараканд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98072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329 г. до н.э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Взяты города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Кирополь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, Газе и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Аристобул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dirty="0"/>
          </a:p>
        </p:txBody>
      </p:sp>
      <p:pic>
        <p:nvPicPr>
          <p:cNvPr id="4" name="Рисунок 3" descr="киропол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66836" y="4149080"/>
            <a:ext cx="3577163" cy="270892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444208" y="4797152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err="1" smtClean="0">
                <a:latin typeface="Times New Roman" pitchFamily="18" charset="0"/>
                <a:cs typeface="Times New Roman" pitchFamily="18" charset="0"/>
              </a:rPr>
              <a:t>Кирополь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0112" y="5373216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ТАДЖИКИСТАН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u="sng" dirty="0">
                <a:latin typeface="Times New Roman" pitchFamily="18" charset="0"/>
                <a:cs typeface="Times New Roman" pitchFamily="18" charset="0"/>
              </a:rPr>
              <a:t>Александр </a:t>
            </a: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Македонский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(356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н.э.,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Пелле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(Греция) –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 323 до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н.э.,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Вавилон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(Ирак))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— один из величайших полководцев древности, создатель огромной империи, простиравшейся </a:t>
            </a:r>
            <a:r>
              <a:rPr lang="ru-RU" sz="2800" b="1" i="1" u="sng" dirty="0">
                <a:latin typeface="Times New Roman" pitchFamily="18" charset="0"/>
                <a:cs typeface="Times New Roman" pitchFamily="18" charset="0"/>
              </a:rPr>
              <a:t>от Адриатического моря до Инда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u="sng" dirty="0">
                <a:latin typeface="Times New Roman" pitchFamily="18" charset="0"/>
                <a:cs typeface="Times New Roman" pitchFamily="18" charset="0"/>
              </a:rPr>
              <a:t>от Фракии до верховьев Нила.</a:t>
            </a:r>
          </a:p>
        </p:txBody>
      </p:sp>
      <p:pic>
        <p:nvPicPr>
          <p:cNvPr id="4" name="Рисунок 3" descr="102011091_U_cnt_4_xl.jpg"/>
          <p:cNvPicPr>
            <a:picLocks noChangeAspect="1"/>
          </p:cNvPicPr>
          <p:nvPr/>
        </p:nvPicPr>
        <p:blipFill>
          <a:blip r:embed="rId2" cstate="print"/>
          <a:srcRect t="6988"/>
          <a:stretch>
            <a:fillRect/>
          </a:stretch>
        </p:blipFill>
        <p:spPr>
          <a:xfrm>
            <a:off x="0" y="2218040"/>
            <a:ext cx="9144000" cy="4639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4355976" cy="7128792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328-327 гг. до н.э.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Поход в горную страну </a:t>
            </a:r>
            <a:r>
              <a:rPr lang="ru-RU" b="1" i="1" u="sng" dirty="0" err="1" smtClean="0">
                <a:latin typeface="Times New Roman" pitchFamily="18" charset="0"/>
                <a:cs typeface="Times New Roman" pitchFamily="18" charset="0"/>
              </a:rPr>
              <a:t>Парэтакену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 smtClean="0"/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Покорение г.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Базира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Массага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Выход к Инду, захват труднодоступной крепости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Аорн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(стратегически важный опорный пункт).</a:t>
            </a:r>
            <a:r>
              <a:rPr lang="ru-RU" i="1" u="sng" dirty="0" smtClean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i="1" u="sng" dirty="0" err="1" smtClean="0">
                <a:latin typeface="Times New Roman" pitchFamily="18" charset="0"/>
                <a:cs typeface="Times New Roman" pitchFamily="18" charset="0"/>
              </a:rPr>
              <a:t>Аорна</a:t>
            </a:r>
            <a:r>
              <a:rPr lang="ru-RU" i="1" u="sng" dirty="0" smtClean="0">
                <a:latin typeface="Times New Roman" pitchFamily="18" charset="0"/>
                <a:cs typeface="Times New Roman" pitchFamily="18" charset="0"/>
              </a:rPr>
              <a:t> были построены корабли,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 которых греко-македонское войско сплавилось вниз по течению Инда до переправы.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_3.png"/>
          <p:cNvPicPr>
            <a:picLocks noChangeAspect="1"/>
          </p:cNvPicPr>
          <p:nvPr/>
        </p:nvPicPr>
        <p:blipFill>
          <a:blip r:embed="rId2" cstate="print"/>
          <a:srcRect l="55609" r="4927"/>
          <a:stretch>
            <a:fillRect/>
          </a:stretch>
        </p:blipFill>
        <p:spPr>
          <a:xfrm>
            <a:off x="4499992" y="260648"/>
            <a:ext cx="4644008" cy="603624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Овал 4"/>
          <p:cNvSpPr/>
          <p:nvPr/>
        </p:nvSpPr>
        <p:spPr>
          <a:xfrm>
            <a:off x="7452320" y="1916832"/>
            <a:ext cx="1691680" cy="720080"/>
          </a:xfrm>
          <a:prstGeom prst="ellipse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-531440"/>
            <a:ext cx="9144000" cy="26369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	</a:t>
            </a:r>
          </a:p>
          <a:p>
            <a:pPr algn="ctr">
              <a:buNone/>
            </a:pP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326 до н.э.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Битва при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Гидаспе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где македонские войска в кровопролитном сражении разбили индийского царя Пора. В ознаменование победы Александр основал два города — </a:t>
            </a:r>
            <a:r>
              <a:rPr lang="ru-RU" sz="2800" b="1" i="1" u="sng" dirty="0" err="1" smtClean="0">
                <a:latin typeface="Times New Roman" pitchFamily="18" charset="0"/>
                <a:cs typeface="Times New Roman" pitchFamily="18" charset="0"/>
              </a:rPr>
              <a:t>Никею</a:t>
            </a:r>
            <a:r>
              <a:rPr lang="ru-RU" sz="2800" b="1" i="1" u="sng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800" b="1" i="1" u="sng" dirty="0" err="1" smtClean="0">
                <a:latin typeface="Times New Roman" pitchFamily="18" charset="0"/>
                <a:cs typeface="Times New Roman" pitchFamily="18" charset="0"/>
              </a:rPr>
              <a:t>Букефалию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Александр встречает пленного Пора. Рисунок 1904 г.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1910903"/>
            <a:ext cx="7020273" cy="494709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732240" y="3429000"/>
            <a:ext cx="2411760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Александр встречает пленного </a:t>
            </a:r>
          </a:p>
          <a:p>
            <a:pPr algn="ctr"/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Пора.</a:t>
            </a:r>
          </a:p>
          <a:p>
            <a:pPr algn="ctr"/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 Рисунок 1904 г</a:t>
            </a:r>
            <a:endParaRPr lang="ru-RU" sz="25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44824"/>
            <a:ext cx="8229600" cy="1143000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FFFF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Возвращение в </a:t>
            </a:r>
            <a:r>
              <a:rPr lang="ru-RU" sz="6000" b="1" dirty="0" err="1" smtClean="0">
                <a:solidFill>
                  <a:srgbClr val="FFFF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Вавилонию</a:t>
            </a:r>
            <a:endParaRPr lang="ru-RU" sz="6000" b="1" dirty="0">
              <a:solidFill>
                <a:srgbClr val="FFFF00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52536" y="1"/>
            <a:ext cx="9396536" cy="422108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326-325 гг. до н.э.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Гидаспе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армия Александра погрузилась на корабли и двинулась к Индийскому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океану. </a:t>
            </a:r>
            <a:r>
              <a:rPr lang="ru-RU" sz="2800" i="1" u="sng" dirty="0" smtClean="0">
                <a:latin typeface="Times New Roman" pitchFamily="18" charset="0"/>
                <a:cs typeface="Times New Roman" pitchFamily="18" charset="0"/>
              </a:rPr>
              <a:t>Флот </a:t>
            </a:r>
            <a:r>
              <a:rPr lang="ru-RU" sz="2800" i="1" u="sng" dirty="0">
                <a:latin typeface="Times New Roman" pitchFamily="18" charset="0"/>
                <a:cs typeface="Times New Roman" pitchFamily="18" charset="0"/>
              </a:rPr>
              <a:t>достиг </a:t>
            </a:r>
            <a:r>
              <a:rPr lang="ru-RU" sz="2800" i="1" u="sng" dirty="0" err="1">
                <a:latin typeface="Times New Roman" pitchFamily="18" charset="0"/>
                <a:cs typeface="Times New Roman" pitchFamily="18" charset="0"/>
              </a:rPr>
              <a:t>Паталы</a:t>
            </a:r>
            <a:r>
              <a:rPr lang="ru-RU" sz="2800" i="1" u="sng" dirty="0">
                <a:latin typeface="Times New Roman" pitchFamily="18" charset="0"/>
                <a:cs typeface="Times New Roman" pitchFamily="18" charset="0"/>
              </a:rPr>
              <a:t>  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дельте Инда, где было начато строительство порта и эллинги (сооружение для постройки и ремонта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кораблей). Армия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Александра прибыла в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Пуру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– столицу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Гедросии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5" name="Рисунок 4" descr="путь.jpg"/>
          <p:cNvPicPr>
            <a:picLocks noChangeAspect="1"/>
          </p:cNvPicPr>
          <p:nvPr/>
        </p:nvPicPr>
        <p:blipFill>
          <a:blip r:embed="rId2" cstate="print"/>
          <a:srcRect l="37080" t="33729" b="4443"/>
          <a:stretch>
            <a:fillRect/>
          </a:stretch>
        </p:blipFill>
        <p:spPr>
          <a:xfrm>
            <a:off x="647954" y="2704436"/>
            <a:ext cx="7452438" cy="4153564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4499992" y="5445224"/>
            <a:ext cx="1584176" cy="864096"/>
          </a:xfrm>
          <a:prstGeom prst="ellipse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4525963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325-324 гг. до н.э.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Пребывание Александра в </a:t>
            </a:r>
            <a:r>
              <a:rPr lang="ru-RU" b="1" i="1" u="sng" dirty="0" err="1" smtClean="0">
                <a:latin typeface="Times New Roman" pitchFamily="18" charset="0"/>
                <a:cs typeface="Times New Roman" pitchFamily="18" charset="0"/>
              </a:rPr>
              <a:t>Кармании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Прибытие Александра в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Пасаргады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После – Александр отвел армию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Вавилон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4" name="Рисунок 3" descr="путь.jpg"/>
          <p:cNvPicPr>
            <a:picLocks noChangeAspect="1"/>
          </p:cNvPicPr>
          <p:nvPr/>
        </p:nvPicPr>
        <p:blipFill>
          <a:blip r:embed="rId2" cstate="print"/>
          <a:srcRect l="51679" t="58574" r="1523" b="4004"/>
          <a:stretch>
            <a:fillRect/>
          </a:stretch>
        </p:blipFill>
        <p:spPr>
          <a:xfrm>
            <a:off x="0" y="1844824"/>
            <a:ext cx="9144000" cy="41473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Овал 4"/>
          <p:cNvSpPr/>
          <p:nvPr/>
        </p:nvSpPr>
        <p:spPr>
          <a:xfrm>
            <a:off x="971600" y="2348880"/>
            <a:ext cx="2664296" cy="2160240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xsax467 (1)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052736"/>
            <a:ext cx="9144000" cy="556297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0" y="0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ПОХОД  АЛЕКСАНДРА  МАКЕДОНСКОГО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НА ВОСТОК</a:t>
            </a:r>
            <a:endParaRPr lang="ru-RU" sz="2800" b="1" dirty="0">
              <a:solidFill>
                <a:srgbClr val="002060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После смерти Александра Македонского великая империя, протянувшаяся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от Дуная до Ганга</a:t>
            </a: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, распалась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 несколько царств, во главе которых встали бывшие полководцы Александра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4" name="Рисунок 3" descr="raspad.gif"/>
          <p:cNvPicPr>
            <a:picLocks noChangeAspect="1"/>
          </p:cNvPicPr>
          <p:nvPr/>
        </p:nvPicPr>
        <p:blipFill>
          <a:blip r:embed="rId2" cstate="print"/>
          <a:srcRect t="3885"/>
          <a:stretch>
            <a:fillRect/>
          </a:stretch>
        </p:blipFill>
        <p:spPr>
          <a:xfrm>
            <a:off x="611560" y="1772816"/>
            <a:ext cx="7850341" cy="50851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276872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внимание))))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3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(музей Лувра). Одна из наиболее достоверных работ по внешности Александра. Единственное сохранившееся изображение великого полководца, сделанное с натуры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1435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5364088" y="1052736"/>
            <a:ext cx="345638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Одна из наиболее достоверных работ по внешности Александра. Единственное сохранившееся изображение великого полководца, сделанное с натуры.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Музей Лувра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26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7101408"/>
          </a:xfrm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sz="4200" b="1" u="sng" dirty="0" smtClean="0">
                <a:latin typeface="Times New Roman" pitchFamily="18" charset="0"/>
                <a:cs typeface="Times New Roman" pitchFamily="18" charset="0"/>
              </a:rPr>
              <a:t>Города</a:t>
            </a:r>
            <a:r>
              <a:rPr lang="ru-RU" sz="4200" b="1" u="sng" dirty="0">
                <a:latin typeface="Times New Roman" pitchFamily="18" charset="0"/>
                <a:cs typeface="Times New Roman" pitchFamily="18" charset="0"/>
              </a:rPr>
              <a:t>, основанные Александром и носившие его </a:t>
            </a:r>
            <a:r>
              <a:rPr lang="ru-RU" sz="4200" b="1" u="sng" dirty="0" smtClean="0">
                <a:latin typeface="Times New Roman" pitchFamily="18" charset="0"/>
                <a:cs typeface="Times New Roman" pitchFamily="18" charset="0"/>
              </a:rPr>
              <a:t>имя:</a:t>
            </a:r>
            <a:endParaRPr lang="ru-RU" sz="4200" b="1" u="sng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200" b="1" dirty="0" err="1">
                <a:latin typeface="Times New Roman" pitchFamily="18" charset="0"/>
                <a:cs typeface="Times New Roman" pitchFamily="18" charset="0"/>
              </a:rPr>
              <a:t>Александрополь</a:t>
            </a:r>
            <a:r>
              <a:rPr lang="ru-RU" sz="4200" dirty="0">
                <a:latin typeface="Times New Roman" pitchFamily="18" charset="0"/>
                <a:cs typeface="Times New Roman" pitchFamily="18" charset="0"/>
              </a:rPr>
              <a:t> (Болгария) </a:t>
            </a:r>
          </a:p>
          <a:p>
            <a:pPr algn="ctr">
              <a:buNone/>
            </a:pPr>
            <a:r>
              <a:rPr lang="ru-RU" sz="4200" b="1" dirty="0">
                <a:latin typeface="Times New Roman" pitchFamily="18" charset="0"/>
                <a:cs typeface="Times New Roman" pitchFamily="18" charset="0"/>
              </a:rPr>
              <a:t>Александрия </a:t>
            </a:r>
            <a:r>
              <a:rPr lang="ru-RU" sz="4200" b="1" dirty="0" err="1">
                <a:latin typeface="Times New Roman" pitchFamily="18" charset="0"/>
                <a:cs typeface="Times New Roman" pitchFamily="18" charset="0"/>
              </a:rPr>
              <a:t>Троада</a:t>
            </a:r>
            <a:r>
              <a:rPr lang="ru-RU" sz="4200" dirty="0">
                <a:latin typeface="Times New Roman" pitchFamily="18" charset="0"/>
                <a:cs typeface="Times New Roman" pitchFamily="18" charset="0"/>
              </a:rPr>
              <a:t> (Турция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4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200" b="1" dirty="0">
                <a:latin typeface="Times New Roman" pitchFamily="18" charset="0"/>
                <a:cs typeface="Times New Roman" pitchFamily="18" charset="0"/>
              </a:rPr>
              <a:t>Александрия</a:t>
            </a:r>
            <a:r>
              <a:rPr lang="ru-RU" sz="4200" dirty="0">
                <a:latin typeface="Times New Roman" pitchFamily="18" charset="0"/>
                <a:cs typeface="Times New Roman" pitchFamily="18" charset="0"/>
              </a:rPr>
              <a:t> (Египет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4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200" b="1" dirty="0">
                <a:latin typeface="Times New Roman" pitchFamily="18" charset="0"/>
                <a:cs typeface="Times New Roman" pitchFamily="18" charset="0"/>
              </a:rPr>
              <a:t>Александрия у </a:t>
            </a:r>
            <a:r>
              <a:rPr lang="ru-RU" sz="4200" b="1" dirty="0" err="1">
                <a:latin typeface="Times New Roman" pitchFamily="18" charset="0"/>
                <a:cs typeface="Times New Roman" pitchFamily="18" charset="0"/>
              </a:rPr>
              <a:t>Латма</a:t>
            </a:r>
            <a:r>
              <a:rPr lang="ru-RU" sz="4200" dirty="0">
                <a:latin typeface="Times New Roman" pitchFamily="18" charset="0"/>
                <a:cs typeface="Times New Roman" pitchFamily="18" charset="0"/>
              </a:rPr>
              <a:t> (Турция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4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200" b="1" dirty="0">
                <a:latin typeface="Times New Roman" pitchFamily="18" charset="0"/>
                <a:cs typeface="Times New Roman" pitchFamily="18" charset="0"/>
              </a:rPr>
              <a:t>Александрия у </a:t>
            </a:r>
            <a:r>
              <a:rPr lang="ru-RU" sz="4200" b="1" dirty="0" err="1">
                <a:latin typeface="Times New Roman" pitchFamily="18" charset="0"/>
                <a:cs typeface="Times New Roman" pitchFamily="18" charset="0"/>
              </a:rPr>
              <a:t>Иссы</a:t>
            </a:r>
            <a:r>
              <a:rPr lang="ru-RU" sz="4200" dirty="0">
                <a:latin typeface="Times New Roman" pitchFamily="18" charset="0"/>
                <a:cs typeface="Times New Roman" pitchFamily="18" charset="0"/>
              </a:rPr>
              <a:t> (Искендерун, 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Турция)</a:t>
            </a:r>
            <a:r>
              <a:rPr lang="ru-RU" sz="42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>
              <a:buNone/>
            </a:pPr>
            <a:r>
              <a:rPr lang="ru-RU" sz="4200" b="1" dirty="0">
                <a:latin typeface="Times New Roman" pitchFamily="18" charset="0"/>
                <a:cs typeface="Times New Roman" pitchFamily="18" charset="0"/>
              </a:rPr>
              <a:t>Александрия в </a:t>
            </a:r>
            <a:r>
              <a:rPr lang="ru-RU" sz="4200" b="1" dirty="0" err="1">
                <a:latin typeface="Times New Roman" pitchFamily="18" charset="0"/>
                <a:cs typeface="Times New Roman" pitchFamily="18" charset="0"/>
              </a:rPr>
              <a:t>Арахосии</a:t>
            </a:r>
            <a:r>
              <a:rPr lang="ru-RU" sz="4200" dirty="0">
                <a:latin typeface="Times New Roman" pitchFamily="18" charset="0"/>
                <a:cs typeface="Times New Roman" pitchFamily="18" charset="0"/>
              </a:rPr>
              <a:t> (Кандагар, Афганистан) </a:t>
            </a:r>
          </a:p>
          <a:p>
            <a:pPr algn="ctr">
              <a:buNone/>
            </a:pPr>
            <a:r>
              <a:rPr lang="ru-RU" sz="4200" b="1" dirty="0">
                <a:latin typeface="Times New Roman" pitchFamily="18" charset="0"/>
                <a:cs typeface="Times New Roman" pitchFamily="18" charset="0"/>
              </a:rPr>
              <a:t>Александрия на Кавказе</a:t>
            </a:r>
            <a:r>
              <a:rPr lang="ru-RU" sz="4200" dirty="0">
                <a:latin typeface="Times New Roman" pitchFamily="18" charset="0"/>
                <a:cs typeface="Times New Roman" pitchFamily="18" charset="0"/>
              </a:rPr>
              <a:t> (</a:t>
            </a:r>
            <a:r>
              <a:rPr lang="ru-RU" sz="4200" dirty="0" err="1">
                <a:latin typeface="Times New Roman" pitchFamily="18" charset="0"/>
                <a:cs typeface="Times New Roman" pitchFamily="18" charset="0"/>
              </a:rPr>
              <a:t>Чарикар</a:t>
            </a:r>
            <a:r>
              <a:rPr lang="ru-RU" sz="4200" dirty="0">
                <a:latin typeface="Times New Roman" pitchFamily="18" charset="0"/>
                <a:cs typeface="Times New Roman" pitchFamily="18" charset="0"/>
              </a:rPr>
              <a:t>, Афганистан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4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200" b="1" dirty="0">
                <a:latin typeface="Times New Roman" pitchFamily="18" charset="0"/>
                <a:cs typeface="Times New Roman" pitchFamily="18" charset="0"/>
              </a:rPr>
              <a:t>Александрия Крайняя</a:t>
            </a:r>
            <a:r>
              <a:rPr lang="ru-RU" sz="4200" dirty="0">
                <a:latin typeface="Times New Roman" pitchFamily="18" charset="0"/>
                <a:cs typeface="Times New Roman" pitchFamily="18" charset="0"/>
              </a:rPr>
              <a:t> (Худжанд, Таджикистан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4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200" b="1" dirty="0">
                <a:latin typeface="Times New Roman" pitchFamily="18" charset="0"/>
                <a:cs typeface="Times New Roman" pitchFamily="18" charset="0"/>
              </a:rPr>
              <a:t>Александрия на </a:t>
            </a:r>
            <a:r>
              <a:rPr lang="ru-RU" sz="4200" b="1" dirty="0" err="1">
                <a:latin typeface="Times New Roman" pitchFamily="18" charset="0"/>
                <a:cs typeface="Times New Roman" pitchFamily="18" charset="0"/>
              </a:rPr>
              <a:t>Оксе</a:t>
            </a:r>
            <a:r>
              <a:rPr lang="ru-RU" sz="4200" dirty="0">
                <a:latin typeface="Times New Roman" pitchFamily="18" charset="0"/>
                <a:cs typeface="Times New Roman" pitchFamily="18" charset="0"/>
              </a:rPr>
              <a:t> (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Афганистан)</a:t>
            </a:r>
            <a:endParaRPr lang="ru-RU" sz="4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200" b="1" dirty="0">
                <a:latin typeface="Times New Roman" pitchFamily="18" charset="0"/>
                <a:cs typeface="Times New Roman" pitchFamily="18" charset="0"/>
              </a:rPr>
              <a:t>Александрия в </a:t>
            </a:r>
            <a:r>
              <a:rPr lang="ru-RU" sz="4200" b="1" dirty="0" err="1">
                <a:latin typeface="Times New Roman" pitchFamily="18" charset="0"/>
                <a:cs typeface="Times New Roman" pitchFamily="18" charset="0"/>
              </a:rPr>
              <a:t>Маргиане</a:t>
            </a:r>
            <a:r>
              <a:rPr lang="ru-RU" sz="4200" dirty="0">
                <a:latin typeface="Times New Roman" pitchFamily="18" charset="0"/>
                <a:cs typeface="Times New Roman" pitchFamily="18" charset="0"/>
              </a:rPr>
              <a:t> (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Туркменистан)</a:t>
            </a:r>
            <a:endParaRPr lang="ru-RU" sz="4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200" b="1" dirty="0">
                <a:latin typeface="Times New Roman" pitchFamily="18" charset="0"/>
                <a:cs typeface="Times New Roman" pitchFamily="18" charset="0"/>
              </a:rPr>
              <a:t>Александрия в </a:t>
            </a:r>
            <a:r>
              <a:rPr lang="ru-RU" sz="4200" b="1" dirty="0" err="1">
                <a:latin typeface="Times New Roman" pitchFamily="18" charset="0"/>
                <a:cs typeface="Times New Roman" pitchFamily="18" charset="0"/>
              </a:rPr>
              <a:t>Ариане</a:t>
            </a:r>
            <a:r>
              <a:rPr lang="ru-RU" sz="4200" dirty="0">
                <a:latin typeface="Times New Roman" pitchFamily="18" charset="0"/>
                <a:cs typeface="Times New Roman" pitchFamily="18" charset="0"/>
              </a:rPr>
              <a:t> (Герат, 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Афганистан)</a:t>
            </a:r>
            <a:endParaRPr lang="ru-RU" sz="4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200" b="1" dirty="0">
                <a:latin typeface="Times New Roman" pitchFamily="18" charset="0"/>
                <a:cs typeface="Times New Roman" pitchFamily="18" charset="0"/>
              </a:rPr>
              <a:t>Александрия на </a:t>
            </a:r>
            <a:r>
              <a:rPr lang="ru-RU" sz="4200" b="1" dirty="0" err="1">
                <a:latin typeface="Times New Roman" pitchFamily="18" charset="0"/>
                <a:cs typeface="Times New Roman" pitchFamily="18" charset="0"/>
              </a:rPr>
              <a:t>Гифасисе</a:t>
            </a:r>
            <a:r>
              <a:rPr lang="ru-RU" sz="4200" dirty="0">
                <a:latin typeface="Times New Roman" pitchFamily="18" charset="0"/>
                <a:cs typeface="Times New Roman" pitchFamily="18" charset="0"/>
              </a:rPr>
              <a:t> (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Индия)</a:t>
            </a:r>
            <a:endParaRPr lang="ru-RU" sz="4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200" b="1" dirty="0">
                <a:latin typeface="Times New Roman" pitchFamily="18" charset="0"/>
                <a:cs typeface="Times New Roman" pitchFamily="18" charset="0"/>
              </a:rPr>
              <a:t>Александрия на Инде</a:t>
            </a:r>
            <a:r>
              <a:rPr lang="ru-RU" sz="4200" dirty="0">
                <a:latin typeface="Times New Roman" pitchFamily="18" charset="0"/>
                <a:cs typeface="Times New Roman" pitchFamily="18" charset="0"/>
              </a:rPr>
              <a:t> (</a:t>
            </a:r>
            <a:r>
              <a:rPr lang="ru-RU" sz="4200" dirty="0" err="1">
                <a:latin typeface="Times New Roman" pitchFamily="18" charset="0"/>
                <a:cs typeface="Times New Roman" pitchFamily="18" charset="0"/>
              </a:rPr>
              <a:t>Уч</a:t>
            </a:r>
            <a:r>
              <a:rPr lang="ru-RU" sz="4200" dirty="0">
                <a:latin typeface="Times New Roman" pitchFamily="18" charset="0"/>
                <a:cs typeface="Times New Roman" pitchFamily="18" charset="0"/>
              </a:rPr>
              <a:t>, Пенджаб, 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Пакистан)</a:t>
            </a:r>
            <a:endParaRPr lang="ru-RU" sz="4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200" b="1" dirty="0">
                <a:latin typeface="Times New Roman" pitchFamily="18" charset="0"/>
                <a:cs typeface="Times New Roman" pitchFamily="18" charset="0"/>
              </a:rPr>
              <a:t>Александрия в </a:t>
            </a:r>
            <a:r>
              <a:rPr lang="ru-RU" sz="4200" b="1" dirty="0" err="1">
                <a:latin typeface="Times New Roman" pitchFamily="18" charset="0"/>
                <a:cs typeface="Times New Roman" pitchFamily="18" charset="0"/>
              </a:rPr>
              <a:t>Кармании</a:t>
            </a:r>
            <a:r>
              <a:rPr lang="ru-RU" sz="4200" dirty="0">
                <a:latin typeface="Times New Roman" pitchFamily="18" charset="0"/>
                <a:cs typeface="Times New Roman" pitchFamily="18" charset="0"/>
              </a:rPr>
              <a:t> (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Иран)</a:t>
            </a:r>
            <a:endParaRPr lang="ru-RU" sz="4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200" b="1" dirty="0">
                <a:latin typeface="Times New Roman" pitchFamily="18" charset="0"/>
                <a:cs typeface="Times New Roman" pitchFamily="18" charset="0"/>
              </a:rPr>
              <a:t>Александрия в </a:t>
            </a:r>
            <a:r>
              <a:rPr lang="ru-RU" sz="4200" b="1" dirty="0" err="1">
                <a:latin typeface="Times New Roman" pitchFamily="18" charset="0"/>
                <a:cs typeface="Times New Roman" pitchFamily="18" charset="0"/>
              </a:rPr>
              <a:t>Cузиане</a:t>
            </a:r>
            <a:r>
              <a:rPr lang="ru-RU" sz="4200" dirty="0">
                <a:latin typeface="Times New Roman" pitchFamily="18" charset="0"/>
                <a:cs typeface="Times New Roman" pitchFamily="18" charset="0"/>
              </a:rPr>
              <a:t> (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Ирак)</a:t>
            </a:r>
            <a:endParaRPr lang="ru-RU" sz="4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200" b="1" dirty="0">
                <a:latin typeface="Times New Roman" pitchFamily="18" charset="0"/>
                <a:cs typeface="Times New Roman" pitchFamily="18" charset="0"/>
              </a:rPr>
              <a:t>Александрия</a:t>
            </a:r>
            <a:r>
              <a:rPr lang="ru-RU" sz="4200" dirty="0">
                <a:latin typeface="Times New Roman" pitchFamily="18" charset="0"/>
                <a:cs typeface="Times New Roman" pitchFamily="18" charset="0"/>
              </a:rPr>
              <a:t> (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Турция) </a:t>
            </a:r>
            <a:endParaRPr lang="ru-RU" sz="42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4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564904"/>
            <a:ext cx="9144000" cy="1143000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Цели и подготовка похода </a:t>
            </a:r>
            <a:br>
              <a:rPr lang="ru-RU" b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Александра Македонского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15000"/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52536" y="0"/>
            <a:ext cx="9396536" cy="4525963"/>
          </a:xfrm>
        </p:spPr>
        <p:txBody>
          <a:bodyPr>
            <a:norm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Официально </a:t>
            </a:r>
            <a:r>
              <a:rPr lang="ru-RU" sz="2700" b="1" i="1" dirty="0">
                <a:latin typeface="Times New Roman" pitchFamily="18" charset="0"/>
                <a:cs typeface="Times New Roman" pitchFamily="18" charset="0"/>
              </a:rPr>
              <a:t>целью похода 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в 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Азию было </a:t>
            </a:r>
            <a:r>
              <a:rPr lang="ru-RU" sz="2700" i="1" u="sng" dirty="0">
                <a:latin typeface="Times New Roman" pitchFamily="18" charset="0"/>
                <a:cs typeface="Times New Roman" pitchFamily="18" charset="0"/>
              </a:rPr>
              <a:t>отмщение персам </a:t>
            </a:r>
            <a:endParaRPr lang="ru-RU" sz="2700" i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sz="2700" i="1" u="sng" dirty="0" smtClean="0">
                <a:latin typeface="Times New Roman" pitchFamily="18" charset="0"/>
                <a:cs typeface="Times New Roman" pitchFamily="18" charset="0"/>
              </a:rPr>
              <a:t>за оскверненные </a:t>
            </a:r>
            <a:r>
              <a:rPr lang="ru-RU" sz="2700" i="1" u="sng" dirty="0">
                <a:latin typeface="Times New Roman" pitchFamily="18" charset="0"/>
                <a:cs typeface="Times New Roman" pitchFamily="18" charset="0"/>
              </a:rPr>
              <a:t>греческие </a:t>
            </a:r>
            <a:r>
              <a:rPr lang="ru-RU" sz="2700" i="1" u="sng" dirty="0" smtClean="0">
                <a:latin typeface="Times New Roman" pitchFamily="18" charset="0"/>
                <a:cs typeface="Times New Roman" pitchFamily="18" charset="0"/>
              </a:rPr>
              <a:t>святыни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, существовали 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идеи об установлении мирового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господства,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царстования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в Азии. Для 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этого нужно было сокрушить </a:t>
            </a:r>
            <a:endParaRPr lang="ru-RU" sz="27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sz="2700" b="1" dirty="0" err="1" smtClean="0">
                <a:latin typeface="Times New Roman" pitchFamily="18" charset="0"/>
                <a:cs typeface="Times New Roman" pitchFamily="18" charset="0"/>
              </a:rPr>
              <a:t>Ахеменидскую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dirty="0">
                <a:latin typeface="Times New Roman" pitchFamily="18" charset="0"/>
                <a:cs typeface="Times New Roman" pitchFamily="18" charset="0"/>
              </a:rPr>
              <a:t>империю </a:t>
            </a:r>
            <a:r>
              <a:rPr lang="ru-RU" sz="2700" b="1" i="1" dirty="0">
                <a:latin typeface="Times New Roman" pitchFamily="18" charset="0"/>
                <a:cs typeface="Times New Roman" pitchFamily="18" charset="0"/>
              </a:rPr>
              <a:t>Дария III </a:t>
            </a:r>
            <a:r>
              <a:rPr lang="ru-RU" sz="2700" b="1" i="1" dirty="0" err="1">
                <a:latin typeface="Times New Roman" pitchFamily="18" charset="0"/>
                <a:cs typeface="Times New Roman" pitchFamily="18" charset="0"/>
              </a:rPr>
              <a:t>Кодомана</a:t>
            </a:r>
            <a:r>
              <a:rPr lang="ru-RU" sz="27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5" name="Рисунок 4" descr="Карта Империи Ахеменидов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276872"/>
            <a:ext cx="9144000" cy="41433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83768" y="6334780"/>
            <a:ext cx="4824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Карта Империи </a:t>
            </a:r>
            <a:r>
              <a:rPr lang="ru-RU" sz="2800" b="1" u="sng" dirty="0" err="1" smtClean="0">
                <a:latin typeface="Times New Roman" pitchFamily="18" charset="0"/>
                <a:cs typeface="Times New Roman" pitchFamily="18" charset="0"/>
              </a:rPr>
              <a:t>Ахеменидов</a:t>
            </a:r>
            <a:endParaRPr lang="ru-RU" sz="2800" b="1" u="sng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22000"/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"/>
            <a:ext cx="4716016" cy="6857999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2800" b="1" i="1" u="sng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b="1" i="1" u="sng" dirty="0" smtClean="0">
                <a:latin typeface="Times New Roman" pitchFamily="18" charset="0"/>
                <a:cs typeface="Times New Roman" pitchFamily="18" charset="0"/>
              </a:rPr>
              <a:t>334 </a:t>
            </a:r>
            <a:r>
              <a:rPr lang="ru-RU" sz="2800" b="1" i="1" u="sng" dirty="0">
                <a:latin typeface="Times New Roman" pitchFamily="18" charset="0"/>
                <a:cs typeface="Times New Roman" pitchFamily="18" charset="0"/>
              </a:rPr>
              <a:t>до н.э.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пешее войско и флот собрались у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Сеста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чтобы, переправившись через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Геллеспонт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(пролив Дарданеллы),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оказаться у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Абидоса в Малой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Азии.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Поручив переправу войска своему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полководцу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Пармениону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Александр отправился в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Элеунт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Флотилия Александра пересекла 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Геллеспонт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пристала к берегу в бухте недалеко от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Трои. Отсюда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македонский царь отправился к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Трое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4" name="Рисунок 3" descr="1285195110_turkey_map6.jpg"/>
          <p:cNvPicPr>
            <a:picLocks noChangeAspect="1"/>
          </p:cNvPicPr>
          <p:nvPr/>
        </p:nvPicPr>
        <p:blipFill>
          <a:blip r:embed="rId3" cstate="print"/>
          <a:srcRect t="12286" r="64802" b="36286"/>
          <a:stretch>
            <a:fillRect/>
          </a:stretch>
        </p:blipFill>
        <p:spPr>
          <a:xfrm>
            <a:off x="4644008" y="3645024"/>
            <a:ext cx="4499992" cy="30203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Овал 4"/>
          <p:cNvSpPr/>
          <p:nvPr/>
        </p:nvSpPr>
        <p:spPr>
          <a:xfrm>
            <a:off x="4860032" y="4941168"/>
            <a:ext cx="576064" cy="50405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Thracian_chersones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8024" y="0"/>
            <a:ext cx="4025014" cy="37658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Овал 6"/>
          <p:cNvSpPr/>
          <p:nvPr/>
        </p:nvSpPr>
        <p:spPr>
          <a:xfrm>
            <a:off x="6444208" y="2276872"/>
            <a:ext cx="576064" cy="50405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420888"/>
            <a:ext cx="8229600" cy="1431032"/>
          </a:xfrm>
          <a:noFill/>
        </p:spPr>
        <p:txBody>
          <a:bodyPr>
            <a:noAutofit/>
          </a:bodyPr>
          <a:lstStyle/>
          <a:p>
            <a:r>
              <a:rPr lang="ru-RU" sz="6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Завоевание </a:t>
            </a:r>
            <a:r>
              <a:rPr lang="ru-RU" sz="6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6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Малой </a:t>
            </a:r>
            <a:r>
              <a:rPr lang="ru-RU" sz="6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Азии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20000"/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530120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800" dirty="0" smtClean="0"/>
              <a:t>	</a:t>
            </a:r>
            <a:r>
              <a:rPr lang="ru-RU" sz="2900" b="1" u="sng" dirty="0" smtClean="0">
                <a:latin typeface="Times New Roman" pitchFamily="18" charset="0"/>
                <a:cs typeface="Times New Roman" pitchFamily="18" charset="0"/>
              </a:rPr>
              <a:t>334 </a:t>
            </a:r>
            <a:r>
              <a:rPr lang="ru-RU" sz="2900" b="1" u="sng" dirty="0"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ru-RU" sz="2900" b="1" u="sng" dirty="0" smtClean="0">
                <a:latin typeface="Times New Roman" pitchFamily="18" charset="0"/>
                <a:cs typeface="Times New Roman" pitchFamily="18" charset="0"/>
              </a:rPr>
              <a:t>н.э</a:t>
            </a:r>
            <a:r>
              <a:rPr lang="ru-RU" sz="2900" u="sng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Сражение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sz="2900" b="1" dirty="0">
                <a:latin typeface="Times New Roman" pitchFamily="18" charset="0"/>
                <a:cs typeface="Times New Roman" pitchFamily="18" charset="0"/>
              </a:rPr>
              <a:t>реке </a:t>
            </a:r>
            <a:r>
              <a:rPr lang="ru-RU" sz="2900" b="1" dirty="0" err="1" smtClean="0">
                <a:latin typeface="Times New Roman" pitchFamily="18" charset="0"/>
                <a:cs typeface="Times New Roman" pitchFamily="18" charset="0"/>
              </a:rPr>
              <a:t>Граник</a:t>
            </a: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Далее – мирный </a:t>
            </a:r>
            <a:r>
              <a:rPr lang="ru-RU" sz="2900" b="1" i="1" dirty="0">
                <a:latin typeface="Times New Roman" pitchFamily="18" charset="0"/>
                <a:cs typeface="Times New Roman" pitchFamily="18" charset="0"/>
              </a:rPr>
              <a:t>захват Сард в Лидии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, где Александр повелел построить храм и алтарь Зевса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Олимпийского. </a:t>
            </a: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Захват </a:t>
            </a:r>
            <a:r>
              <a:rPr lang="ru-RU" sz="2900" b="1" dirty="0">
                <a:latin typeface="Times New Roman" pitchFamily="18" charset="0"/>
                <a:cs typeface="Times New Roman" pitchFamily="18" charset="0"/>
              </a:rPr>
              <a:t>Эфеса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в Ионии и приказание вносить бывшие подати персидскому царю на восстановление</a:t>
            </a:r>
          </a:p>
          <a:p>
            <a:pPr algn="ctr">
              <a:buNone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b="1" i="1" dirty="0" smtClean="0">
                <a:latin typeface="Times New Roman" pitchFamily="18" charset="0"/>
                <a:cs typeface="Times New Roman" pitchFamily="18" charset="0"/>
              </a:rPr>
              <a:t>храма Артемиды.</a:t>
            </a:r>
            <a:endParaRPr lang="ru-RU" sz="29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400px-Map_of_Lydia_ancient_times_rus.svg.png"/>
          <p:cNvPicPr>
            <a:picLocks noChangeAspect="1"/>
          </p:cNvPicPr>
          <p:nvPr/>
        </p:nvPicPr>
        <p:blipFill>
          <a:blip r:embed="rId3" cstate="print"/>
          <a:srcRect t="9582" r="32616"/>
          <a:stretch>
            <a:fillRect/>
          </a:stretch>
        </p:blipFill>
        <p:spPr>
          <a:xfrm>
            <a:off x="4756364" y="2780928"/>
            <a:ext cx="4387636" cy="4077072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6444208" y="5157192"/>
            <a:ext cx="936104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5868144" y="5445224"/>
            <a:ext cx="936104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Рисунок 9" descr="khram_artemidy_v_ehfese_secretworlds_ru.jpg"/>
          <p:cNvPicPr>
            <a:picLocks noChangeAspect="1"/>
          </p:cNvPicPr>
          <p:nvPr/>
        </p:nvPicPr>
        <p:blipFill>
          <a:blip r:embed="rId4" cstate="print"/>
          <a:srcRect r="5711"/>
          <a:stretch>
            <a:fillRect/>
          </a:stretch>
        </p:blipFill>
        <p:spPr>
          <a:xfrm>
            <a:off x="-1" y="2812516"/>
            <a:ext cx="5364089" cy="4045484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</TotalTime>
  <Words>274</Words>
  <Application>Microsoft Office PowerPoint</Application>
  <PresentationFormat>Экран (4:3)</PresentationFormat>
  <Paragraphs>67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Александр Македонский, его походы и  их значение для географии</vt:lpstr>
      <vt:lpstr>Слайд 2</vt:lpstr>
      <vt:lpstr>Слайд 3</vt:lpstr>
      <vt:lpstr>Слайд 4</vt:lpstr>
      <vt:lpstr>Цели и подготовка похода  Александра Македонского </vt:lpstr>
      <vt:lpstr>Слайд 6</vt:lpstr>
      <vt:lpstr>Слайд 7</vt:lpstr>
      <vt:lpstr>Завоевание  Малой Азии</vt:lpstr>
      <vt:lpstr>Слайд 9</vt:lpstr>
      <vt:lpstr>Слайд 10</vt:lpstr>
      <vt:lpstr>Слайд 11</vt:lpstr>
      <vt:lpstr>Слайд 12</vt:lpstr>
      <vt:lpstr>Слайд 13</vt:lpstr>
      <vt:lpstr>Слайд 14</vt:lpstr>
      <vt:lpstr>7 апреля, 331 г. до н.э. –   основание Александрии (Египет)</vt:lpstr>
      <vt:lpstr>Слайд 16</vt:lpstr>
      <vt:lpstr>Экспедиция  в Среднюю Азию и Индию </vt:lpstr>
      <vt:lpstr>Слайд 18</vt:lpstr>
      <vt:lpstr>Слайд 19</vt:lpstr>
      <vt:lpstr>Слайд 20</vt:lpstr>
      <vt:lpstr>Слайд 21</vt:lpstr>
      <vt:lpstr>Возвращение в Вавилонию</vt:lpstr>
      <vt:lpstr>Слайд 23</vt:lpstr>
      <vt:lpstr>Слайд 24</vt:lpstr>
      <vt:lpstr>Слайд 25</vt:lpstr>
      <vt:lpstr>Слайд 26</vt:lpstr>
      <vt:lpstr>Спасибо за внимание))))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Александр Македонский, его походы и  их значение для географии</dc:title>
  <dc:creator>Пользователь</dc:creator>
  <cp:lastModifiedBy>Пользователь</cp:lastModifiedBy>
  <cp:revision>131</cp:revision>
  <dcterms:created xsi:type="dcterms:W3CDTF">2015-02-26T14:15:00Z</dcterms:created>
  <dcterms:modified xsi:type="dcterms:W3CDTF">2015-02-26T19:11:32Z</dcterms:modified>
</cp:coreProperties>
</file>