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8" r:id="rId23"/>
    <p:sldId id="279" r:id="rId24"/>
    <p:sldId id="277" r:id="rId25"/>
    <p:sldId id="280" r:id="rId26"/>
    <p:sldId id="281" r:id="rId27"/>
    <p:sldId id="282" r:id="rId28"/>
    <p:sldId id="283" r:id="rId29"/>
    <p:sldId id="284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66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21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E4947-CCAC-4C93-AFF3-FE6C5FC5CF4E}" type="datetimeFigureOut">
              <a:rPr lang="ru-RU" smtClean="0"/>
              <a:t>30.11.2014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80C0-4AF7-4109-BAE4-630F7534C6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9131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E4947-CCAC-4C93-AFF3-FE6C5FC5CF4E}" type="datetimeFigureOut">
              <a:rPr lang="ru-RU" smtClean="0"/>
              <a:t>30.11.2014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80C0-4AF7-4109-BAE4-630F7534C6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3909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E4947-CCAC-4C93-AFF3-FE6C5FC5CF4E}" type="datetimeFigureOut">
              <a:rPr lang="ru-RU" smtClean="0"/>
              <a:t>30.11.2014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80C0-4AF7-4109-BAE4-630F7534C6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06880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E4947-CCAC-4C93-AFF3-FE6C5FC5CF4E}" type="datetimeFigureOut">
              <a:rPr lang="ru-RU" smtClean="0"/>
              <a:t>30.11.2014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80C0-4AF7-4109-BAE4-630F7534C6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85513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E4947-CCAC-4C93-AFF3-FE6C5FC5CF4E}" type="datetimeFigureOut">
              <a:rPr lang="ru-RU" smtClean="0"/>
              <a:t>30.11.2014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80C0-4AF7-4109-BAE4-630F7534C6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21691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E4947-CCAC-4C93-AFF3-FE6C5FC5CF4E}" type="datetimeFigureOut">
              <a:rPr lang="ru-RU" smtClean="0"/>
              <a:t>30.11.2014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80C0-4AF7-4109-BAE4-630F7534C6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35162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E4947-CCAC-4C93-AFF3-FE6C5FC5CF4E}" type="datetimeFigureOut">
              <a:rPr lang="ru-RU" smtClean="0"/>
              <a:t>30.11.2014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80C0-4AF7-4109-BAE4-630F7534C6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6869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E4947-CCAC-4C93-AFF3-FE6C5FC5CF4E}" type="datetimeFigureOut">
              <a:rPr lang="ru-RU" smtClean="0"/>
              <a:t>30.11.2014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80C0-4AF7-4109-BAE4-630F7534C6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79735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E4947-CCAC-4C93-AFF3-FE6C5FC5CF4E}" type="datetimeFigureOut">
              <a:rPr lang="ru-RU" smtClean="0"/>
              <a:t>30.11.2014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80C0-4AF7-4109-BAE4-630F7534C6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8359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E4947-CCAC-4C93-AFF3-FE6C5FC5CF4E}" type="datetimeFigureOut">
              <a:rPr lang="ru-RU" smtClean="0"/>
              <a:t>30.11.2014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80C0-4AF7-4109-BAE4-630F7534C6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60920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E4947-CCAC-4C93-AFF3-FE6C5FC5CF4E}" type="datetimeFigureOut">
              <a:rPr lang="ru-RU" smtClean="0"/>
              <a:t>30.11.2014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80C0-4AF7-4109-BAE4-630F7534C6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7888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FE4947-CCAC-4C93-AFF3-FE6C5FC5CF4E}" type="datetimeFigureOut">
              <a:rPr lang="ru-RU" smtClean="0"/>
              <a:t>30.11.2014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7780C0-4AF7-4109-BAE4-630F7534C6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3285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reeppt.ru/MyShablony/AnimationMast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cap="small" dirty="0">
                <a:solidFill>
                  <a:srgbClr val="FFC000"/>
                </a:solidFill>
                <a:latin typeface="Cambria" pitchFamily="18" charset="0"/>
              </a:rPr>
              <a:t>Роль античных географов в истории открытий</a:t>
            </a:r>
            <a:br>
              <a:rPr lang="ru-RU" cap="small" dirty="0">
                <a:solidFill>
                  <a:srgbClr val="FFC000"/>
                </a:solidFill>
                <a:latin typeface="Cambria" pitchFamily="18" charset="0"/>
              </a:rPr>
            </a:br>
            <a:endParaRPr lang="ru-RU" dirty="0">
              <a:solidFill>
                <a:srgbClr val="FFC000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27083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starsblue.ru/wp-content/uploads/2014/03/Atlantis1500p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620688"/>
          </a:xfrm>
        </p:spPr>
        <p:txBody>
          <a:bodyPr>
            <a:normAutofit fontScale="90000"/>
          </a:bodyPr>
          <a:lstStyle/>
          <a:p>
            <a:r>
              <a:rPr lang="ru-RU" sz="5300" cap="small" dirty="0">
                <a:solidFill>
                  <a:srgbClr val="FFC000"/>
                </a:solidFill>
                <a:latin typeface="Cambria" pitchFamily="18" charset="0"/>
              </a:rPr>
              <a:t>Легенда об Атлантиде</a:t>
            </a:r>
            <a:r>
              <a:rPr lang="ru-RU" cap="small" dirty="0"/>
              <a:t/>
            </a:r>
            <a:br>
              <a:rPr lang="ru-RU" cap="small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1997839"/>
            <a:ext cx="756084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accent3">
                    <a:lumMod val="60000"/>
                    <a:lumOff val="40000"/>
                  </a:schemeClr>
                </a:solidFill>
                <a:latin typeface="Cambria" pitchFamily="18" charset="0"/>
              </a:rPr>
              <a:t>Первое по времени дошедшее до нас известие об атлантических островах и заатлантическом материке имеется в двух </a:t>
            </a:r>
            <a:r>
              <a:rPr lang="ru-RU" sz="2400" dirty="0" err="1">
                <a:solidFill>
                  <a:schemeClr val="accent3">
                    <a:lumMod val="60000"/>
                    <a:lumOff val="40000"/>
                  </a:schemeClr>
                </a:solidFill>
                <a:latin typeface="Cambria" pitchFamily="18" charset="0"/>
              </a:rPr>
              <a:t>диалогах</a:t>
            </a:r>
            <a:r>
              <a:rPr lang="ru-RU" sz="2400" i="1" dirty="0" err="1">
                <a:solidFill>
                  <a:schemeClr val="accent3">
                    <a:lumMod val="60000"/>
                    <a:lumOff val="40000"/>
                  </a:schemeClr>
                </a:solidFill>
                <a:latin typeface="Cambria" pitchFamily="18" charset="0"/>
              </a:rPr>
              <a:t>Платона</a:t>
            </a:r>
            <a:r>
              <a:rPr lang="ru-RU" sz="2400" dirty="0">
                <a:solidFill>
                  <a:schemeClr val="accent3">
                    <a:lumMod val="60000"/>
                    <a:lumOff val="40000"/>
                  </a:schemeClr>
                </a:solidFill>
                <a:latin typeface="Cambria" pitchFamily="18" charset="0"/>
              </a:rPr>
              <a:t> (427–347 гг. до н. э.). Это сообщение, или, вернее, легенда, об Атлантиде. </a:t>
            </a:r>
            <a:endParaRPr lang="ru-RU" sz="2400" dirty="0" smtClean="0">
              <a:solidFill>
                <a:schemeClr val="accent3">
                  <a:lumMod val="60000"/>
                  <a:lumOff val="40000"/>
                </a:schemeClr>
              </a:solidFill>
              <a:latin typeface="Cambria" pitchFamily="18" charset="0"/>
            </a:endParaRPr>
          </a:p>
          <a:p>
            <a:pPr algn="ctr"/>
            <a:endParaRPr lang="ru-RU" sz="2400" dirty="0">
              <a:latin typeface="Cambria" pitchFamily="18" charset="0"/>
            </a:endParaRPr>
          </a:p>
          <a:p>
            <a:pPr algn="ctr"/>
            <a:r>
              <a:rPr lang="ru-RU" sz="2400" dirty="0" smtClean="0">
                <a:solidFill>
                  <a:srgbClr val="FFFF00"/>
                </a:solidFill>
                <a:latin typeface="Cambria" pitchFamily="18" charset="0"/>
              </a:rPr>
              <a:t>В </a:t>
            </a:r>
            <a:r>
              <a:rPr lang="ru-RU" sz="2400" dirty="0">
                <a:solidFill>
                  <a:srgbClr val="FFFF00"/>
                </a:solidFill>
                <a:latin typeface="Cambria" pitchFamily="18" charset="0"/>
              </a:rPr>
              <a:t>первом диалоге — «</a:t>
            </a:r>
            <a:r>
              <a:rPr lang="ru-RU" sz="2400" dirty="0" err="1">
                <a:solidFill>
                  <a:srgbClr val="FFFF00"/>
                </a:solidFill>
                <a:latin typeface="Cambria" pitchFamily="18" charset="0"/>
              </a:rPr>
              <a:t>Тимей</a:t>
            </a:r>
            <a:r>
              <a:rPr lang="ru-RU" sz="2400" dirty="0">
                <a:solidFill>
                  <a:srgbClr val="FFFF00"/>
                </a:solidFill>
                <a:latin typeface="Cambria" pitchFamily="18" charset="0"/>
              </a:rPr>
              <a:t>» — приводится рассказ, якобы переданный афинянину </a:t>
            </a:r>
            <a:r>
              <a:rPr lang="ru-RU" sz="2400" i="1" dirty="0">
                <a:solidFill>
                  <a:srgbClr val="FFFF00"/>
                </a:solidFill>
                <a:latin typeface="Cambria" pitchFamily="18" charset="0"/>
              </a:rPr>
              <a:t>Солону</a:t>
            </a:r>
            <a:r>
              <a:rPr lang="ru-RU" sz="2400" dirty="0">
                <a:solidFill>
                  <a:srgbClr val="FFFF00"/>
                </a:solidFill>
                <a:latin typeface="Cambria" pitchFamily="18" charset="0"/>
              </a:rPr>
              <a:t>, жившему за 200 с лишним лет до Платона, каким-то египетским жрецом:</a:t>
            </a:r>
          </a:p>
        </p:txBody>
      </p:sp>
    </p:spTree>
    <p:extLst>
      <p:ext uri="{BB962C8B-B14F-4D97-AF65-F5344CB8AC3E}">
        <p14:creationId xmlns:p14="http://schemas.microsoft.com/office/powerpoint/2010/main" val="128259652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lah.ru/text/sklyarov/japan/0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236" y="0"/>
            <a:ext cx="917323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99592" y="764704"/>
            <a:ext cx="734481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FFC000"/>
                </a:solidFill>
                <a:latin typeface="Cambria" pitchFamily="18" charset="0"/>
              </a:rPr>
              <a:t>«...по свидетельству... записей государство ваше [Афины] положило предел дерзости несметных воинских сил, отправлявшихся на завоевание всей Европы и Азии, а путь державших от Атлантического моря [океана]. Через море это в те времена возможно было переправиться, ибо еще существовал остров, лежавший перед тем проливом, который называется... </a:t>
            </a:r>
            <a:r>
              <a:rPr lang="ru-RU" dirty="0" err="1">
                <a:solidFill>
                  <a:srgbClr val="FFC000"/>
                </a:solidFill>
                <a:latin typeface="Cambria" pitchFamily="18" charset="0"/>
              </a:rPr>
              <a:t>Геракловыми</a:t>
            </a:r>
            <a:r>
              <a:rPr lang="ru-RU" dirty="0">
                <a:solidFill>
                  <a:srgbClr val="FFC000"/>
                </a:solidFill>
                <a:latin typeface="Cambria" pitchFamily="18" charset="0"/>
              </a:rPr>
              <a:t> Столпами [Гибралтар]. Этот остров превышал... размерами Ливию и Азию, вместе взятые, и с него тогдашним путешественникам легко было перебраться на другие острова, а с островов — на весь противолежащий материк, который охватывал то море... На этом-то острове, именовавшемся Атлантидой, возник великий и достойный удивления союз царей, чья власть простиралась на весь остров, на многие другие острова и на часть материка... И вот вся эта сплоченная мощь была брошена на то, чтобы одним ударом ввергнуть в рабство и ваши и наши земли и все вообще страны по эту сторону пролива. Именно тогда, Солон, государство ваше... одолело завоевателей... Но позднее, когда пришел срок для невиданных землетрясений и наводнений, за одни ужасные сутки... Атлантида исчезла, погрузившись в пучину».</a:t>
            </a:r>
            <a:endParaRPr lang="ru-RU" dirty="0">
              <a:solidFill>
                <a:srgbClr val="FFC000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0878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templarjinai.org/wp-content/uploads/Atlantid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848"/>
            <a:ext cx="9144000" cy="6849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116632"/>
            <a:ext cx="7920880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C00000"/>
                </a:solidFill>
                <a:latin typeface="Cambria" pitchFamily="18" charset="0"/>
              </a:rPr>
              <a:t>Итак, Платон вложил в уста египетского жреца указания не только на один огромный о. Атлантида, некогда лежавший западнее Гибралтара, но и на наличие других островов, доступ к которым открывался мореплавателям со стороны Атлантиды, а от них — к заатлантическому западному материку. Атлантида исчезла, но о гибели прочих островов и, главное, Западного материка ничего не сказано. По «</a:t>
            </a:r>
            <a:r>
              <a:rPr lang="ru-RU" sz="2000" dirty="0" err="1">
                <a:solidFill>
                  <a:srgbClr val="C00000"/>
                </a:solidFill>
                <a:latin typeface="Cambria" pitchFamily="18" charset="0"/>
              </a:rPr>
              <a:t>Тимею</a:t>
            </a:r>
            <a:r>
              <a:rPr lang="ru-RU" sz="2000" dirty="0">
                <a:solidFill>
                  <a:srgbClr val="C00000"/>
                </a:solidFill>
                <a:latin typeface="Cambria" pitchFamily="18" charset="0"/>
              </a:rPr>
              <a:t>» египетский жрец ссылался на «записи». Никаких, однако, хотя бы обрывков, записей об Атлантиде и об ее войне с Афинами египтологи пока не нашли, и вряд ли когда-либо найдут. </a:t>
            </a:r>
            <a:endParaRPr lang="ru-RU" sz="2000" dirty="0" smtClean="0">
              <a:solidFill>
                <a:srgbClr val="C00000"/>
              </a:solidFill>
              <a:latin typeface="Cambria" pitchFamily="18" charset="0"/>
            </a:endParaRPr>
          </a:p>
          <a:p>
            <a:pPr algn="ctr"/>
            <a:endParaRPr lang="ru-RU" sz="2000" dirty="0" smtClean="0">
              <a:latin typeface="Cambria" pitchFamily="18" charset="0"/>
            </a:endParaRPr>
          </a:p>
          <a:p>
            <a:pPr algn="ctr"/>
            <a:endParaRPr lang="ru-RU" sz="2000" dirty="0">
              <a:latin typeface="Cambria" pitchFamily="18" charset="0"/>
            </a:endParaRPr>
          </a:p>
          <a:p>
            <a:pPr algn="ctr"/>
            <a:endParaRPr lang="ru-RU" sz="2000" dirty="0" smtClean="0">
              <a:latin typeface="Cambria" pitchFamily="18" charset="0"/>
            </a:endParaRPr>
          </a:p>
          <a:p>
            <a:pPr algn="ctr"/>
            <a:endParaRPr lang="ru-RU" sz="2000" dirty="0">
              <a:latin typeface="Cambria" pitchFamily="18" charset="0"/>
            </a:endParaRPr>
          </a:p>
          <a:p>
            <a:pPr algn="ctr"/>
            <a:endParaRPr lang="ru-RU" sz="2000" dirty="0" smtClean="0">
              <a:latin typeface="Cambria" pitchFamily="18" charset="0"/>
            </a:endParaRPr>
          </a:p>
          <a:p>
            <a:pPr algn="ctr"/>
            <a:endParaRPr lang="ru-RU" sz="2000" dirty="0">
              <a:latin typeface="Cambria" pitchFamily="18" charset="0"/>
            </a:endParaRPr>
          </a:p>
          <a:p>
            <a:pPr algn="ctr"/>
            <a:endParaRPr lang="ru-RU" sz="2000" dirty="0">
              <a:latin typeface="Cambria" pitchFamily="18" charset="0"/>
            </a:endParaRPr>
          </a:p>
          <a:p>
            <a:pPr algn="ctr"/>
            <a:r>
              <a:rPr lang="ru-RU" sz="2000" dirty="0" smtClean="0">
                <a:solidFill>
                  <a:srgbClr val="FFFF00"/>
                </a:solidFill>
                <a:latin typeface="Cambria" pitchFamily="18" charset="0"/>
              </a:rPr>
              <a:t>Да </a:t>
            </a:r>
            <a:r>
              <a:rPr lang="ru-RU" sz="2000" dirty="0">
                <a:solidFill>
                  <a:srgbClr val="FFFF00"/>
                </a:solidFill>
                <a:latin typeface="Cambria" pitchFamily="18" charset="0"/>
              </a:rPr>
              <a:t>и сам Платон в другом диалоге — «</a:t>
            </a:r>
            <a:r>
              <a:rPr lang="ru-RU" sz="2000" dirty="0" err="1">
                <a:solidFill>
                  <a:srgbClr val="FFFF00"/>
                </a:solidFill>
                <a:latin typeface="Cambria" pitchFamily="18" charset="0"/>
              </a:rPr>
              <a:t>Критий</a:t>
            </a:r>
            <a:r>
              <a:rPr lang="ru-RU" sz="2000" dirty="0">
                <a:solidFill>
                  <a:srgbClr val="FFFF00"/>
                </a:solidFill>
                <a:latin typeface="Cambria" pitchFamily="18" charset="0"/>
              </a:rPr>
              <a:t>», подробно рассказывая о природе Атлантиды и ее общественном строе, заменяет ссылку на записи глухим выражением «сообщается», а войну Атлантической державы с жителями Средиземноморья отодвигает за 9 тыс. лет до своего времени. </a:t>
            </a:r>
            <a:endParaRPr lang="ru-RU" sz="2000" dirty="0">
              <a:solidFill>
                <a:srgbClr val="FFFF00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7444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ipple dir="r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vlad-amelin.ru/uploads/posts/2010-03/1269979862_10000049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332656"/>
            <a:ext cx="8424936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C00000"/>
                </a:solidFill>
                <a:latin typeface="Cambria" pitchFamily="18" charset="0"/>
              </a:rPr>
              <a:t> Знатоки античной культуры рассматривают диалоги «</a:t>
            </a:r>
            <a:r>
              <a:rPr lang="ru-RU" dirty="0" err="1">
                <a:solidFill>
                  <a:srgbClr val="C00000"/>
                </a:solidFill>
                <a:latin typeface="Cambria" pitchFamily="18" charset="0"/>
              </a:rPr>
              <a:t>Тимей</a:t>
            </a:r>
            <a:r>
              <a:rPr lang="ru-RU" dirty="0">
                <a:solidFill>
                  <a:srgbClr val="C00000"/>
                </a:solidFill>
                <a:latin typeface="Cambria" pitchFamily="18" charset="0"/>
              </a:rPr>
              <a:t>» и «</a:t>
            </a:r>
            <a:r>
              <a:rPr lang="ru-RU" dirty="0" err="1">
                <a:solidFill>
                  <a:srgbClr val="C00000"/>
                </a:solidFill>
                <a:latin typeface="Cambria" pitchFamily="18" charset="0"/>
              </a:rPr>
              <a:t>Критий</a:t>
            </a:r>
            <a:r>
              <a:rPr lang="ru-RU" dirty="0">
                <a:solidFill>
                  <a:srgbClr val="C00000"/>
                </a:solidFill>
                <a:latin typeface="Cambria" pitchFamily="18" charset="0"/>
              </a:rPr>
              <a:t>» только как философско-публицистические сочинения, а рассказ об Атлантиде считают литературным вымыслом. Историки не обнаружили ни у египтян, ни у древних греков ничего сходного с известием об Атлантиде. Археологи не нашли к западу от Гибралтара, а тем более в Америке никаких следов Атлантиды; поэтому некоторые ученые пытались переместить «затонувший мир» в центр и даже на восток Средиземного моря и подменить его «</a:t>
            </a:r>
            <a:r>
              <a:rPr lang="ru-RU" dirty="0" err="1">
                <a:solidFill>
                  <a:srgbClr val="C00000"/>
                </a:solidFill>
                <a:latin typeface="Cambria" pitchFamily="18" charset="0"/>
              </a:rPr>
              <a:t>Эгеидой</a:t>
            </a:r>
            <a:r>
              <a:rPr lang="ru-RU" dirty="0">
                <a:solidFill>
                  <a:srgbClr val="C00000"/>
                </a:solidFill>
                <a:latin typeface="Cambria" pitchFamily="18" charset="0"/>
              </a:rPr>
              <a:t>». </a:t>
            </a:r>
            <a:endParaRPr lang="ru-RU" dirty="0" smtClean="0">
              <a:solidFill>
                <a:srgbClr val="C00000"/>
              </a:solidFill>
              <a:latin typeface="Cambria" pitchFamily="18" charset="0"/>
            </a:endParaRPr>
          </a:p>
          <a:p>
            <a:pPr algn="ctr"/>
            <a:endParaRPr lang="ru-RU" dirty="0" smtClean="0">
              <a:latin typeface="Cambria" pitchFamily="18" charset="0"/>
            </a:endParaRPr>
          </a:p>
          <a:p>
            <a:pPr algn="ctr"/>
            <a:endParaRPr lang="ru-RU" dirty="0">
              <a:latin typeface="Cambria" pitchFamily="18" charset="0"/>
            </a:endParaRPr>
          </a:p>
          <a:p>
            <a:pPr algn="ctr"/>
            <a:endParaRPr lang="ru-RU" dirty="0" smtClean="0">
              <a:latin typeface="Cambria" pitchFamily="18" charset="0"/>
            </a:endParaRPr>
          </a:p>
          <a:p>
            <a:pPr algn="ctr"/>
            <a:endParaRPr lang="ru-RU" dirty="0">
              <a:latin typeface="Cambria" pitchFamily="18" charset="0"/>
            </a:endParaRPr>
          </a:p>
          <a:p>
            <a:pPr algn="ctr"/>
            <a:endParaRPr lang="ru-RU" dirty="0" smtClean="0">
              <a:latin typeface="Cambria" pitchFamily="18" charset="0"/>
            </a:endParaRPr>
          </a:p>
          <a:p>
            <a:pPr algn="ctr"/>
            <a:endParaRPr lang="ru-RU" dirty="0">
              <a:latin typeface="Cambria" pitchFamily="18" charset="0"/>
            </a:endParaRPr>
          </a:p>
          <a:p>
            <a:pPr algn="ctr"/>
            <a:endParaRPr lang="ru-RU" dirty="0" smtClean="0">
              <a:latin typeface="Cambria" pitchFamily="18" charset="0"/>
            </a:endParaRPr>
          </a:p>
          <a:p>
            <a:pPr algn="ctr"/>
            <a:endParaRPr lang="ru-RU" dirty="0">
              <a:latin typeface="Cambria" pitchFamily="18" charset="0"/>
            </a:endParaRPr>
          </a:p>
          <a:p>
            <a:pPr algn="ctr"/>
            <a:endParaRPr lang="ru-RU" dirty="0" smtClean="0">
              <a:latin typeface="Cambria" pitchFamily="18" charset="0"/>
            </a:endParaRPr>
          </a:p>
          <a:p>
            <a:pPr algn="ctr"/>
            <a:endParaRPr lang="ru-RU" dirty="0">
              <a:latin typeface="Cambria" pitchFamily="18" charset="0"/>
            </a:endParaRPr>
          </a:p>
          <a:p>
            <a:pPr algn="ctr"/>
            <a:r>
              <a:rPr lang="ru-RU" dirty="0" smtClean="0">
                <a:solidFill>
                  <a:srgbClr val="FFFF00"/>
                </a:solidFill>
                <a:latin typeface="Cambria" pitchFamily="18" charset="0"/>
              </a:rPr>
              <a:t>Некоторые ученые помещают </a:t>
            </a:r>
            <a:r>
              <a:rPr lang="ru-RU" dirty="0">
                <a:solidFill>
                  <a:srgbClr val="FFFF00"/>
                </a:solidFill>
                <a:latin typeface="Cambria" pitchFamily="18" charset="0"/>
              </a:rPr>
              <a:t>Атлантиду в районе с. Тира (Санторин), в архипелаге </a:t>
            </a:r>
            <a:r>
              <a:rPr lang="ru-RU" dirty="0" err="1">
                <a:solidFill>
                  <a:srgbClr val="FFFF00"/>
                </a:solidFill>
                <a:latin typeface="Cambria" pitchFamily="18" charset="0"/>
              </a:rPr>
              <a:t>Киклады</a:t>
            </a:r>
            <a:r>
              <a:rPr lang="ru-RU" dirty="0">
                <a:solidFill>
                  <a:srgbClr val="FFFF00"/>
                </a:solidFill>
                <a:latin typeface="Cambria" pitchFamily="18" charset="0"/>
              </a:rPr>
              <a:t>, уменьшив в 10–20 раз и передвинув по времени во II тысячелетие до н. э. Причиной ее гибели послужило грандиозное извержение вулкана Санторин около 1400 г. до н. э., сопровождавшееся катастрофическими по силе взрывной, воздушной и морскими волнами, а также колоссальным пеплопадом.</a:t>
            </a:r>
            <a:endParaRPr lang="ru-RU" dirty="0">
              <a:solidFill>
                <a:srgbClr val="FFFF00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92805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ipple dir="l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mayax.ru/netcat_files/userfiles/atlantida-gorod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404664"/>
            <a:ext cx="8064896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FFFF00"/>
                </a:solidFill>
                <a:latin typeface="Cambria" pitchFamily="18" charset="0"/>
              </a:rPr>
              <a:t>Но проблема Атлантиды в Атлантике продолжает существовать: в 1957 г. американские океанологи в 530–740 км к западу от Гибралтара, в акватории с координатами 35–37° с. ш., 12–15° з. д., описали большую группу подводных плосковершинных гор, расположенных в виде подковы. Над некоторыми из них глубина моря составляет около 200 м. </a:t>
            </a:r>
            <a:endParaRPr lang="ru-RU" sz="2000" dirty="0" smtClean="0">
              <a:solidFill>
                <a:srgbClr val="FFFF00"/>
              </a:solidFill>
              <a:latin typeface="Cambria" pitchFamily="18" charset="0"/>
            </a:endParaRPr>
          </a:p>
          <a:p>
            <a:pPr algn="ctr"/>
            <a:endParaRPr lang="ru-RU" sz="2000" dirty="0" smtClean="0">
              <a:solidFill>
                <a:srgbClr val="FFFF00"/>
              </a:solidFill>
              <a:latin typeface="Cambria" pitchFamily="18" charset="0"/>
            </a:endParaRPr>
          </a:p>
          <a:p>
            <a:pPr algn="ctr"/>
            <a:endParaRPr lang="ru-RU" sz="2000" dirty="0">
              <a:solidFill>
                <a:srgbClr val="FFFF00"/>
              </a:solidFill>
              <a:latin typeface="Cambria" pitchFamily="18" charset="0"/>
            </a:endParaRPr>
          </a:p>
          <a:p>
            <a:pPr algn="ctr"/>
            <a:r>
              <a:rPr lang="ru-RU" sz="20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ambria" pitchFamily="18" charset="0"/>
              </a:rPr>
              <a:t>Подводная </a:t>
            </a:r>
            <a:r>
              <a:rPr lang="ru-RU" sz="2000" dirty="0">
                <a:solidFill>
                  <a:schemeClr val="accent6">
                    <a:lumMod val="60000"/>
                    <a:lumOff val="40000"/>
                  </a:schemeClr>
                </a:solidFill>
                <a:latin typeface="Cambria" pitchFamily="18" charset="0"/>
              </a:rPr>
              <a:t>фотосъемка, проведенная советскими учеными в январе 1974 г. в районе этого подводного архипелага, дала интересные результаты. На серии фотографий обнаружены формы, напоминающие блоки кладки стен и ступени. </a:t>
            </a:r>
            <a:endParaRPr lang="ru-RU" sz="2000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itchFamily="18" charset="0"/>
            </a:endParaRPr>
          </a:p>
          <a:p>
            <a:pPr algn="ctr"/>
            <a:endParaRPr lang="ru-RU" sz="2000" dirty="0" smtClean="0">
              <a:solidFill>
                <a:srgbClr val="FFFF00"/>
              </a:solidFill>
              <a:latin typeface="Cambria" pitchFamily="18" charset="0"/>
            </a:endParaRPr>
          </a:p>
          <a:p>
            <a:pPr algn="ctr"/>
            <a:endParaRPr lang="ru-RU" sz="2000" dirty="0">
              <a:solidFill>
                <a:srgbClr val="FFFF00"/>
              </a:solidFill>
              <a:latin typeface="Cambria" pitchFamily="18" charset="0"/>
            </a:endParaRPr>
          </a:p>
          <a:p>
            <a:pPr algn="ctr"/>
            <a:r>
              <a:rPr lang="ru-RU" sz="2000" dirty="0" smtClean="0">
                <a:solidFill>
                  <a:srgbClr val="FFFF00"/>
                </a:solidFill>
                <a:latin typeface="Cambria" pitchFamily="18" charset="0"/>
              </a:rPr>
              <a:t>Слово </a:t>
            </a:r>
            <a:r>
              <a:rPr lang="ru-RU" sz="2000" dirty="0">
                <a:solidFill>
                  <a:srgbClr val="FFFF00"/>
                </a:solidFill>
                <a:latin typeface="Cambria" pitchFamily="18" charset="0"/>
              </a:rPr>
              <a:t>за археологами — только они в состоянии решить вопрос о том, что это — каприз природы или дело рук человеческих. Предварительные исследования, выполненные в этой акватории в начале 1982 г. советским судном «Витязь», пока не дали однозначного ответа.</a:t>
            </a:r>
            <a:endParaRPr lang="ru-RU" sz="2000" dirty="0">
              <a:solidFill>
                <a:srgbClr val="FFFF00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68946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ipple dir="l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pedsovet.su/_ld/369/7777068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72"/>
            <a:ext cx="9144000" cy="6860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8229600" cy="796950"/>
          </a:xfrm>
        </p:spPr>
        <p:txBody>
          <a:bodyPr>
            <a:normAutofit fontScale="90000"/>
          </a:bodyPr>
          <a:lstStyle/>
          <a:p>
            <a:r>
              <a:rPr lang="ru-RU" cap="small" dirty="0">
                <a:solidFill>
                  <a:srgbClr val="0000FF"/>
                </a:solidFill>
                <a:latin typeface="Cambria" pitchFamily="18" charset="0"/>
              </a:rPr>
              <a:t>Учение о сферичности Земли</a:t>
            </a:r>
            <a:br>
              <a:rPr lang="ru-RU" cap="small" dirty="0">
                <a:solidFill>
                  <a:srgbClr val="0000FF"/>
                </a:solidFill>
                <a:latin typeface="Cambria" pitchFamily="18" charset="0"/>
              </a:rPr>
            </a:br>
            <a:endParaRPr lang="ru-RU" dirty="0">
              <a:solidFill>
                <a:srgbClr val="0000FF"/>
              </a:solidFill>
              <a:latin typeface="Cambr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1844824"/>
            <a:ext cx="727280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В V–IV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вв. до н. э. античная география добилась удивительных успехов. Величайшими ее достижениями были учение о шарообразности Земли и теория единства Мирового океана. Идею о сферичности нашей планеты первым выдвинул философ </a:t>
            </a:r>
            <a:r>
              <a:rPr lang="ru-RU" sz="2000" i="1" dirty="0" err="1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Парменид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 из г. Элеи (V в. до н. э.), однако это был чисто умозрительный вывод. Астроному, философу и географу </a:t>
            </a:r>
            <a:r>
              <a:rPr lang="ru-RU" sz="2000" i="1" dirty="0" err="1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Эвдоксу</a:t>
            </a:r>
            <a:r>
              <a:rPr lang="ru-RU" sz="2000" i="1" dirty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 </a:t>
            </a:r>
            <a:r>
              <a:rPr lang="ru-RU" sz="2000" i="1" dirty="0" err="1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Книдскому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 (IV в. до н. э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.) принадлежит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, вероятно, первая попытка научного доказательства шаровидности Земли. Возможно, </a:t>
            </a:r>
            <a:r>
              <a:rPr lang="ru-RU" sz="2000" dirty="0" err="1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Эвдокс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 ввел в научный обиход термин «горизонт» и первый стал определять географическую широту местности.</a:t>
            </a:r>
          </a:p>
        </p:txBody>
      </p:sp>
    </p:spTree>
    <p:extLst>
      <p:ext uri="{BB962C8B-B14F-4D97-AF65-F5344CB8AC3E}">
        <p14:creationId xmlns:p14="http://schemas.microsoft.com/office/powerpoint/2010/main" val="3938166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8" name="Picture 6" descr="http://www.tvoyrebenok.ru/images/presentation/school/m/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910"/>
            <a:ext cx="9144000" cy="6847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87624" y="476672"/>
            <a:ext cx="727280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Аргументы </a:t>
            </a:r>
            <a:r>
              <a:rPr lang="ru-RU" sz="2400" dirty="0" err="1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Эвдокса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 — круглая земная тень на Луне при ее затмении, расширение кругозора при подъеме на гору, изменение звездной панорамы относительно горизонта при движении наблюдателя к югу или северу — использовал Аристотель из </a:t>
            </a:r>
            <a:r>
              <a:rPr lang="ru-RU" sz="2400" dirty="0" err="1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Стагиры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 (IV в. до н. э.) для обоснования вывода о том, что Земля — шар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.</a:t>
            </a:r>
          </a:p>
          <a:p>
            <a:pPr algn="ctr"/>
            <a:endParaRPr lang="ru-RU" sz="2400" dirty="0">
              <a:solidFill>
                <a:schemeClr val="accent2">
                  <a:lumMod val="75000"/>
                </a:schemeClr>
              </a:solidFill>
              <a:latin typeface="Cambria" pitchFamily="18" charset="0"/>
            </a:endParaRPr>
          </a:p>
          <a:p>
            <a:pPr algn="ctr"/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Первые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измерения широты в градусах принадлежат Гиппарху из </a:t>
            </a:r>
            <a:r>
              <a:rPr lang="ru-RU" sz="2400" dirty="0" err="1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Никеи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 (II в. до н. э.), разделившему круг на 360 частей.</a:t>
            </a:r>
            <a:endParaRPr lang="ru-RU" sz="2400" dirty="0">
              <a:solidFill>
                <a:schemeClr val="accent2">
                  <a:lumMod val="75000"/>
                </a:schemeClr>
              </a:solidFill>
              <a:latin typeface="Cambria" pitchFamily="18" charset="0"/>
            </a:endParaRPr>
          </a:p>
        </p:txBody>
      </p:sp>
      <p:sp>
        <p:nvSpPr>
          <p:cNvPr id="3" name="AutoShape 2" descr="http://www.tvoyrebenok.ru/images/presentation/school/m/0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http://www.tvoyrebenok.ru/images/presentation/school/m/03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74438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www.tvoyrebenok.ru/images/presentation/literature/m/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71600" y="1476067"/>
            <a:ext cx="734481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0070C0"/>
                </a:solidFill>
                <a:latin typeface="Cambria" pitchFamily="18" charset="0"/>
              </a:rPr>
              <a:t>Изображение Земли по </a:t>
            </a:r>
            <a:r>
              <a:rPr lang="ru-RU" sz="2000" b="1" i="1" dirty="0">
                <a:solidFill>
                  <a:srgbClr val="0070C0"/>
                </a:solidFill>
                <a:latin typeface="Cambria" pitchFamily="18" charset="0"/>
              </a:rPr>
              <a:t>Гомеру</a:t>
            </a:r>
            <a:r>
              <a:rPr lang="ru-RU" sz="2000" dirty="0">
                <a:solidFill>
                  <a:srgbClr val="0070C0"/>
                </a:solidFill>
                <a:latin typeface="Cambria" pitchFamily="18" charset="0"/>
              </a:rPr>
              <a:t> (8 в. до н.э.) представляет собой плоский диск, окруженный постоянно движущимися потоками океана. Эта идея возникла из существования горизонта и видов, открывающихся с вершины горы или на берегу моря. Стоит также отметить, что греки считали, что они живут в центре Земли, а края мирового диска были населены дикарями, странными животными и монстрами. </a:t>
            </a:r>
            <a:endParaRPr lang="ru-RU" sz="2000" dirty="0" smtClean="0">
              <a:solidFill>
                <a:srgbClr val="0070C0"/>
              </a:solidFill>
              <a:latin typeface="Cambria" pitchFamily="18" charset="0"/>
            </a:endParaRPr>
          </a:p>
          <a:p>
            <a:pPr algn="ctr"/>
            <a:endParaRPr lang="ru-RU" sz="2000" dirty="0" smtClean="0">
              <a:latin typeface="Cambria" pitchFamily="18" charset="0"/>
            </a:endParaRPr>
          </a:p>
          <a:p>
            <a:pPr algn="ctr"/>
            <a:endParaRPr lang="ru-RU" sz="2000" dirty="0">
              <a:latin typeface="Cambria" pitchFamily="18" charset="0"/>
            </a:endParaRPr>
          </a:p>
          <a:p>
            <a:pPr algn="ctr"/>
            <a:r>
              <a:rPr lang="ru-RU" sz="2000" b="1" i="1" dirty="0">
                <a:solidFill>
                  <a:srgbClr val="0000FF"/>
                </a:solidFill>
                <a:latin typeface="Cambria" pitchFamily="18" charset="0"/>
              </a:rPr>
              <a:t>Анаксимандр</a:t>
            </a:r>
            <a:r>
              <a:rPr lang="ru-RU" sz="2000" dirty="0">
                <a:solidFill>
                  <a:srgbClr val="0000FF"/>
                </a:solidFill>
                <a:latin typeface="Cambria" pitchFamily="18" charset="0"/>
              </a:rPr>
              <a:t> из </a:t>
            </a:r>
            <a:r>
              <a:rPr lang="ru-RU" sz="2000" dirty="0" err="1">
                <a:solidFill>
                  <a:srgbClr val="0000FF"/>
                </a:solidFill>
                <a:latin typeface="Cambria" pitchFamily="18" charset="0"/>
              </a:rPr>
              <a:t>Милета</a:t>
            </a:r>
            <a:r>
              <a:rPr lang="ru-RU" sz="2000" dirty="0">
                <a:solidFill>
                  <a:srgbClr val="0000FF"/>
                </a:solidFill>
                <a:latin typeface="Cambria" pitchFamily="18" charset="0"/>
              </a:rPr>
              <a:t> (610-547 до н. э.) считал, что Земля имеет цилиндрическую форму, подобно каменной колонне плавающей в пространстве, а населенная ее часть была круглая, в форме диска, и, предположительно, является верхней поверхностью цилиндра. </a:t>
            </a:r>
          </a:p>
        </p:txBody>
      </p:sp>
    </p:spTree>
    <p:extLst>
      <p:ext uri="{BB962C8B-B14F-4D97-AF65-F5344CB8AC3E}">
        <p14:creationId xmlns:p14="http://schemas.microsoft.com/office/powerpoint/2010/main" val="16095235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8384"/>
            <a:ext cx="9180512" cy="686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36286" y="836712"/>
            <a:ext cx="792088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rgbClr val="0000FF"/>
                </a:solidFill>
                <a:latin typeface="Cambria" pitchFamily="18" charset="0"/>
              </a:rPr>
              <a:t>Анаксимен</a:t>
            </a:r>
            <a:r>
              <a:rPr lang="ru-RU" dirty="0">
                <a:solidFill>
                  <a:srgbClr val="0000FF"/>
                </a:solidFill>
                <a:latin typeface="Cambria" pitchFamily="18" charset="0"/>
              </a:rPr>
              <a:t> из </a:t>
            </a:r>
            <a:r>
              <a:rPr lang="ru-RU" dirty="0" err="1">
                <a:solidFill>
                  <a:srgbClr val="0000FF"/>
                </a:solidFill>
                <a:latin typeface="Cambria" pitchFamily="18" charset="0"/>
              </a:rPr>
              <a:t>Милета</a:t>
            </a:r>
            <a:r>
              <a:rPr lang="ru-RU" dirty="0">
                <a:solidFill>
                  <a:srgbClr val="0000FF"/>
                </a:solidFill>
                <a:latin typeface="Cambria" pitchFamily="18" charset="0"/>
              </a:rPr>
              <a:t> (585-525 до н. э.), который учился у Анаксимандра, отверг взгляды своего учителя о форме Земли. Он представляет себе землю в форме прямоугольника, которая поддерживается сжатым воздухом. Здесь очень интересно отметить, что его неправильное представление о форме Земли, некоторым образом сохранилось и сегодня, в виду того, как изображаются современные карты - большинство из них ограничены прямоугольником (то есть границы карты, экран компьютера, или страницы документа</a:t>
            </a:r>
            <a:r>
              <a:rPr lang="ru-RU" dirty="0" smtClean="0">
                <a:solidFill>
                  <a:srgbClr val="0000FF"/>
                </a:solidFill>
                <a:latin typeface="Cambria" pitchFamily="18" charset="0"/>
              </a:rPr>
              <a:t>).</a:t>
            </a:r>
          </a:p>
          <a:p>
            <a:pPr algn="ctr"/>
            <a:endParaRPr lang="ru-RU" dirty="0">
              <a:latin typeface="Cambria" pitchFamily="18" charset="0"/>
            </a:endParaRPr>
          </a:p>
          <a:p>
            <a:pPr algn="ctr"/>
            <a:r>
              <a:rPr lang="ru-RU" b="1" i="1" dirty="0" err="1">
                <a:solidFill>
                  <a:srgbClr val="7030A0"/>
                </a:solidFill>
                <a:latin typeface="Cambria" pitchFamily="18" charset="0"/>
              </a:rPr>
              <a:t>Гекатей</a:t>
            </a:r>
            <a:r>
              <a:rPr lang="ru-RU" dirty="0">
                <a:solidFill>
                  <a:srgbClr val="7030A0"/>
                </a:solidFill>
                <a:latin typeface="Cambria" pitchFamily="18" charset="0"/>
              </a:rPr>
              <a:t> из </a:t>
            </a:r>
            <a:r>
              <a:rPr lang="ru-RU" dirty="0" err="1">
                <a:solidFill>
                  <a:srgbClr val="7030A0"/>
                </a:solidFill>
                <a:latin typeface="Cambria" pitchFamily="18" charset="0"/>
              </a:rPr>
              <a:t>Милета</a:t>
            </a:r>
            <a:r>
              <a:rPr lang="ru-RU" dirty="0">
                <a:solidFill>
                  <a:srgbClr val="7030A0"/>
                </a:solidFill>
                <a:latin typeface="Cambria" pitchFamily="18" charset="0"/>
              </a:rPr>
              <a:t> (550-490 до н. э.), описывает Землю как круглый диск окруженный океаном, в центре которого находится Греция. Кроме того, подобно многим другим ранним картам древности, на его карте не соблюден масштаб. В качестве единиц измерения использовались «Дни плавания» по морю и «Дни ходьбы» по суше. </a:t>
            </a:r>
            <a:r>
              <a:rPr lang="ru-RU" dirty="0" err="1">
                <a:solidFill>
                  <a:srgbClr val="7030A0"/>
                </a:solidFill>
                <a:latin typeface="Cambria" pitchFamily="18" charset="0"/>
              </a:rPr>
              <a:t>Гекатей</a:t>
            </a:r>
            <a:r>
              <a:rPr lang="ru-RU" dirty="0">
                <a:solidFill>
                  <a:srgbClr val="7030A0"/>
                </a:solidFill>
                <a:latin typeface="Cambria" pitchFamily="18" charset="0"/>
              </a:rPr>
              <a:t> изобразил истоки реки Нил южной частью круглого океана. Этим предположением </a:t>
            </a:r>
            <a:r>
              <a:rPr lang="ru-RU" dirty="0" err="1">
                <a:solidFill>
                  <a:srgbClr val="7030A0"/>
                </a:solidFill>
                <a:latin typeface="Cambria" pitchFamily="18" charset="0"/>
              </a:rPr>
              <a:t>Гекатей</a:t>
            </a:r>
            <a:r>
              <a:rPr lang="ru-RU" dirty="0">
                <a:solidFill>
                  <a:srgbClr val="7030A0"/>
                </a:solidFill>
                <a:latin typeface="Cambria" pitchFamily="18" charset="0"/>
              </a:rPr>
              <a:t> смог объяснить тайну ежегодных разливов Нила: волны мирового океана. </a:t>
            </a:r>
            <a:r>
              <a:rPr lang="ru-RU" dirty="0" err="1">
                <a:solidFill>
                  <a:srgbClr val="7030A0"/>
                </a:solidFill>
                <a:latin typeface="Cambria" pitchFamily="18" charset="0"/>
              </a:rPr>
              <a:t>Гекатей</a:t>
            </a:r>
            <a:r>
              <a:rPr lang="ru-RU" dirty="0">
                <a:solidFill>
                  <a:srgbClr val="7030A0"/>
                </a:solidFill>
                <a:latin typeface="Cambria" pitchFamily="18" charset="0"/>
              </a:rPr>
              <a:t> считал, что Каспийское море впадает в окружающий землю океан. </a:t>
            </a:r>
          </a:p>
        </p:txBody>
      </p:sp>
      <p:sp>
        <p:nvSpPr>
          <p:cNvPr id="3" name="AutoShape 2" descr="http://www.tvoyrebenok.ru/images/presentation/school/m/04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http://www.tvoyrebenok.ru/images/presentation/school/m/04.jpg"/>
          <p:cNvSpPr>
            <a:spLocks noChangeAspect="1" noChangeArrowheads="1"/>
          </p:cNvSpPr>
          <p:nvPr/>
        </p:nvSpPr>
        <p:spPr bwMode="auto">
          <a:xfrm>
            <a:off x="21590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72596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pedsovet.su/_ld/391/420021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71600" y="980728"/>
            <a:ext cx="727280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Геродот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 (484-425 до н.э.) отклонил преобладающее утверждение большинства карт пятого века, что земля является круглым диском, окруженным океаном. В своей работе он описывает Землю как тело неправильной формы, а окруженными океанами только Азию и Африку. Он вводит такие названия как Атлантический океан и Эритрейское море (Красное море). Он также был первым писателем, который предположил, что Каспийское море полностью отделено от других морей сушей, и назвал северную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Скифию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 одним из самых холодных населенных участков мира. </a:t>
            </a:r>
            <a:endParaRPr lang="ru-RU" dirty="0" smtClean="0">
              <a:solidFill>
                <a:schemeClr val="accent6">
                  <a:lumMod val="50000"/>
                </a:schemeClr>
              </a:solidFill>
              <a:latin typeface="Cambria" pitchFamily="18" charset="0"/>
            </a:endParaRPr>
          </a:p>
          <a:p>
            <a:endParaRPr lang="ru-RU" dirty="0">
              <a:latin typeface="Cambria" pitchFamily="18" charset="0"/>
            </a:endParaRPr>
          </a:p>
          <a:p>
            <a:pPr algn="ctr"/>
            <a:r>
              <a:rPr lang="ru-RU" b="1" dirty="0">
                <a:solidFill>
                  <a:srgbClr val="660033"/>
                </a:solidFill>
                <a:latin typeface="Cambria" pitchFamily="18" charset="0"/>
              </a:rPr>
              <a:t>Аристотель</a:t>
            </a:r>
            <a:r>
              <a:rPr lang="ru-RU" dirty="0">
                <a:solidFill>
                  <a:srgbClr val="660033"/>
                </a:solidFill>
                <a:latin typeface="Cambria" pitchFamily="18" charset="0"/>
              </a:rPr>
              <a:t> из </a:t>
            </a:r>
            <a:r>
              <a:rPr lang="ru-RU" dirty="0" err="1">
                <a:solidFill>
                  <a:srgbClr val="660033"/>
                </a:solidFill>
                <a:latin typeface="Cambria" pitchFamily="18" charset="0"/>
              </a:rPr>
              <a:t>Стагиры</a:t>
            </a:r>
            <a:r>
              <a:rPr lang="ru-RU" dirty="0">
                <a:solidFill>
                  <a:srgbClr val="660033"/>
                </a:solidFill>
                <a:latin typeface="Cambria" pitchFamily="18" charset="0"/>
              </a:rPr>
              <a:t> (384-322 до н.э.) привел первые достоверные доказательства в пользу идеи о сферичности Земли: круглая земная тень на Луне при ее затмении, расширение </a:t>
            </a:r>
            <a:r>
              <a:rPr lang="ru-RU" dirty="0" err="1">
                <a:solidFill>
                  <a:srgbClr val="660033"/>
                </a:solidFill>
                <a:latin typeface="Cambria" pitchFamily="18" charset="0"/>
              </a:rPr>
              <a:t>кругоозора</a:t>
            </a:r>
            <a:r>
              <a:rPr lang="ru-RU" dirty="0">
                <a:solidFill>
                  <a:srgbClr val="660033"/>
                </a:solidFill>
                <a:latin typeface="Cambria" pitchFamily="18" charset="0"/>
              </a:rPr>
              <a:t> при подъеме на гору, изменение звездной панорамы относительно горизонта при движении наблюдателя к югу или северу.</a:t>
            </a:r>
          </a:p>
        </p:txBody>
      </p:sp>
    </p:spTree>
    <p:extLst>
      <p:ext uri="{BB962C8B-B14F-4D97-AF65-F5344CB8AC3E}">
        <p14:creationId xmlns:p14="http://schemas.microsoft.com/office/powerpoint/2010/main" val="3169478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freeppt.ru/MyShablony/Blue_univ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95"/>
            <a:ext cx="9144000" cy="6856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15721" y="188640"/>
            <a:ext cx="7128792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FFC000"/>
                </a:solidFill>
                <a:latin typeface="Cambria" pitchFamily="18" charset="0"/>
              </a:rPr>
              <a:t>Основоположником греческого естествознания и греческой географии считается математик, путешественник и философ </a:t>
            </a:r>
            <a:r>
              <a:rPr lang="ru-RU" i="1" dirty="0">
                <a:solidFill>
                  <a:srgbClr val="FF0000"/>
                </a:solidFill>
                <a:latin typeface="Cambria" pitchFamily="18" charset="0"/>
              </a:rPr>
              <a:t>Фалес</a:t>
            </a:r>
            <a:r>
              <a:rPr lang="ru-RU" dirty="0">
                <a:solidFill>
                  <a:srgbClr val="FFC000"/>
                </a:solidFill>
                <a:latin typeface="Cambria" pitchFamily="18" charset="0"/>
              </a:rPr>
              <a:t> из г. </a:t>
            </a:r>
            <a:r>
              <a:rPr lang="ru-RU" dirty="0" err="1">
                <a:solidFill>
                  <a:srgbClr val="FFC000"/>
                </a:solidFill>
                <a:latin typeface="Cambria" pitchFamily="18" charset="0"/>
              </a:rPr>
              <a:t>Милета</a:t>
            </a:r>
            <a:r>
              <a:rPr lang="ru-RU" dirty="0">
                <a:solidFill>
                  <a:srgbClr val="FFC000"/>
                </a:solidFill>
                <a:latin typeface="Cambria" pitchFamily="18" charset="0"/>
              </a:rPr>
              <a:t> (VI в. до н. э.). </a:t>
            </a:r>
            <a:endParaRPr lang="ru-RU" dirty="0" smtClean="0">
              <a:solidFill>
                <a:srgbClr val="FFC000"/>
              </a:solidFill>
              <a:latin typeface="Cambria" pitchFamily="18" charset="0"/>
            </a:endParaRPr>
          </a:p>
          <a:p>
            <a:pPr algn="ctr"/>
            <a:endParaRPr lang="ru-RU" dirty="0" smtClean="0">
              <a:latin typeface="Cambria" pitchFamily="18" charset="0"/>
            </a:endParaRPr>
          </a:p>
          <a:p>
            <a:pPr algn="ctr"/>
            <a:endParaRPr lang="ru-RU" dirty="0">
              <a:latin typeface="Cambria" pitchFamily="18" charset="0"/>
            </a:endParaRPr>
          </a:p>
          <a:p>
            <a:pPr algn="ctr"/>
            <a:endParaRPr lang="ru-RU" dirty="0" smtClean="0">
              <a:latin typeface="Cambria" pitchFamily="18" charset="0"/>
            </a:endParaRPr>
          </a:p>
          <a:p>
            <a:pPr algn="ctr"/>
            <a:endParaRPr lang="ru-RU" dirty="0">
              <a:latin typeface="Cambria" pitchFamily="18" charset="0"/>
            </a:endParaRPr>
          </a:p>
          <a:p>
            <a:pPr algn="ctr"/>
            <a:endParaRPr lang="ru-RU" dirty="0" smtClean="0">
              <a:latin typeface="Cambria" pitchFamily="18" charset="0"/>
            </a:endParaRPr>
          </a:p>
          <a:p>
            <a:pPr algn="ctr"/>
            <a:endParaRPr lang="ru-RU" dirty="0" smtClean="0">
              <a:latin typeface="Cambria" pitchFamily="18" charset="0"/>
            </a:endParaRPr>
          </a:p>
          <a:p>
            <a:pPr algn="ctr"/>
            <a:endParaRPr lang="ru-RU" dirty="0">
              <a:latin typeface="Cambria" pitchFamily="18" charset="0"/>
            </a:endParaRPr>
          </a:p>
          <a:p>
            <a:pPr algn="ctr"/>
            <a:endParaRPr lang="ru-RU" dirty="0" smtClean="0">
              <a:latin typeface="Cambria" pitchFamily="18" charset="0"/>
            </a:endParaRPr>
          </a:p>
          <a:p>
            <a:pPr algn="ctr"/>
            <a:endParaRPr lang="ru-RU" dirty="0">
              <a:latin typeface="Cambria" pitchFamily="18" charset="0"/>
            </a:endParaRPr>
          </a:p>
          <a:p>
            <a:pPr algn="ctr"/>
            <a:endParaRPr lang="ru-RU" dirty="0" smtClean="0">
              <a:latin typeface="Cambria" pitchFamily="18" charset="0"/>
            </a:endParaRPr>
          </a:p>
          <a:p>
            <a:pPr algn="ctr"/>
            <a:endParaRPr lang="ru-RU" dirty="0">
              <a:latin typeface="Cambria" pitchFamily="18" charset="0"/>
            </a:endParaRPr>
          </a:p>
          <a:p>
            <a:pPr algn="ctr"/>
            <a:endParaRPr lang="ru-RU" dirty="0" smtClean="0">
              <a:latin typeface="Cambria" pitchFamily="18" charset="0"/>
            </a:endParaRPr>
          </a:p>
          <a:p>
            <a:pPr algn="ctr"/>
            <a:endParaRPr lang="ru-RU" dirty="0">
              <a:latin typeface="Cambria" pitchFamily="18" charset="0"/>
            </a:endParaRPr>
          </a:p>
          <a:p>
            <a:pPr algn="ctr"/>
            <a:endParaRPr lang="ru-RU" dirty="0">
              <a:latin typeface="Cambria" pitchFamily="18" charset="0"/>
            </a:endParaRP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Cambria" pitchFamily="18" charset="0"/>
              </a:rPr>
              <a:t>Ученику </a:t>
            </a:r>
            <a:r>
              <a:rPr lang="ru-RU" dirty="0">
                <a:solidFill>
                  <a:srgbClr val="002060"/>
                </a:solidFill>
                <a:latin typeface="Cambria" pitchFamily="18" charset="0"/>
              </a:rPr>
              <a:t>Фалеса философу </a:t>
            </a:r>
            <a:r>
              <a:rPr lang="ru-RU" i="1" dirty="0">
                <a:solidFill>
                  <a:srgbClr val="FF0000"/>
                </a:solidFill>
                <a:latin typeface="Cambria" pitchFamily="18" charset="0"/>
              </a:rPr>
              <a:t>Анаксимандру</a:t>
            </a:r>
            <a:r>
              <a:rPr lang="ru-RU" dirty="0">
                <a:solidFill>
                  <a:srgbClr val="FF0000"/>
                </a:solidFill>
                <a:latin typeface="Cambria" pitchFamily="18" charset="0"/>
              </a:rPr>
              <a:t> </a:t>
            </a:r>
            <a:r>
              <a:rPr lang="ru-RU" dirty="0">
                <a:solidFill>
                  <a:srgbClr val="002060"/>
                </a:solidFill>
                <a:latin typeface="Cambria" pitchFamily="18" charset="0"/>
              </a:rPr>
              <a:t>(VI в. до н. э.) приписывается составление первой географической карты. Вероятно, он первый установил </a:t>
            </a:r>
            <a:r>
              <a:rPr lang="ru-RU" dirty="0" smtClean="0">
                <a:solidFill>
                  <a:srgbClr val="002060"/>
                </a:solidFill>
                <a:latin typeface="Cambria" pitchFamily="18" charset="0"/>
              </a:rPr>
              <a:t>стороны </a:t>
            </a:r>
            <a:r>
              <a:rPr lang="ru-RU" dirty="0">
                <a:solidFill>
                  <a:srgbClr val="002060"/>
                </a:solidFill>
                <a:latin typeface="Cambria" pitchFamily="18" charset="0"/>
              </a:rPr>
              <a:t>горизонта — север, юг, восток и запад — и свою карту сориентировал по этим странам света. Милетские географы впервые ввели в употребление понятие частей света и названия Азия (</a:t>
            </a:r>
            <a:r>
              <a:rPr lang="ru-RU" dirty="0" err="1">
                <a:solidFill>
                  <a:srgbClr val="002060"/>
                </a:solidFill>
                <a:latin typeface="Cambria" pitchFamily="18" charset="0"/>
              </a:rPr>
              <a:t>Асия</a:t>
            </a:r>
            <a:r>
              <a:rPr lang="ru-RU" dirty="0">
                <a:solidFill>
                  <a:srgbClr val="002060"/>
                </a:solidFill>
                <a:latin typeface="Cambria" pitchFamily="18" charset="0"/>
              </a:rPr>
              <a:t>) и Европа.</a:t>
            </a:r>
          </a:p>
        </p:txBody>
      </p:sp>
      <p:pic>
        <p:nvPicPr>
          <p:cNvPr id="2052" name="Picture 4" descr="http://www.piplz.ru/photo/thal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80728"/>
            <a:ext cx="2057400" cy="2733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kecult.files.wordpress.com/2011/02/anaximander-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628800"/>
            <a:ext cx="3089478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6504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propowerpoint.ru/wp-content/uploads/2014/04/Starinnaya_karta_slid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91680" y="751344"/>
            <a:ext cx="72008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Эратосфен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 (276-194 до н.э.) первым попытался построить карту ойкумены на основе координатной сетки с меридианами и параллелями. Этот александрийский ученый на рубеже 3-2 вв. до н.э. выполнил первые и довольно точные определения радиуса (6311 км) и длины экватора (252 тыс. стадиев – 39 690 км) – </a:t>
            </a:r>
            <a:r>
              <a:rPr lang="ru-RU" sz="2000" i="1" dirty="0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по последним измерениям 6378 и 40 076 км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. По измерениям длина 1° меридиана составляла 105-112 км. </a:t>
            </a:r>
            <a:endParaRPr lang="ru-RU" sz="2000" dirty="0" smtClean="0">
              <a:solidFill>
                <a:schemeClr val="accent6">
                  <a:lumMod val="50000"/>
                </a:schemeClr>
              </a:solidFill>
              <a:latin typeface="Cambria" pitchFamily="18" charset="0"/>
            </a:endParaRPr>
          </a:p>
          <a:p>
            <a:pPr algn="ctr"/>
            <a:endParaRPr lang="ru-RU" sz="2000" dirty="0" smtClean="0">
              <a:latin typeface="Cambria" pitchFamily="18" charset="0"/>
            </a:endParaRPr>
          </a:p>
          <a:p>
            <a:pPr algn="ctr"/>
            <a:endParaRPr lang="ru-RU" sz="2000" dirty="0">
              <a:latin typeface="Cambria" pitchFamily="18" charset="0"/>
            </a:endParaRPr>
          </a:p>
          <a:p>
            <a:pPr algn="ctr"/>
            <a:r>
              <a:rPr lang="ru-RU" sz="2000" dirty="0">
                <a:solidFill>
                  <a:srgbClr val="660033"/>
                </a:solidFill>
                <a:latin typeface="Cambria" pitchFamily="18" charset="0"/>
              </a:rPr>
              <a:t>Сириец </a:t>
            </a:r>
            <a:r>
              <a:rPr lang="ru-RU" sz="2000" b="1" dirty="0" err="1">
                <a:solidFill>
                  <a:srgbClr val="660033"/>
                </a:solidFill>
                <a:latin typeface="Cambria" pitchFamily="18" charset="0"/>
              </a:rPr>
              <a:t>Посидоний</a:t>
            </a:r>
            <a:r>
              <a:rPr lang="ru-RU" sz="2000" dirty="0">
                <a:solidFill>
                  <a:srgbClr val="660033"/>
                </a:solidFill>
                <a:latin typeface="Cambria" pitchFamily="18" charset="0"/>
              </a:rPr>
              <a:t> (139-51 до н.э.) на рубеже 2-1 вв. до н.э. также измерял окружность Земли, которая у него составила 180 тыс. стадиев. Это сильно преуменьшенное измерение сыграло огромную положительную роль в истории великих открытий 15-16 вв. (открытие Америки).</a:t>
            </a:r>
          </a:p>
        </p:txBody>
      </p:sp>
    </p:spTree>
    <p:extLst>
      <p:ext uri="{BB962C8B-B14F-4D97-AF65-F5344CB8AC3E}">
        <p14:creationId xmlns:p14="http://schemas.microsoft.com/office/powerpoint/2010/main" val="22695453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i.allday.ru/uploads/posts/2009-09/1254336572_old-paper-3-8-al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36" y="4191"/>
            <a:ext cx="9148936" cy="6853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57164" y="1412776"/>
            <a:ext cx="662473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rgbClr val="660033"/>
                </a:solidFill>
                <a:latin typeface="Cambria" pitchFamily="18" charset="0"/>
              </a:rPr>
              <a:t>Клавдий Птолемей</a:t>
            </a:r>
            <a:r>
              <a:rPr lang="ru-RU" dirty="0">
                <a:solidFill>
                  <a:srgbClr val="660033"/>
                </a:solidFill>
                <a:latin typeface="Cambria" pitchFamily="18" charset="0"/>
              </a:rPr>
              <a:t> (87-165 н. э.) считал, что с помощью астрономии и математики Земля может быть точно отображена на карте. Он пытался задавать положения географических объектов на поверхности Земли с помощью системы координат с параллелями и меридианами. </a:t>
            </a:r>
            <a:endParaRPr lang="ru-RU" dirty="0" smtClean="0">
              <a:solidFill>
                <a:srgbClr val="660033"/>
              </a:solidFill>
              <a:latin typeface="Cambria" pitchFamily="18" charset="0"/>
            </a:endParaRPr>
          </a:p>
          <a:p>
            <a:pPr algn="ctr"/>
            <a:endParaRPr lang="ru-RU" dirty="0">
              <a:solidFill>
                <a:srgbClr val="660033"/>
              </a:solidFill>
              <a:latin typeface="Cambria" pitchFamily="18" charset="0"/>
            </a:endParaRPr>
          </a:p>
          <a:p>
            <a:pPr algn="ctr"/>
            <a:endParaRPr lang="ru-RU" dirty="0" smtClean="0">
              <a:solidFill>
                <a:srgbClr val="660033"/>
              </a:solidFill>
              <a:latin typeface="Cambria" pitchFamily="18" charset="0"/>
            </a:endParaRPr>
          </a:p>
          <a:p>
            <a:pPr algn="ctr"/>
            <a:r>
              <a:rPr lang="ru-RU" dirty="0" smtClean="0">
                <a:solidFill>
                  <a:srgbClr val="660033"/>
                </a:solidFill>
                <a:latin typeface="Cambria" pitchFamily="18" charset="0"/>
              </a:rPr>
              <a:t>Птолемей </a:t>
            </a:r>
            <a:r>
              <a:rPr lang="ru-RU" dirty="0">
                <a:solidFill>
                  <a:srgbClr val="660033"/>
                </a:solidFill>
                <a:latin typeface="Cambria" pitchFamily="18" charset="0"/>
              </a:rPr>
              <a:t>разработал две новых картографических проекции - коническую и стереографическую. В своем труде «География» он предложил список географических названий с указанием широты и долготы каждого места для облегчения поиска, были указаны масштаб, условные знаки с легендой, а также методика ориентации карт - так, чтобы север на карте был вверху, а восток справа. </a:t>
            </a:r>
          </a:p>
        </p:txBody>
      </p:sp>
    </p:spTree>
    <p:extLst>
      <p:ext uri="{BB962C8B-B14F-4D97-AF65-F5344CB8AC3E}">
        <p14:creationId xmlns:p14="http://schemas.microsoft.com/office/powerpoint/2010/main" val="27456719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i.allday.ru/uploads/posts/2009-09/1254336572_old-paper-3-8-al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36" y="4191"/>
            <a:ext cx="9148936" cy="6853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http://www.plam.ru/nauchlit/ocherki_po_istorii_geograficheskih_otkrytii_t_1/i_03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384" y="1124744"/>
            <a:ext cx="8372295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1184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i.allday.ru/uploads/posts/2009-09/1254336572_old-paper-3-8-al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36" y="4191"/>
            <a:ext cx="9148936" cy="6853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http://lib.rus.ec/i/22/207122/i_03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619" y="1196752"/>
            <a:ext cx="8020973" cy="4321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07064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kurspresent.ru/uploads/fon-present/2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FFFF00"/>
                </a:solidFill>
              </a:rPr>
              <a:t>Теория единства Мирового океана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45313" y="1340768"/>
            <a:ext cx="734481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00FF"/>
                </a:solidFill>
                <a:latin typeface="Cambria" pitchFamily="18" charset="0"/>
              </a:rPr>
              <a:t>Мысль о единстве Мирового океана первым высказал </a:t>
            </a:r>
            <a:r>
              <a:rPr lang="ru-RU" b="1" dirty="0">
                <a:solidFill>
                  <a:srgbClr val="0000FF"/>
                </a:solidFill>
                <a:latin typeface="Cambria" pitchFamily="18" charset="0"/>
              </a:rPr>
              <a:t>Аристотель </a:t>
            </a:r>
            <a:r>
              <a:rPr lang="ru-RU" dirty="0">
                <a:solidFill>
                  <a:srgbClr val="0000FF"/>
                </a:solidFill>
                <a:latin typeface="Cambria" pitchFamily="18" charset="0"/>
              </a:rPr>
              <a:t>(384-322 до н.э.). Его поддерживали Эратосфен, </a:t>
            </a:r>
            <a:r>
              <a:rPr lang="ru-RU" dirty="0" err="1">
                <a:solidFill>
                  <a:srgbClr val="0000FF"/>
                </a:solidFill>
                <a:latin typeface="Cambria" pitchFamily="18" charset="0"/>
              </a:rPr>
              <a:t>Посидоний</a:t>
            </a:r>
            <a:r>
              <a:rPr lang="ru-RU" dirty="0">
                <a:solidFill>
                  <a:srgbClr val="0000FF"/>
                </a:solidFill>
                <a:latin typeface="Cambria" pitchFamily="18" charset="0"/>
              </a:rPr>
              <a:t>, </a:t>
            </a:r>
            <a:r>
              <a:rPr lang="ru-RU" dirty="0" err="1">
                <a:solidFill>
                  <a:srgbClr val="0000FF"/>
                </a:solidFill>
                <a:latin typeface="Cambria" pitchFamily="18" charset="0"/>
              </a:rPr>
              <a:t>Страбон</a:t>
            </a:r>
            <a:r>
              <a:rPr lang="ru-RU" dirty="0">
                <a:solidFill>
                  <a:srgbClr val="0000FF"/>
                </a:solidFill>
                <a:latin typeface="Cambria" pitchFamily="18" charset="0"/>
              </a:rPr>
              <a:t>, </a:t>
            </a:r>
            <a:r>
              <a:rPr lang="ru-RU" dirty="0" err="1">
                <a:solidFill>
                  <a:srgbClr val="0000FF"/>
                </a:solidFill>
                <a:latin typeface="Cambria" pitchFamily="18" charset="0"/>
              </a:rPr>
              <a:t>Помпоний</a:t>
            </a:r>
            <a:r>
              <a:rPr lang="ru-RU" dirty="0">
                <a:solidFill>
                  <a:srgbClr val="0000FF"/>
                </a:solidFill>
                <a:latin typeface="Cambria" pitchFamily="18" charset="0"/>
              </a:rPr>
              <a:t> Мела. Считалось, что Западный и Восточный океаны соединяются на севере океанами Британским и Скифским, на юге – морями Эфиопским, Красным (часть Индийского океана между нынешним Красным морем и устьем Инда) и Индийским (от устья Инда до юго-восточной оконечности Азии). </a:t>
            </a:r>
            <a:endParaRPr lang="ru-RU" dirty="0" smtClean="0">
              <a:solidFill>
                <a:srgbClr val="0000FF"/>
              </a:solidFill>
              <a:latin typeface="Cambria" pitchFamily="18" charset="0"/>
            </a:endParaRPr>
          </a:p>
          <a:p>
            <a:pPr algn="ctr"/>
            <a:endParaRPr lang="ru-RU" dirty="0">
              <a:latin typeface="Cambria" pitchFamily="18" charset="0"/>
            </a:endParaRP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Cambria" pitchFamily="18" charset="0"/>
              </a:rPr>
              <a:t>На </a:t>
            </a:r>
            <a:r>
              <a:rPr lang="ru-RU" dirty="0">
                <a:solidFill>
                  <a:srgbClr val="002060"/>
                </a:solidFill>
                <a:latin typeface="Cambria" pitchFamily="18" charset="0"/>
              </a:rPr>
              <a:t>картах </a:t>
            </a:r>
            <a:r>
              <a:rPr lang="ru-RU" b="1" dirty="0">
                <a:solidFill>
                  <a:srgbClr val="002060"/>
                </a:solidFill>
                <a:latin typeface="Cambria" pitchFamily="18" charset="0"/>
              </a:rPr>
              <a:t>Птолемея</a:t>
            </a:r>
            <a:r>
              <a:rPr lang="ru-RU" dirty="0">
                <a:solidFill>
                  <a:srgbClr val="002060"/>
                </a:solidFill>
                <a:latin typeface="Cambria" pitchFamily="18" charset="0"/>
              </a:rPr>
              <a:t> (87-165 н. э.), а он был высшим географическим авторитетом, Азия на крайнем юго-востоке соединяется с гипотетической сушей с Восточной Африкой и Индийский океан превращается в озеро. </a:t>
            </a:r>
            <a:endParaRPr lang="ru-RU" dirty="0" smtClean="0">
              <a:solidFill>
                <a:srgbClr val="002060"/>
              </a:solidFill>
              <a:latin typeface="Cambria" pitchFamily="18" charset="0"/>
            </a:endParaRPr>
          </a:p>
          <a:p>
            <a:pPr algn="ctr"/>
            <a:endParaRPr lang="ru-RU" dirty="0">
              <a:latin typeface="Cambria" pitchFamily="18" charset="0"/>
            </a:endParaRPr>
          </a:p>
          <a:p>
            <a:pPr algn="ctr"/>
            <a:r>
              <a:rPr lang="ru-RU" dirty="0">
                <a:solidFill>
                  <a:srgbClr val="FFFF00"/>
                </a:solidFill>
                <a:latin typeface="Cambria" pitchFamily="18" charset="0"/>
              </a:rPr>
              <a:t>Однако арабские и португальские моряки опровергли «континентальную теорию» Птолемея, обогнув Южную Африку, затем Юго-Восточную Азию, проложив сквозной путь из Атлантического в Индийский и Тихий океаны. Блестящее доказательство единства Мирового океана дала Первая кругосветная экспедиция Ф. Магеллана.</a:t>
            </a:r>
          </a:p>
        </p:txBody>
      </p:sp>
    </p:spTree>
    <p:extLst>
      <p:ext uri="{BB962C8B-B14F-4D97-AF65-F5344CB8AC3E}">
        <p14:creationId xmlns:p14="http://schemas.microsoft.com/office/powerpoint/2010/main" val="34832913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www.uchportal.ru/_ld/534/130737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27" y="0"/>
            <a:ext cx="915482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99847" y="384776"/>
            <a:ext cx="78488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cap="small" dirty="0"/>
              <a:t>Разделение Земли на пояса </a:t>
            </a:r>
            <a:endParaRPr lang="ru-RU" sz="2800" cap="small" dirty="0" smtClean="0"/>
          </a:p>
          <a:p>
            <a:pPr algn="ctr"/>
            <a:r>
              <a:rPr lang="ru-RU" sz="2800" cap="small" dirty="0" smtClean="0"/>
              <a:t>и гипотеза о </a:t>
            </a:r>
            <a:r>
              <a:rPr lang="ru-RU" sz="2800" cap="small" dirty="0"/>
              <a:t>Южном материке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394692"/>
            <a:ext cx="7596336" cy="62016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pPr algn="ctr"/>
            <a:r>
              <a:rPr lang="ru-RU" sz="1700" dirty="0" smtClean="0">
                <a:solidFill>
                  <a:srgbClr val="660033"/>
                </a:solidFill>
                <a:latin typeface="Cambria" pitchFamily="18" charset="0"/>
              </a:rPr>
              <a:t>Об </a:t>
            </a:r>
            <a:r>
              <a:rPr lang="ru-RU" sz="1700" dirty="0">
                <a:solidFill>
                  <a:srgbClr val="660033"/>
                </a:solidFill>
                <a:latin typeface="Cambria" pitchFamily="18" charset="0"/>
              </a:rPr>
              <a:t>истории этого вопроса много материала дал </a:t>
            </a:r>
            <a:r>
              <a:rPr lang="ru-RU" sz="1700" dirty="0" err="1">
                <a:solidFill>
                  <a:srgbClr val="660033"/>
                </a:solidFill>
                <a:latin typeface="Cambria" pitchFamily="18" charset="0"/>
              </a:rPr>
              <a:t>Страбон</a:t>
            </a:r>
            <a:r>
              <a:rPr lang="ru-RU" sz="1700" dirty="0">
                <a:solidFill>
                  <a:srgbClr val="660033"/>
                </a:solidFill>
                <a:latin typeface="Cambria" pitchFamily="18" charset="0"/>
              </a:rPr>
              <a:t>, который сам был последователем теории шарообразности нашей планеты и связывал ее с делением Земли на пояса. Называет он и имена некоторых своих предшественников, в том числе </a:t>
            </a:r>
            <a:r>
              <a:rPr lang="ru-RU" sz="1700" dirty="0" err="1">
                <a:solidFill>
                  <a:srgbClr val="660033"/>
                </a:solidFill>
                <a:latin typeface="Cambria" pitchFamily="18" charset="0"/>
              </a:rPr>
              <a:t>Посидония</a:t>
            </a:r>
            <a:r>
              <a:rPr lang="ru-RU" sz="1700" dirty="0">
                <a:solidFill>
                  <a:srgbClr val="660033"/>
                </a:solidFill>
                <a:latin typeface="Cambria" pitchFamily="18" charset="0"/>
              </a:rPr>
              <a:t>. </a:t>
            </a:r>
            <a:endParaRPr lang="ru-RU" sz="1700" dirty="0" smtClean="0">
              <a:solidFill>
                <a:srgbClr val="660033"/>
              </a:solidFill>
              <a:latin typeface="Cambria" pitchFamily="18" charset="0"/>
            </a:endParaRPr>
          </a:p>
          <a:p>
            <a:pPr algn="ctr"/>
            <a:endParaRPr lang="ru-RU" sz="1700" dirty="0">
              <a:solidFill>
                <a:srgbClr val="660033"/>
              </a:solidFill>
              <a:latin typeface="Cambria" pitchFamily="18" charset="0"/>
            </a:endParaRPr>
          </a:p>
          <a:p>
            <a:pPr algn="ctr"/>
            <a:r>
              <a:rPr lang="ru-RU" sz="1700" dirty="0" smtClean="0">
                <a:solidFill>
                  <a:srgbClr val="660033"/>
                </a:solidFill>
                <a:latin typeface="Cambria" pitchFamily="18" charset="0"/>
              </a:rPr>
              <a:t>Кроме </a:t>
            </a:r>
            <a:r>
              <a:rPr lang="ru-RU" sz="1700" dirty="0">
                <a:solidFill>
                  <a:srgbClr val="660033"/>
                </a:solidFill>
                <a:latin typeface="Cambria" pitchFamily="18" charset="0"/>
              </a:rPr>
              <a:t>деления Земли на пять поясов, необходимых для астрономических наблюдений, </a:t>
            </a:r>
            <a:r>
              <a:rPr lang="ru-RU" sz="1700" dirty="0" err="1">
                <a:solidFill>
                  <a:srgbClr val="660033"/>
                </a:solidFill>
                <a:latin typeface="Cambria" pitchFamily="18" charset="0"/>
              </a:rPr>
              <a:t>Посидоний</a:t>
            </a:r>
            <a:r>
              <a:rPr lang="ru-RU" sz="1700" dirty="0">
                <a:solidFill>
                  <a:srgbClr val="660033"/>
                </a:solidFill>
                <a:latin typeface="Cambria" pitchFamily="18" charset="0"/>
              </a:rPr>
              <a:t>, </a:t>
            </a:r>
            <a:r>
              <a:rPr lang="ru-RU" sz="1700" dirty="0" smtClean="0">
                <a:solidFill>
                  <a:srgbClr val="660033"/>
                </a:solidFill>
                <a:latin typeface="Cambria" pitchFamily="18" charset="0"/>
              </a:rPr>
              <a:t>предлагал </a:t>
            </a:r>
            <a:r>
              <a:rPr lang="ru-RU" sz="1700" dirty="0">
                <a:solidFill>
                  <a:srgbClr val="660033"/>
                </a:solidFill>
                <a:latin typeface="Cambria" pitchFamily="18" charset="0"/>
              </a:rPr>
              <a:t>деление на 13 природных поясов: в северном полушарии два необитаемых (холодный и жаркий), четыре обитаемых — </a:t>
            </a:r>
            <a:r>
              <a:rPr lang="ru-RU" sz="1700" dirty="0" err="1">
                <a:solidFill>
                  <a:srgbClr val="660033"/>
                </a:solidFill>
                <a:latin typeface="Cambria" pitchFamily="18" charset="0"/>
              </a:rPr>
              <a:t>скифско</a:t>
            </a:r>
            <a:r>
              <a:rPr lang="ru-RU" sz="1700" dirty="0">
                <a:solidFill>
                  <a:srgbClr val="660033"/>
                </a:solidFill>
                <a:latin typeface="Cambria" pitchFamily="18" charset="0"/>
              </a:rPr>
              <a:t>-кельтский, средний, сухой пустынный, эфиопский; в южном полушарии у них предполагались два необитаемых и четыре обитаемых аналога. Кроме 12 перечисленных поясов, для обоих полушарий общим был экваториальный (жаркий обитаемый). </a:t>
            </a:r>
            <a:endParaRPr lang="ru-RU" sz="1700" dirty="0" smtClean="0">
              <a:solidFill>
                <a:srgbClr val="660033"/>
              </a:solidFill>
              <a:latin typeface="Cambria" pitchFamily="18" charset="0"/>
            </a:endParaRPr>
          </a:p>
          <a:p>
            <a:pPr algn="ctr"/>
            <a:endParaRPr lang="ru-RU" sz="1700" dirty="0">
              <a:solidFill>
                <a:srgbClr val="660033"/>
              </a:solidFill>
              <a:latin typeface="Cambria" pitchFamily="18" charset="0"/>
            </a:endParaRPr>
          </a:p>
          <a:p>
            <a:pPr algn="ctr"/>
            <a:r>
              <a:rPr lang="ru-RU" sz="1700" dirty="0" err="1" smtClean="0">
                <a:solidFill>
                  <a:srgbClr val="660033"/>
                </a:solidFill>
                <a:latin typeface="Cambria" pitchFamily="18" charset="0"/>
              </a:rPr>
              <a:t>Страбон</a:t>
            </a:r>
            <a:r>
              <a:rPr lang="ru-RU" sz="1700" dirty="0" smtClean="0">
                <a:solidFill>
                  <a:srgbClr val="660033"/>
                </a:solidFill>
                <a:latin typeface="Cambria" pitchFamily="18" charset="0"/>
              </a:rPr>
              <a:t> </a:t>
            </a:r>
            <a:r>
              <a:rPr lang="ru-RU" sz="1700" dirty="0">
                <a:solidFill>
                  <a:srgbClr val="660033"/>
                </a:solidFill>
                <a:latin typeface="Cambria" pitchFamily="18" charset="0"/>
              </a:rPr>
              <a:t>же считал, что для любых научных целей достаточно делить Землю на пять поясов: «экваториальный, необитаемый вследствие жары, два приполярных, также необитаемых вследствие холода, два средних умеренных и обитаемых</a:t>
            </a:r>
            <a:r>
              <a:rPr lang="ru-RU" sz="1700" dirty="0" smtClean="0">
                <a:solidFill>
                  <a:srgbClr val="660033"/>
                </a:solidFill>
                <a:latin typeface="Cambria" pitchFamily="18" charset="0"/>
              </a:rPr>
              <a:t>».</a:t>
            </a:r>
            <a:endParaRPr lang="ru-RU" sz="1700" dirty="0">
              <a:solidFill>
                <a:srgbClr val="660033"/>
              </a:solidFill>
              <a:latin typeface="Cambria" pitchFamily="18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0436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tatyana-chulan.ucoz.ru/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51620" y="2420888"/>
            <a:ext cx="684076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660033"/>
                </a:solidFill>
                <a:latin typeface="Cambria" pitchFamily="18" charset="0"/>
              </a:rPr>
              <a:t>Учение </a:t>
            </a:r>
            <a:r>
              <a:rPr lang="ru-RU" dirty="0" err="1">
                <a:solidFill>
                  <a:srgbClr val="660033"/>
                </a:solidFill>
                <a:latin typeface="Cambria" pitchFamily="18" charset="0"/>
              </a:rPr>
              <a:t>Посидония</a:t>
            </a:r>
            <a:r>
              <a:rPr lang="ru-RU" dirty="0">
                <a:solidFill>
                  <a:srgbClr val="660033"/>
                </a:solidFill>
                <a:latin typeface="Cambria" pitchFamily="18" charset="0"/>
              </a:rPr>
              <a:t> о едином Мировом океане давало надежду на то, что четырех обитаемых поясов южного полушария можно достичь морским путем: необитаемая экваториальная зона, по </a:t>
            </a:r>
            <a:r>
              <a:rPr lang="ru-RU" dirty="0" err="1">
                <a:solidFill>
                  <a:srgbClr val="660033"/>
                </a:solidFill>
                <a:latin typeface="Cambria" pitchFamily="18" charset="0"/>
              </a:rPr>
              <a:t>Посидонию</a:t>
            </a:r>
            <a:r>
              <a:rPr lang="ru-RU" dirty="0">
                <a:solidFill>
                  <a:srgbClr val="660033"/>
                </a:solidFill>
                <a:latin typeface="Cambria" pitchFamily="18" charset="0"/>
              </a:rPr>
              <a:t>, не является непреодолимым препятствием на пути к обитаемым землям южного полушария, в «другой мир», так как можно обогнуть морем «безжизненные» экваториальные пустыни. Но для сторонников Птолемея это было безнадежным предприятием — принимая деление земного шара на пояса, он отрицал наличие единого океана, окружающего сушу.</a:t>
            </a:r>
          </a:p>
        </p:txBody>
      </p:sp>
    </p:spTree>
    <p:extLst>
      <p:ext uri="{BB962C8B-B14F-4D97-AF65-F5344CB8AC3E}">
        <p14:creationId xmlns:p14="http://schemas.microsoft.com/office/powerpoint/2010/main" val="3894999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pedsovet.su/_ld/293/169961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764704"/>
            <a:ext cx="777686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00FF"/>
                </a:solidFill>
                <a:latin typeface="Cambria" pitchFamily="18" charset="0"/>
              </a:rPr>
              <a:t>Гипотетическая суша, занимающая значительную или даже наибольшую часть южного полушария, признавалась всеми античными географами. Одни предполагали, что на юге находится материк, окруженный со всех сторон океаном (например, Мела); другие — огромная суша, ограничивающая на юге Индийский океан (Птолемей). Позднее за этим Южным континентом утвердилось название «</a:t>
            </a:r>
            <a:r>
              <a:rPr lang="ru-RU" dirty="0" err="1">
                <a:solidFill>
                  <a:srgbClr val="0000FF"/>
                </a:solidFill>
                <a:latin typeface="Cambria" pitchFamily="18" charset="0"/>
              </a:rPr>
              <a:t>Terra</a:t>
            </a:r>
            <a:r>
              <a:rPr lang="ru-RU" dirty="0">
                <a:solidFill>
                  <a:srgbClr val="0000FF"/>
                </a:solidFill>
                <a:latin typeface="Cambria" pitchFamily="18" charset="0"/>
              </a:rPr>
              <a:t> </a:t>
            </a:r>
            <a:r>
              <a:rPr lang="ru-RU" dirty="0" err="1">
                <a:solidFill>
                  <a:srgbClr val="0000FF"/>
                </a:solidFill>
                <a:latin typeface="Cambria" pitchFamily="18" charset="0"/>
              </a:rPr>
              <a:t>Australis</a:t>
            </a:r>
            <a:r>
              <a:rPr lang="ru-RU" dirty="0">
                <a:solidFill>
                  <a:srgbClr val="0000FF"/>
                </a:solidFill>
                <a:latin typeface="Cambria" pitchFamily="18" charset="0"/>
              </a:rPr>
              <a:t>». А так как, по словам Эратосфена, «согласно с природой, обитаемый мир должен иметь наибольшую длину между восходом и заходом солнца», то и Южный материк вытягивали в широтном направлении гораздо больше, чем в меридиональном. </a:t>
            </a:r>
            <a:endParaRPr lang="ru-RU" dirty="0" smtClean="0">
              <a:solidFill>
                <a:srgbClr val="0000FF"/>
              </a:solidFill>
              <a:latin typeface="Cambria" pitchFamily="18" charset="0"/>
            </a:endParaRPr>
          </a:p>
          <a:p>
            <a:pPr algn="ctr"/>
            <a:endParaRPr lang="ru-RU" dirty="0">
              <a:latin typeface="Cambria" pitchFamily="18" charset="0"/>
            </a:endParaRPr>
          </a:p>
          <a:p>
            <a:pPr algn="ctr"/>
            <a:r>
              <a:rPr lang="ru-RU" dirty="0" smtClean="0">
                <a:solidFill>
                  <a:srgbClr val="FF0000"/>
                </a:solidFill>
                <a:latin typeface="Cambria" pitchFamily="18" charset="0"/>
              </a:rPr>
              <a:t>Эта </a:t>
            </a:r>
            <a:r>
              <a:rPr lang="ru-RU" dirty="0">
                <a:solidFill>
                  <a:srgbClr val="FF0000"/>
                </a:solidFill>
                <a:latin typeface="Cambria" pitchFamily="18" charset="0"/>
              </a:rPr>
              <a:t>гипотеза, возникшая по крайней мере за два века до нашей эры, держалась более 2 тыс. лет до последней четверти XVIII в. (до второго кругосветного плавания Д. Кука). </a:t>
            </a:r>
            <a:endParaRPr lang="ru-RU" dirty="0">
              <a:solidFill>
                <a:srgbClr val="FF0000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09126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gotovie-prezentacii.ru/wp-content/uploads/2013/02/schoo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83" y="0"/>
            <a:ext cx="91610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44624"/>
            <a:ext cx="741682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660033"/>
                </a:solidFill>
                <a:latin typeface="Cambria" pitchFamily="18" charset="0"/>
              </a:rPr>
              <a:t>Как и некоторые другие великие географические ошибки, эта гипотеза сыграла большую роль в истории географических открытий. Гигантский Южный континент, омываемый с севера Тихим океаном и протягивающийся от субэкваториальных широт до Южного полюса, искали испанцы в XVI — начале XVII в., голландцы в середине XVII в. В поисках его был совершен ряд замечательных открытий. </a:t>
            </a:r>
            <a:endParaRPr lang="ru-RU" dirty="0" smtClean="0">
              <a:solidFill>
                <a:srgbClr val="660033"/>
              </a:solidFill>
              <a:latin typeface="Cambria" pitchFamily="18" charset="0"/>
            </a:endParaRPr>
          </a:p>
          <a:p>
            <a:pPr algn="ctr"/>
            <a:endParaRPr lang="ru-RU" dirty="0">
              <a:latin typeface="Cambria" pitchFamily="18" charset="0"/>
            </a:endParaRP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Cambria" pitchFamily="18" charset="0"/>
              </a:rPr>
              <a:t>Тропической </a:t>
            </a:r>
            <a:r>
              <a:rPr lang="ru-RU" dirty="0">
                <a:solidFill>
                  <a:srgbClr val="002060"/>
                </a:solidFill>
                <a:latin typeface="Cambria" pitchFamily="18" charset="0"/>
              </a:rPr>
              <a:t>северной окраиной Южного материка последовательно считались Новая Гвинея, Соломоновы о-ва, Новые Гебриды, Новая Голландия (Австралия). Южный континент постепенно сжимался, отступал от экватора к Южному тропику, от него — к умеренной зоне (Новая Зеландия). </a:t>
            </a:r>
            <a:endParaRPr lang="ru-RU" dirty="0" smtClean="0">
              <a:solidFill>
                <a:srgbClr val="002060"/>
              </a:solidFill>
              <a:latin typeface="Cambria" pitchFamily="18" charset="0"/>
            </a:endParaRPr>
          </a:p>
          <a:p>
            <a:pPr algn="ctr"/>
            <a:endParaRPr lang="ru-RU" dirty="0">
              <a:latin typeface="Cambria" pitchFamily="18" charset="0"/>
            </a:endParaRPr>
          </a:p>
          <a:p>
            <a:pPr algn="ctr"/>
            <a:r>
              <a:rPr lang="ru-RU" dirty="0" smtClean="0">
                <a:solidFill>
                  <a:srgbClr val="0000FF"/>
                </a:solidFill>
                <a:latin typeface="Cambria" pitchFamily="18" charset="0"/>
              </a:rPr>
              <a:t>Кук </a:t>
            </a:r>
            <a:r>
              <a:rPr lang="ru-RU" dirty="0">
                <a:solidFill>
                  <a:srgbClr val="0000FF"/>
                </a:solidFill>
                <a:latin typeface="Cambria" pitchFamily="18" charset="0"/>
              </a:rPr>
              <a:t>отодвинул его еще дальше, за Южный полярный круг. Там в начале XIX в. Южный материк открыла русская экспедиция </a:t>
            </a:r>
            <a:endParaRPr lang="ru-RU" dirty="0" smtClean="0">
              <a:solidFill>
                <a:srgbClr val="0000FF"/>
              </a:solidFill>
              <a:latin typeface="Cambria" pitchFamily="18" charset="0"/>
            </a:endParaRPr>
          </a:p>
          <a:p>
            <a:pPr algn="ctr"/>
            <a:r>
              <a:rPr lang="ru-RU" dirty="0" smtClean="0">
                <a:solidFill>
                  <a:srgbClr val="0000FF"/>
                </a:solidFill>
                <a:latin typeface="Cambria" pitchFamily="18" charset="0"/>
              </a:rPr>
              <a:t>Ф</a:t>
            </a:r>
            <a:r>
              <a:rPr lang="ru-RU" dirty="0">
                <a:solidFill>
                  <a:srgbClr val="0000FF"/>
                </a:solidFill>
                <a:latin typeface="Cambria" pitchFamily="18" charset="0"/>
              </a:rPr>
              <a:t>. Беллинсгаузена и М. Лазарева — позднее он был назван Антарктидой.</a:t>
            </a:r>
            <a:endParaRPr lang="ru-RU" dirty="0">
              <a:solidFill>
                <a:srgbClr val="0000FF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8932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www.porjati.ru/uploads/posts/2012-10/thumbs/1350463411_4d5a8d5c5f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647056"/>
          </a:xfrm>
        </p:spPr>
        <p:txBody>
          <a:bodyPr>
            <a:normAutofit/>
          </a:bodyPr>
          <a:lstStyle/>
          <a:p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Спасибо за внимание!!! </a:t>
            </a:r>
            <a:r>
              <a:rPr lang="ru-RU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/>
            </a:r>
            <a:br>
              <a:rPr lang="ru-RU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</a:br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           </a:t>
            </a:r>
            <a:endParaRPr lang="ru-RU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841792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 descr="http://freeppt.ru/Prew2/DinamicLightSlai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www.kzdocs.docdat.com/pars_docs/refs/45/44102/44102_html_a8ab0b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764704"/>
            <a:ext cx="2705100" cy="2647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lib.rus.ec/i/81/287381/i_00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548680"/>
            <a:ext cx="4733925" cy="466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upload.wikimedia.org/wikipedia/commons/thumb/0/01/Anaximander_world_map-ru.svg/2000px-Anaximander_world_map-ru.sv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933" y="3412655"/>
            <a:ext cx="3335027" cy="3335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6159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freeppt.ru/Prew2/DinamicLightMast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64"/>
            <a:ext cx="9144000" cy="6855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441842"/>
            <a:ext cx="777686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FFFF00"/>
                </a:solidFill>
                <a:latin typeface="Cambria" pitchFamily="18" charset="0"/>
              </a:rPr>
              <a:t>Младший современник Анаксимандра </a:t>
            </a:r>
            <a:r>
              <a:rPr lang="ru-RU" sz="2000" dirty="0" err="1">
                <a:solidFill>
                  <a:srgbClr val="FF0000"/>
                </a:solidFill>
                <a:latin typeface="Cambria" pitchFamily="18" charset="0"/>
              </a:rPr>
              <a:t>Гекатей</a:t>
            </a:r>
            <a:r>
              <a:rPr lang="ru-RU" sz="2000" dirty="0">
                <a:solidFill>
                  <a:srgbClr val="FF0000"/>
                </a:solidFill>
                <a:latin typeface="Cambria" pitchFamily="18" charset="0"/>
              </a:rPr>
              <a:t> Милетский </a:t>
            </a:r>
            <a:r>
              <a:rPr lang="ru-RU" sz="2000" dirty="0">
                <a:solidFill>
                  <a:srgbClr val="FFFF00"/>
                </a:solidFill>
                <a:latin typeface="Cambria" pitchFamily="18" charset="0"/>
              </a:rPr>
              <a:t>(VI — V вв. до н. э.), кроме того, выделял еще и Ливию (Африку). Происхождение первых двух названий было давно забыто уже в эпоху Геродота. Теперь обычно производят их от ассирийских слов «асу» («восход») и «эреб» («закат»). </a:t>
            </a:r>
            <a:endParaRPr lang="ru-RU" sz="2000" dirty="0" smtClean="0">
              <a:solidFill>
                <a:srgbClr val="FFFF00"/>
              </a:solidFill>
              <a:latin typeface="Cambria" pitchFamily="18" charset="0"/>
            </a:endParaRPr>
          </a:p>
          <a:p>
            <a:pPr algn="ctr"/>
            <a:endParaRPr lang="ru-RU" sz="2000" dirty="0">
              <a:solidFill>
                <a:srgbClr val="FFFF00"/>
              </a:solidFill>
              <a:latin typeface="Cambria" pitchFamily="18" charset="0"/>
            </a:endParaRPr>
          </a:p>
          <a:p>
            <a:pPr algn="ctr"/>
            <a:r>
              <a:rPr lang="ru-RU" sz="2000" dirty="0" smtClean="0">
                <a:solidFill>
                  <a:srgbClr val="FFFF00"/>
                </a:solidFill>
                <a:latin typeface="Cambria" pitchFamily="18" charset="0"/>
              </a:rPr>
              <a:t>На </a:t>
            </a:r>
            <a:r>
              <a:rPr lang="ru-RU" sz="2000" dirty="0">
                <a:solidFill>
                  <a:srgbClr val="FFFF00"/>
                </a:solidFill>
                <a:latin typeface="Cambria" pitchFamily="18" charset="0"/>
              </a:rPr>
              <a:t>суше некоторые античные географы признавали границей между Азией и Европой р. </a:t>
            </a:r>
            <a:r>
              <a:rPr lang="ru-RU" sz="2000" dirty="0" err="1">
                <a:solidFill>
                  <a:srgbClr val="FFFF00"/>
                </a:solidFill>
                <a:latin typeface="Cambria" pitchFamily="18" charset="0"/>
              </a:rPr>
              <a:t>Фасис</a:t>
            </a:r>
            <a:r>
              <a:rPr lang="ru-RU" sz="2000" dirty="0">
                <a:solidFill>
                  <a:srgbClr val="FFFF00"/>
                </a:solidFill>
                <a:latin typeface="Cambria" pitchFamily="18" charset="0"/>
              </a:rPr>
              <a:t> (Риони), другие — Танаис (Дон); о странах к востоку от бассейна Черного и Азовского морей греки знали слишком мало, чтобы определить здесь границы частей света.</a:t>
            </a:r>
          </a:p>
        </p:txBody>
      </p:sp>
      <p:pic>
        <p:nvPicPr>
          <p:cNvPr id="4" name="Picture 2" descr="http://www.proza.ru/pics/2009/06/12/14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70" t="3830" b="72842"/>
          <a:stretch/>
        </p:blipFill>
        <p:spPr bwMode="auto">
          <a:xfrm>
            <a:off x="251520" y="3921631"/>
            <a:ext cx="3096344" cy="2662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2752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propowerpoint.ru/wp-content/uploads/2013/01/Abstrak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098"/>
            <a:ext cx="9144000" cy="6866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75656" y="692696"/>
            <a:ext cx="756084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92D050"/>
                </a:solidFill>
                <a:latin typeface="Cambria" pitchFamily="18" charset="0"/>
              </a:rPr>
              <a:t>Геродот знает в общих чертах только те части Азии, которые входили в его время в состав Персидской империи. Он называет Азией лишь юго-западную часть Азиатского материка, а именно — Аравию с Сирией, Малую Азию с Армянским нагорьем, Месопотамию, Иранское нагорье и Северо-Западную Индию. К востоку от последней он помещает неведомую пустыню; к северу от его Азии лежит Европа, к западу — Египет и Ливия. Египет соединен с Азией «узким мысом» (Суэцким перешейком и Синайским п-овом</a:t>
            </a:r>
            <a:r>
              <a:rPr lang="ru-RU" dirty="0" smtClean="0">
                <a:solidFill>
                  <a:srgbClr val="92D050"/>
                </a:solidFill>
                <a:latin typeface="Cambria" pitchFamily="18" charset="0"/>
              </a:rPr>
              <a:t>).</a:t>
            </a:r>
          </a:p>
          <a:p>
            <a:pPr algn="ctr"/>
            <a:endParaRPr lang="ru-RU" dirty="0" smtClean="0">
              <a:latin typeface="Cambria" pitchFamily="18" charset="0"/>
            </a:endParaRPr>
          </a:p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Cambria" pitchFamily="18" charset="0"/>
              </a:rPr>
              <a:t>Лишь в начале V века до н.э. </a:t>
            </a:r>
            <a:r>
              <a:rPr lang="ru-RU" dirty="0" err="1">
                <a:solidFill>
                  <a:schemeClr val="accent2">
                    <a:lumMod val="50000"/>
                  </a:schemeClr>
                </a:solidFill>
                <a:latin typeface="Cambria" pitchFamily="18" charset="0"/>
              </a:rPr>
              <a:t>Гекатей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Cambria" pitchFamily="18" charset="0"/>
              </a:rPr>
              <a:t> Милетский составил первую правдоподобную карту земель, известных грекам. На ней схематически были изображены четыре средиземноморских полуострова (</a:t>
            </a:r>
            <a:r>
              <a:rPr lang="ru-RU" dirty="0" err="1">
                <a:solidFill>
                  <a:schemeClr val="accent2">
                    <a:lumMod val="50000"/>
                  </a:schemeClr>
                </a:solidFill>
                <a:latin typeface="Cambria" pitchFamily="18" charset="0"/>
              </a:rPr>
              <a:t>Апеннинский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Cambria" pitchFamily="18" charset="0"/>
              </a:rPr>
              <a:t>, Пиренейский, Балканский и Малая Азия), - но только полвека спустя почтенный "основатель истории" Геродот создал свой собственный картографический шедевр, дав при этом подробнейшее описание земель, которые он сумел "лично посетить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</a:rPr>
              <a:t>"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950761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http://master-samouchitel.ru/images/02obsch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://lh4.ggpht.com/_X9pjnRZZJKA/TUEr1h8MgPI/AAAAAAAAGMc/MyPVy2Ew9Sc/s800/avfislrzdypxp4e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476672"/>
            <a:ext cx="6552728" cy="6198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76646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://master-samouchitel.ru/images/03obsc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6"/>
            <a:ext cx="9144000" cy="6853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ttp://lh5.ggpht.com/_X9pjnRZZJKA/TUEtJaBmdqI/AAAAAAAAGNc/pOLSmooEEWc/s800/x1hk7cjgxh6qgxh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029" y="2056779"/>
            <a:ext cx="6667942" cy="4680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9408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edsovet.su/_ld/187/5205887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6" y="0"/>
            <a:ext cx="913387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37215" y="332656"/>
            <a:ext cx="698477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Геродот не знает названия «Африка». Впервые оно встречается в античной литературе в конце III в. до н. э. в одном из дошедших до нас фрагментов эпической поэмы «Анналы» </a:t>
            </a:r>
            <a:r>
              <a:rPr lang="ru-RU" sz="2000" i="1" dirty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Квинта </a:t>
            </a:r>
            <a:r>
              <a:rPr lang="ru-RU" sz="2000" i="1" dirty="0" err="1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Энния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, по относится поэтому не к материку, а только к его небольшой части — основному владению Карфагена. </a:t>
            </a:r>
            <a:endParaRPr lang="ru-RU" sz="2000" dirty="0" smtClean="0">
              <a:solidFill>
                <a:schemeClr val="accent2">
                  <a:lumMod val="75000"/>
                </a:schemeClr>
              </a:solidFill>
              <a:latin typeface="Cambria" pitchFamily="18" charset="0"/>
            </a:endParaRPr>
          </a:p>
          <a:p>
            <a:pPr algn="ctr"/>
            <a:endParaRPr lang="ru-RU" sz="2000" dirty="0">
              <a:latin typeface="Cambria" pitchFamily="18" charset="0"/>
            </a:endParaRPr>
          </a:p>
          <a:p>
            <a:pPr algn="ctr"/>
            <a:endParaRPr lang="ru-RU" sz="2000" dirty="0" smtClean="0">
              <a:latin typeface="Cambria" pitchFamily="18" charset="0"/>
            </a:endParaRPr>
          </a:p>
          <a:p>
            <a:pPr algn="ctr"/>
            <a:endParaRPr lang="ru-RU" sz="2000" dirty="0" smtClean="0">
              <a:latin typeface="Cambria" pitchFamily="18" charset="0"/>
            </a:endParaRPr>
          </a:p>
          <a:p>
            <a:pPr algn="ctr"/>
            <a:endParaRPr lang="ru-RU" sz="2000" dirty="0">
              <a:latin typeface="Cambria" pitchFamily="18" charset="0"/>
            </a:endParaRPr>
          </a:p>
          <a:p>
            <a:pPr algn="ctr"/>
            <a:endParaRPr lang="ru-RU" sz="2000" dirty="0">
              <a:latin typeface="Cambria" pitchFamily="18" charset="0"/>
            </a:endParaRPr>
          </a:p>
          <a:p>
            <a:pPr algn="ctr"/>
            <a:r>
              <a:rPr lang="ru-RU" sz="2000" dirty="0" smtClean="0">
                <a:solidFill>
                  <a:srgbClr val="0070C0"/>
                </a:solidFill>
                <a:latin typeface="Cambria" pitchFamily="18" charset="0"/>
              </a:rPr>
              <a:t>После </a:t>
            </a:r>
            <a:r>
              <a:rPr lang="ru-RU" sz="2000" dirty="0">
                <a:solidFill>
                  <a:srgbClr val="0070C0"/>
                </a:solidFill>
                <a:latin typeface="Cambria" pitchFamily="18" charset="0"/>
              </a:rPr>
              <a:t>разрушения Карфагена (146 г. до н. э.) римляне организовали на его бывшей территории провинцию Африка (или </a:t>
            </a:r>
            <a:r>
              <a:rPr lang="ru-RU" sz="2000" dirty="0" err="1">
                <a:solidFill>
                  <a:srgbClr val="0070C0"/>
                </a:solidFill>
                <a:latin typeface="Cambria" pitchFamily="18" charset="0"/>
              </a:rPr>
              <a:t>Африга</a:t>
            </a:r>
            <a:r>
              <a:rPr lang="ru-RU" sz="2000" dirty="0">
                <a:solidFill>
                  <a:srgbClr val="0070C0"/>
                </a:solidFill>
                <a:latin typeface="Cambria" pitchFamily="18" charset="0"/>
              </a:rPr>
              <a:t>), и это название позднее распространилось на весь континент. Как предполагают французские ученые, специально изучавшие этот вопрос, слово «Африка» либо финикийского происхождения, либо берберского. </a:t>
            </a:r>
          </a:p>
        </p:txBody>
      </p:sp>
      <p:pic>
        <p:nvPicPr>
          <p:cNvPr id="1028" name="Picture 4" descr="http://skio.ru/latin/img/quintu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7958" y="1988840"/>
            <a:ext cx="1310546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6498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oldmaral.ucoz.ru/shablonPPT_2/zelenyj_bles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30762"/>
            <a:ext cx="9139521" cy="6854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1560" y="1031450"/>
            <a:ext cx="648072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FFFF00"/>
                </a:solidFill>
                <a:latin typeface="Cambria" pitchFamily="18" charset="0"/>
              </a:rPr>
              <a:t>Ограничивая Азию на севере р. Араксом и Каспийским морем, а на востоке — «Индийской пустыней», Геродот делает вполне естественным вывод: «...по длине она [Европа] равна двум другим частям света</a:t>
            </a:r>
            <a:r>
              <a:rPr lang="ru-RU" sz="2000" dirty="0" smtClean="0">
                <a:solidFill>
                  <a:srgbClr val="FFFF00"/>
                </a:solidFill>
                <a:latin typeface="Cambria" pitchFamily="18" charset="0"/>
              </a:rPr>
              <a:t>». </a:t>
            </a:r>
          </a:p>
          <a:p>
            <a:pPr algn="ctr"/>
            <a:endParaRPr lang="ru-RU" sz="2000" dirty="0">
              <a:latin typeface="Cambria" pitchFamily="18" charset="0"/>
            </a:endParaRPr>
          </a:p>
          <a:p>
            <a:pPr algn="ctr"/>
            <a:endParaRPr lang="ru-RU" sz="2000" dirty="0" smtClean="0">
              <a:latin typeface="Cambria" pitchFamily="18" charset="0"/>
            </a:endParaRP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Cambria" pitchFamily="18" charset="0"/>
              </a:rPr>
              <a:t>Геродот </a:t>
            </a:r>
            <a:r>
              <a:rPr lang="ru-RU" sz="2000" dirty="0">
                <a:solidFill>
                  <a:srgbClr val="002060"/>
                </a:solidFill>
                <a:latin typeface="Cambria" pitchFamily="18" charset="0"/>
              </a:rPr>
              <a:t>издевается над теми, кто (по Гомеру) изображает Землю как круг, со всех сторон обтекаемый «рекой Океаном», но признает, что единое море отделяет Европу от Ливии и омывает — по крайней мере на западе и юге — Ливию (Африку) и Азию. Он ничего не знает и потому не хочет говорить о том, есть ли что-либо за этим «Южным», или «Эритрейским», морем и где кончается и кончается ли где-нибудь на западе Европа, а на востоке Индия.</a:t>
            </a:r>
            <a:endParaRPr lang="ru-RU" sz="2000" dirty="0">
              <a:solidFill>
                <a:srgbClr val="002060"/>
              </a:solidFill>
              <a:latin typeface="Cambria" pitchFamily="18" charset="0"/>
            </a:endParaRPr>
          </a:p>
        </p:txBody>
      </p:sp>
      <p:pic>
        <p:nvPicPr>
          <p:cNvPr id="1028" name="Picture 4" descr="http://www.chronologia.org/xp/im/xr3-0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095208" y="30762"/>
            <a:ext cx="2048791" cy="2678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9855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2346</Words>
  <Application>Microsoft Office PowerPoint</Application>
  <PresentationFormat>Экран (4:3)</PresentationFormat>
  <Paragraphs>118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Роль античных географов в истории открытий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Легенда об Атлантиде </vt:lpstr>
      <vt:lpstr>Презентация PowerPoint</vt:lpstr>
      <vt:lpstr>Презентация PowerPoint</vt:lpstr>
      <vt:lpstr>Презентация PowerPoint</vt:lpstr>
      <vt:lpstr>Презентация PowerPoint</vt:lpstr>
      <vt:lpstr>Учение о сферичности Земли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Теория единства Мирового океана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внимание!!!              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Роль античных географов в истории открытий</dc:title>
  <dc:creator>ййй</dc:creator>
  <cp:lastModifiedBy>ййй</cp:lastModifiedBy>
  <cp:revision>16</cp:revision>
  <dcterms:created xsi:type="dcterms:W3CDTF">2014-11-29T13:50:20Z</dcterms:created>
  <dcterms:modified xsi:type="dcterms:W3CDTF">2014-11-30T11:13:45Z</dcterms:modified>
</cp:coreProperties>
</file>