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56" r:id="rId2"/>
    <p:sldId id="263" r:id="rId3"/>
    <p:sldId id="264" r:id="rId4"/>
    <p:sldId id="284" r:id="rId5"/>
    <p:sldId id="280" r:id="rId6"/>
    <p:sldId id="273" r:id="rId7"/>
    <p:sldId id="258" r:id="rId8"/>
    <p:sldId id="261" r:id="rId9"/>
    <p:sldId id="286" r:id="rId10"/>
    <p:sldId id="283" r:id="rId11"/>
    <p:sldId id="274" r:id="rId12"/>
    <p:sldId id="275" r:id="rId13"/>
    <p:sldId id="276" r:id="rId14"/>
    <p:sldId id="268" r:id="rId15"/>
    <p:sldId id="277" r:id="rId16"/>
    <p:sldId id="269" r:id="rId17"/>
    <p:sldId id="278" r:id="rId18"/>
    <p:sldId id="270" r:id="rId19"/>
    <p:sldId id="272" r:id="rId20"/>
    <p:sldId id="271" r:id="rId21"/>
    <p:sldId id="279" r:id="rId22"/>
    <p:sldId id="267" r:id="rId23"/>
    <p:sldId id="266" r:id="rId24"/>
    <p:sldId id="285" r:id="rId25"/>
    <p:sldId id="265" r:id="rId26"/>
    <p:sldId id="262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F0B1A"/>
    <a:srgbClr val="00CC00"/>
    <a:srgbClr val="0000FF"/>
    <a:srgbClr val="0046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660"/>
  </p:normalViewPr>
  <p:slideViewPr>
    <p:cSldViewPr>
      <p:cViewPr varScale="1">
        <p:scale>
          <a:sx n="84" d="100"/>
          <a:sy n="84" d="100"/>
        </p:scale>
        <p:origin x="150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8FFA28-4D33-49CC-88AE-8CD6D245516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BE6060-3AF0-4B07-9EC3-05B1724DCF2A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Самая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133D4C-543D-44D7-8DCA-28E2E746E02E}" type="parTrans" cxnId="{92E43E81-3275-4F21-8743-33E6241EAC72}">
      <dgm:prSet/>
      <dgm:spPr/>
      <dgm:t>
        <a:bodyPr/>
        <a:lstStyle/>
        <a:p>
          <a:endParaRPr lang="ru-RU"/>
        </a:p>
      </dgm:t>
    </dgm:pt>
    <dgm:pt modelId="{DC62DB55-F1C2-4FA0-9F04-358B74F6500F}" type="sibTrans" cxnId="{92E43E81-3275-4F21-8743-33E6241EAC72}">
      <dgm:prSet/>
      <dgm:spPr/>
      <dgm:t>
        <a:bodyPr/>
        <a:lstStyle/>
        <a:p>
          <a:endParaRPr lang="ru-RU"/>
        </a:p>
      </dgm:t>
    </dgm:pt>
    <dgm:pt modelId="{41ACB406-FB9D-4D35-AD76-BA044D642DF1}">
      <dgm:prSet phldrT="[Текст]" custT="1"/>
      <dgm:spPr/>
      <dgm:t>
        <a:bodyPr/>
        <a:lstStyle/>
        <a:p>
          <a:r>
            <a:rPr lang="ru-RU" sz="9600" dirty="0" smtClean="0"/>
            <a:t>?</a:t>
          </a:r>
          <a:endParaRPr lang="ru-RU" sz="9600" dirty="0"/>
        </a:p>
      </dgm:t>
    </dgm:pt>
    <dgm:pt modelId="{0F801726-0E70-4A59-9086-A3419A2898A8}" type="parTrans" cxnId="{2D815FED-F3C2-491A-9C06-A50E97B24F60}">
      <dgm:prSet/>
      <dgm:spPr/>
      <dgm:t>
        <a:bodyPr/>
        <a:lstStyle/>
        <a:p>
          <a:endParaRPr lang="ru-RU"/>
        </a:p>
      </dgm:t>
    </dgm:pt>
    <dgm:pt modelId="{B4ED71AD-1F9C-490B-BBFB-749149898C6F}" type="sibTrans" cxnId="{2D815FED-F3C2-491A-9C06-A50E97B24F60}">
      <dgm:prSet/>
      <dgm:spPr/>
      <dgm:t>
        <a:bodyPr/>
        <a:lstStyle/>
        <a:p>
          <a:endParaRPr lang="ru-RU"/>
        </a:p>
      </dgm:t>
    </dgm:pt>
    <dgm:pt modelId="{201896D0-218C-42DE-86DB-5924B005599C}">
      <dgm:prSet phldrT="[Текст]" custT="1"/>
      <dgm:spPr/>
      <dgm:t>
        <a:bodyPr/>
        <a:lstStyle/>
        <a:p>
          <a:r>
            <a:rPr lang="ru-RU" sz="9600" dirty="0" smtClean="0"/>
            <a:t>?</a:t>
          </a:r>
          <a:endParaRPr lang="ru-RU" sz="9600" dirty="0"/>
        </a:p>
      </dgm:t>
    </dgm:pt>
    <dgm:pt modelId="{63C5426F-A3F8-4258-9E0E-2E9046835110}" type="parTrans" cxnId="{1FC3AB15-F5FF-450E-89A8-C789B8548D03}">
      <dgm:prSet/>
      <dgm:spPr/>
      <dgm:t>
        <a:bodyPr/>
        <a:lstStyle/>
        <a:p>
          <a:endParaRPr lang="ru-RU"/>
        </a:p>
      </dgm:t>
    </dgm:pt>
    <dgm:pt modelId="{AACE6E73-3BC1-4332-90CA-DC99C21B10BE}" type="sibTrans" cxnId="{1FC3AB15-F5FF-450E-89A8-C789B8548D03}">
      <dgm:prSet/>
      <dgm:spPr/>
      <dgm:t>
        <a:bodyPr/>
        <a:lstStyle/>
        <a:p>
          <a:endParaRPr lang="ru-RU"/>
        </a:p>
      </dgm:t>
    </dgm:pt>
    <dgm:pt modelId="{63BC3AC1-DDC2-4711-BAFA-1D90A1582ED4}">
      <dgm:prSet phldrT="[Текст]"/>
      <dgm:spPr/>
      <dgm:t>
        <a:bodyPr/>
        <a:lstStyle/>
        <a:p>
          <a:endParaRPr lang="ru-RU"/>
        </a:p>
      </dgm:t>
    </dgm:pt>
    <dgm:pt modelId="{EC04AA19-F500-4B53-8E06-411617DE2BC5}" type="parTrans" cxnId="{EA286D38-9A87-465C-99AF-54B59EC1E321}">
      <dgm:prSet/>
      <dgm:spPr/>
      <dgm:t>
        <a:bodyPr/>
        <a:lstStyle/>
        <a:p>
          <a:endParaRPr lang="ru-RU"/>
        </a:p>
      </dgm:t>
    </dgm:pt>
    <dgm:pt modelId="{8E637EA6-1D39-49B2-BE39-73B0D921C903}" type="sibTrans" cxnId="{EA286D38-9A87-465C-99AF-54B59EC1E321}">
      <dgm:prSet/>
      <dgm:spPr/>
      <dgm:t>
        <a:bodyPr/>
        <a:lstStyle/>
        <a:p>
          <a:endParaRPr lang="ru-RU"/>
        </a:p>
      </dgm:t>
    </dgm:pt>
    <dgm:pt modelId="{FE2302DF-E8E1-4923-B477-82CD69EE25C7}">
      <dgm:prSet phldrT="[Текст]"/>
      <dgm:spPr/>
      <dgm:t>
        <a:bodyPr/>
        <a:lstStyle/>
        <a:p>
          <a:endParaRPr lang="ru-RU"/>
        </a:p>
      </dgm:t>
    </dgm:pt>
    <dgm:pt modelId="{88845235-7475-4C50-B91C-7CACEC0FBDA6}" type="parTrans" cxnId="{D0E30ADE-6E67-43D2-9B52-A8074B10186B}">
      <dgm:prSet/>
      <dgm:spPr/>
      <dgm:t>
        <a:bodyPr/>
        <a:lstStyle/>
        <a:p>
          <a:endParaRPr lang="ru-RU"/>
        </a:p>
      </dgm:t>
    </dgm:pt>
    <dgm:pt modelId="{F481179E-6902-4E17-8E9F-AB8C27A7E8D8}" type="sibTrans" cxnId="{D0E30ADE-6E67-43D2-9B52-A8074B10186B}">
      <dgm:prSet/>
      <dgm:spPr/>
      <dgm:t>
        <a:bodyPr/>
        <a:lstStyle/>
        <a:p>
          <a:endParaRPr lang="ru-RU"/>
        </a:p>
      </dgm:t>
    </dgm:pt>
    <dgm:pt modelId="{65E2E5BA-299F-408B-A9D9-CDF21D810068}">
      <dgm:prSet custT="1"/>
      <dgm:spPr/>
      <dgm:t>
        <a:bodyPr/>
        <a:lstStyle/>
        <a:p>
          <a:r>
            <a:rPr lang="ru-RU" sz="9600" dirty="0" smtClean="0"/>
            <a:t>?</a:t>
          </a:r>
          <a:endParaRPr lang="ru-RU" sz="9600" dirty="0"/>
        </a:p>
      </dgm:t>
    </dgm:pt>
    <dgm:pt modelId="{11882502-05DB-4B10-A521-43F98064B450}" type="parTrans" cxnId="{F5CFF906-57A9-4C3C-8E35-698D5F4F59D9}">
      <dgm:prSet/>
      <dgm:spPr/>
      <dgm:t>
        <a:bodyPr/>
        <a:lstStyle/>
        <a:p>
          <a:endParaRPr lang="ru-RU"/>
        </a:p>
      </dgm:t>
    </dgm:pt>
    <dgm:pt modelId="{7D85278B-83E3-4B33-A762-75C55195466E}" type="sibTrans" cxnId="{F5CFF906-57A9-4C3C-8E35-698D5F4F59D9}">
      <dgm:prSet/>
      <dgm:spPr/>
      <dgm:t>
        <a:bodyPr/>
        <a:lstStyle/>
        <a:p>
          <a:endParaRPr lang="ru-RU"/>
        </a:p>
      </dgm:t>
    </dgm:pt>
    <dgm:pt modelId="{8BA263DC-FF3F-4E7F-B4B3-11B7691653F1}">
      <dgm:prSet custT="1"/>
      <dgm:spPr/>
      <dgm:t>
        <a:bodyPr/>
        <a:lstStyle/>
        <a:p>
          <a:r>
            <a:rPr lang="ru-RU" sz="9600" dirty="0" smtClean="0"/>
            <a:t>?</a:t>
          </a:r>
          <a:endParaRPr lang="ru-RU" sz="9600" dirty="0"/>
        </a:p>
      </dgm:t>
    </dgm:pt>
    <dgm:pt modelId="{1B448DDE-EB47-4616-97D3-4BB42822A0B2}" type="parTrans" cxnId="{38E95017-4E47-44FD-8599-9C81C605A657}">
      <dgm:prSet/>
      <dgm:spPr/>
      <dgm:t>
        <a:bodyPr/>
        <a:lstStyle/>
        <a:p>
          <a:endParaRPr lang="ru-RU"/>
        </a:p>
      </dgm:t>
    </dgm:pt>
    <dgm:pt modelId="{79CCD2A4-644E-49D3-89CA-82167577AD3A}" type="sibTrans" cxnId="{38E95017-4E47-44FD-8599-9C81C605A657}">
      <dgm:prSet/>
      <dgm:spPr/>
      <dgm:t>
        <a:bodyPr/>
        <a:lstStyle/>
        <a:p>
          <a:endParaRPr lang="ru-RU"/>
        </a:p>
      </dgm:t>
    </dgm:pt>
    <dgm:pt modelId="{8C63C452-D0B9-409C-86F4-780FAE42372A}" type="pres">
      <dgm:prSet presAssocID="{C48FFA28-4D33-49CC-88AE-8CD6D245516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60B902-5FBE-40C8-9FB0-ABCFD21B9092}" type="pres">
      <dgm:prSet presAssocID="{C48FFA28-4D33-49CC-88AE-8CD6D2455167}" presName="matrix" presStyleCnt="0"/>
      <dgm:spPr/>
    </dgm:pt>
    <dgm:pt modelId="{769D9513-2026-468A-AE71-0589CADC1A4F}" type="pres">
      <dgm:prSet presAssocID="{C48FFA28-4D33-49CC-88AE-8CD6D2455167}" presName="tile1" presStyleLbl="node1" presStyleIdx="0" presStyleCnt="4"/>
      <dgm:spPr/>
      <dgm:t>
        <a:bodyPr/>
        <a:lstStyle/>
        <a:p>
          <a:endParaRPr lang="ru-RU"/>
        </a:p>
      </dgm:t>
    </dgm:pt>
    <dgm:pt modelId="{0F85E74B-ABDA-443C-9257-AE71CDB71170}" type="pres">
      <dgm:prSet presAssocID="{C48FFA28-4D33-49CC-88AE-8CD6D245516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49CEC-1072-4A90-815D-C9615F7E4B28}" type="pres">
      <dgm:prSet presAssocID="{C48FFA28-4D33-49CC-88AE-8CD6D2455167}" presName="tile2" presStyleLbl="node1" presStyleIdx="1" presStyleCnt="4"/>
      <dgm:spPr/>
      <dgm:t>
        <a:bodyPr/>
        <a:lstStyle/>
        <a:p>
          <a:endParaRPr lang="ru-RU"/>
        </a:p>
      </dgm:t>
    </dgm:pt>
    <dgm:pt modelId="{7E98A74C-72C5-4656-BD5D-8550D4EBE4B4}" type="pres">
      <dgm:prSet presAssocID="{C48FFA28-4D33-49CC-88AE-8CD6D245516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75A5E-6C0D-4D22-AD57-99C7EED69CDE}" type="pres">
      <dgm:prSet presAssocID="{C48FFA28-4D33-49CC-88AE-8CD6D2455167}" presName="tile3" presStyleLbl="node1" presStyleIdx="2" presStyleCnt="4"/>
      <dgm:spPr/>
      <dgm:t>
        <a:bodyPr/>
        <a:lstStyle/>
        <a:p>
          <a:endParaRPr lang="ru-RU"/>
        </a:p>
      </dgm:t>
    </dgm:pt>
    <dgm:pt modelId="{D6BF8594-AACA-49B2-A49D-57BEA2178E66}" type="pres">
      <dgm:prSet presAssocID="{C48FFA28-4D33-49CC-88AE-8CD6D245516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A7F87-D3AF-438D-A6CB-BBC2D9B9DFCE}" type="pres">
      <dgm:prSet presAssocID="{C48FFA28-4D33-49CC-88AE-8CD6D2455167}" presName="tile4" presStyleLbl="node1" presStyleIdx="3" presStyleCnt="4"/>
      <dgm:spPr/>
      <dgm:t>
        <a:bodyPr/>
        <a:lstStyle/>
        <a:p>
          <a:endParaRPr lang="ru-RU"/>
        </a:p>
      </dgm:t>
    </dgm:pt>
    <dgm:pt modelId="{C7DBAE58-EFD8-4D09-90F4-77180C91B544}" type="pres">
      <dgm:prSet presAssocID="{C48FFA28-4D33-49CC-88AE-8CD6D245516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5DDA9-D2F1-49BE-B18F-F21E434D07A4}" type="pres">
      <dgm:prSet presAssocID="{C48FFA28-4D33-49CC-88AE-8CD6D245516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38E95017-4E47-44FD-8599-9C81C605A657}" srcId="{26BE6060-3AF0-4B07-9EC3-05B1724DCF2A}" destId="{8BA263DC-FF3F-4E7F-B4B3-11B7691653F1}" srcOrd="2" destOrd="0" parTransId="{1B448DDE-EB47-4616-97D3-4BB42822A0B2}" sibTransId="{79CCD2A4-644E-49D3-89CA-82167577AD3A}"/>
    <dgm:cxn modelId="{D0E30ADE-6E67-43D2-9B52-A8074B10186B}" srcId="{26BE6060-3AF0-4B07-9EC3-05B1724DCF2A}" destId="{FE2302DF-E8E1-4923-B477-82CD69EE25C7}" srcOrd="5" destOrd="0" parTransId="{88845235-7475-4C50-B91C-7CACEC0FBDA6}" sibTransId="{F481179E-6902-4E17-8E9F-AB8C27A7E8D8}"/>
    <dgm:cxn modelId="{92E43E81-3275-4F21-8743-33E6241EAC72}" srcId="{C48FFA28-4D33-49CC-88AE-8CD6D2455167}" destId="{26BE6060-3AF0-4B07-9EC3-05B1724DCF2A}" srcOrd="0" destOrd="0" parTransId="{63133D4C-543D-44D7-8DCA-28E2E746E02E}" sibTransId="{DC62DB55-F1C2-4FA0-9F04-358B74F6500F}"/>
    <dgm:cxn modelId="{AD26C95D-85B4-48BB-8CFA-B8B1F2B956B0}" type="presOf" srcId="{C48FFA28-4D33-49CC-88AE-8CD6D2455167}" destId="{8C63C452-D0B9-409C-86F4-780FAE42372A}" srcOrd="0" destOrd="0" presId="urn:microsoft.com/office/officeart/2005/8/layout/matrix1"/>
    <dgm:cxn modelId="{9DC69F67-97D2-4EC8-B79A-4E0F0CC4CF78}" type="presOf" srcId="{41ACB406-FB9D-4D35-AD76-BA044D642DF1}" destId="{769D9513-2026-468A-AE71-0589CADC1A4F}" srcOrd="0" destOrd="0" presId="urn:microsoft.com/office/officeart/2005/8/layout/matrix1"/>
    <dgm:cxn modelId="{F5CFF906-57A9-4C3C-8E35-698D5F4F59D9}" srcId="{26BE6060-3AF0-4B07-9EC3-05B1724DCF2A}" destId="{65E2E5BA-299F-408B-A9D9-CDF21D810068}" srcOrd="3" destOrd="0" parTransId="{11882502-05DB-4B10-A521-43F98064B450}" sibTransId="{7D85278B-83E3-4B33-A762-75C55195466E}"/>
    <dgm:cxn modelId="{DF37AD9E-AE1A-47C1-AD43-CAE6726CE153}" type="presOf" srcId="{201896D0-218C-42DE-86DB-5924B005599C}" destId="{8A349CEC-1072-4A90-815D-C9615F7E4B28}" srcOrd="0" destOrd="0" presId="urn:microsoft.com/office/officeart/2005/8/layout/matrix1"/>
    <dgm:cxn modelId="{16551A4B-CED3-4A48-AF7F-8262093916BE}" type="presOf" srcId="{26BE6060-3AF0-4B07-9EC3-05B1724DCF2A}" destId="{1F75DDA9-D2F1-49BE-B18F-F21E434D07A4}" srcOrd="0" destOrd="0" presId="urn:microsoft.com/office/officeart/2005/8/layout/matrix1"/>
    <dgm:cxn modelId="{4E95C0A9-763C-4043-A2AC-9FF3E927432E}" type="presOf" srcId="{8BA263DC-FF3F-4E7F-B4B3-11B7691653F1}" destId="{D6BF8594-AACA-49B2-A49D-57BEA2178E66}" srcOrd="1" destOrd="0" presId="urn:microsoft.com/office/officeart/2005/8/layout/matrix1"/>
    <dgm:cxn modelId="{EA286D38-9A87-465C-99AF-54B59EC1E321}" srcId="{26BE6060-3AF0-4B07-9EC3-05B1724DCF2A}" destId="{63BC3AC1-DDC2-4711-BAFA-1D90A1582ED4}" srcOrd="4" destOrd="0" parTransId="{EC04AA19-F500-4B53-8E06-411617DE2BC5}" sibTransId="{8E637EA6-1D39-49B2-BE39-73B0D921C903}"/>
    <dgm:cxn modelId="{C5577ED3-E126-46C1-B504-EED0ED18B7B5}" type="presOf" srcId="{201896D0-218C-42DE-86DB-5924B005599C}" destId="{7E98A74C-72C5-4656-BD5D-8550D4EBE4B4}" srcOrd="1" destOrd="0" presId="urn:microsoft.com/office/officeart/2005/8/layout/matrix1"/>
    <dgm:cxn modelId="{2D815FED-F3C2-491A-9C06-A50E97B24F60}" srcId="{26BE6060-3AF0-4B07-9EC3-05B1724DCF2A}" destId="{41ACB406-FB9D-4D35-AD76-BA044D642DF1}" srcOrd="0" destOrd="0" parTransId="{0F801726-0E70-4A59-9086-A3419A2898A8}" sibTransId="{B4ED71AD-1F9C-490B-BBFB-749149898C6F}"/>
    <dgm:cxn modelId="{2DBDE80F-933D-414D-99E8-0E714B0C1099}" type="presOf" srcId="{8BA263DC-FF3F-4E7F-B4B3-11B7691653F1}" destId="{2E875A5E-6C0D-4D22-AD57-99C7EED69CDE}" srcOrd="0" destOrd="0" presId="urn:microsoft.com/office/officeart/2005/8/layout/matrix1"/>
    <dgm:cxn modelId="{E975D8E5-93C9-43D0-95AD-8EBA91B4E6D6}" type="presOf" srcId="{65E2E5BA-299F-408B-A9D9-CDF21D810068}" destId="{281A7F87-D3AF-438D-A6CB-BBC2D9B9DFCE}" srcOrd="0" destOrd="0" presId="urn:microsoft.com/office/officeart/2005/8/layout/matrix1"/>
    <dgm:cxn modelId="{833290B6-FF39-4ACB-80AF-14E5E56AD440}" type="presOf" srcId="{41ACB406-FB9D-4D35-AD76-BA044D642DF1}" destId="{0F85E74B-ABDA-443C-9257-AE71CDB71170}" srcOrd="1" destOrd="0" presId="urn:microsoft.com/office/officeart/2005/8/layout/matrix1"/>
    <dgm:cxn modelId="{76769FE2-F1B5-449C-AD6C-17C1AA75C4FE}" type="presOf" srcId="{65E2E5BA-299F-408B-A9D9-CDF21D810068}" destId="{C7DBAE58-EFD8-4D09-90F4-77180C91B544}" srcOrd="1" destOrd="0" presId="urn:microsoft.com/office/officeart/2005/8/layout/matrix1"/>
    <dgm:cxn modelId="{1FC3AB15-F5FF-450E-89A8-C789B8548D03}" srcId="{26BE6060-3AF0-4B07-9EC3-05B1724DCF2A}" destId="{201896D0-218C-42DE-86DB-5924B005599C}" srcOrd="1" destOrd="0" parTransId="{63C5426F-A3F8-4258-9E0E-2E9046835110}" sibTransId="{AACE6E73-3BC1-4332-90CA-DC99C21B10BE}"/>
    <dgm:cxn modelId="{7E645334-2171-4B6B-9778-8D5B15FEF704}" type="presParOf" srcId="{8C63C452-D0B9-409C-86F4-780FAE42372A}" destId="{3860B902-5FBE-40C8-9FB0-ABCFD21B9092}" srcOrd="0" destOrd="0" presId="urn:microsoft.com/office/officeart/2005/8/layout/matrix1"/>
    <dgm:cxn modelId="{6CD88D5A-65B6-484A-9DFC-8A574EE4FEFF}" type="presParOf" srcId="{3860B902-5FBE-40C8-9FB0-ABCFD21B9092}" destId="{769D9513-2026-468A-AE71-0589CADC1A4F}" srcOrd="0" destOrd="0" presId="urn:microsoft.com/office/officeart/2005/8/layout/matrix1"/>
    <dgm:cxn modelId="{657DF863-504E-4217-8F73-E2EF373080D4}" type="presParOf" srcId="{3860B902-5FBE-40C8-9FB0-ABCFD21B9092}" destId="{0F85E74B-ABDA-443C-9257-AE71CDB71170}" srcOrd="1" destOrd="0" presId="urn:microsoft.com/office/officeart/2005/8/layout/matrix1"/>
    <dgm:cxn modelId="{31357761-268B-4395-9722-80847F37F15F}" type="presParOf" srcId="{3860B902-5FBE-40C8-9FB0-ABCFD21B9092}" destId="{8A349CEC-1072-4A90-815D-C9615F7E4B28}" srcOrd="2" destOrd="0" presId="urn:microsoft.com/office/officeart/2005/8/layout/matrix1"/>
    <dgm:cxn modelId="{38064FF2-1BE9-4F40-864D-F2611788B5DA}" type="presParOf" srcId="{3860B902-5FBE-40C8-9FB0-ABCFD21B9092}" destId="{7E98A74C-72C5-4656-BD5D-8550D4EBE4B4}" srcOrd="3" destOrd="0" presId="urn:microsoft.com/office/officeart/2005/8/layout/matrix1"/>
    <dgm:cxn modelId="{B1419827-06D4-47FE-BA39-69A6D31A8777}" type="presParOf" srcId="{3860B902-5FBE-40C8-9FB0-ABCFD21B9092}" destId="{2E875A5E-6C0D-4D22-AD57-99C7EED69CDE}" srcOrd="4" destOrd="0" presId="urn:microsoft.com/office/officeart/2005/8/layout/matrix1"/>
    <dgm:cxn modelId="{8A029502-A32A-4941-872C-0E3AF6BE03FD}" type="presParOf" srcId="{3860B902-5FBE-40C8-9FB0-ABCFD21B9092}" destId="{D6BF8594-AACA-49B2-A49D-57BEA2178E66}" srcOrd="5" destOrd="0" presId="urn:microsoft.com/office/officeart/2005/8/layout/matrix1"/>
    <dgm:cxn modelId="{653402E3-0BC2-49D6-BABB-9B97B22DED44}" type="presParOf" srcId="{3860B902-5FBE-40C8-9FB0-ABCFD21B9092}" destId="{281A7F87-D3AF-438D-A6CB-BBC2D9B9DFCE}" srcOrd="6" destOrd="0" presId="urn:microsoft.com/office/officeart/2005/8/layout/matrix1"/>
    <dgm:cxn modelId="{F67F50C2-12E6-4852-BA8D-B23D32C74012}" type="presParOf" srcId="{3860B902-5FBE-40C8-9FB0-ABCFD21B9092}" destId="{C7DBAE58-EFD8-4D09-90F4-77180C91B544}" srcOrd="7" destOrd="0" presId="urn:microsoft.com/office/officeart/2005/8/layout/matrix1"/>
    <dgm:cxn modelId="{09E7879E-7DAE-4022-A3E5-2C3675D3C347}" type="presParOf" srcId="{8C63C452-D0B9-409C-86F4-780FAE42372A}" destId="{1F75DDA9-D2F1-49BE-B18F-F21E434D07A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8FFA28-4D33-49CC-88AE-8CD6D245516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BE6060-3AF0-4B07-9EC3-05B1724DCF2A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Самая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133D4C-543D-44D7-8DCA-28E2E746E02E}" type="parTrans" cxnId="{92E43E81-3275-4F21-8743-33E6241EAC72}">
      <dgm:prSet/>
      <dgm:spPr/>
      <dgm:t>
        <a:bodyPr/>
        <a:lstStyle/>
        <a:p>
          <a:endParaRPr lang="ru-RU"/>
        </a:p>
      </dgm:t>
    </dgm:pt>
    <dgm:pt modelId="{DC62DB55-F1C2-4FA0-9F04-358B74F6500F}" type="sibTrans" cxnId="{92E43E81-3275-4F21-8743-33E6241EAC72}">
      <dgm:prSet/>
      <dgm:spPr/>
      <dgm:t>
        <a:bodyPr/>
        <a:lstStyle/>
        <a:p>
          <a:endParaRPr lang="ru-RU"/>
        </a:p>
      </dgm:t>
    </dgm:pt>
    <dgm:pt modelId="{63BC3AC1-DDC2-4711-BAFA-1D90A1582ED4}">
      <dgm:prSet phldrT="[Текст]"/>
      <dgm:spPr/>
      <dgm:t>
        <a:bodyPr/>
        <a:lstStyle/>
        <a:p>
          <a:endParaRPr lang="ru-RU"/>
        </a:p>
      </dgm:t>
    </dgm:pt>
    <dgm:pt modelId="{EC04AA19-F500-4B53-8E06-411617DE2BC5}" type="parTrans" cxnId="{EA286D38-9A87-465C-99AF-54B59EC1E321}">
      <dgm:prSet/>
      <dgm:spPr/>
      <dgm:t>
        <a:bodyPr/>
        <a:lstStyle/>
        <a:p>
          <a:endParaRPr lang="ru-RU"/>
        </a:p>
      </dgm:t>
    </dgm:pt>
    <dgm:pt modelId="{8E637EA6-1D39-49B2-BE39-73B0D921C903}" type="sibTrans" cxnId="{EA286D38-9A87-465C-99AF-54B59EC1E321}">
      <dgm:prSet/>
      <dgm:spPr/>
      <dgm:t>
        <a:bodyPr/>
        <a:lstStyle/>
        <a:p>
          <a:endParaRPr lang="ru-RU"/>
        </a:p>
      </dgm:t>
    </dgm:pt>
    <dgm:pt modelId="{65E2E5BA-299F-408B-A9D9-CDF21D810068}">
      <dgm:prSet custT="1"/>
      <dgm:spPr/>
      <dgm:t>
        <a:bodyPr/>
        <a:lstStyle/>
        <a:p>
          <a:endParaRPr lang="ru-RU"/>
        </a:p>
      </dgm:t>
    </dgm:pt>
    <dgm:pt modelId="{11882502-05DB-4B10-A521-43F98064B450}" type="parTrans" cxnId="{F5CFF906-57A9-4C3C-8E35-698D5F4F59D9}">
      <dgm:prSet/>
      <dgm:spPr/>
      <dgm:t>
        <a:bodyPr/>
        <a:lstStyle/>
        <a:p>
          <a:endParaRPr lang="ru-RU"/>
        </a:p>
      </dgm:t>
    </dgm:pt>
    <dgm:pt modelId="{7D85278B-83E3-4B33-A762-75C55195466E}" type="sibTrans" cxnId="{F5CFF906-57A9-4C3C-8E35-698D5F4F59D9}">
      <dgm:prSet/>
      <dgm:spPr/>
      <dgm:t>
        <a:bodyPr/>
        <a:lstStyle/>
        <a:p>
          <a:endParaRPr lang="ru-RU"/>
        </a:p>
      </dgm:t>
    </dgm:pt>
    <dgm:pt modelId="{8BA263DC-FF3F-4E7F-B4B3-11B7691653F1}">
      <dgm:prSet custT="1"/>
      <dgm:spPr/>
      <dgm:t>
        <a:bodyPr/>
        <a:lstStyle/>
        <a:p>
          <a:endParaRPr lang="ru-RU"/>
        </a:p>
      </dgm:t>
    </dgm:pt>
    <dgm:pt modelId="{1B448DDE-EB47-4616-97D3-4BB42822A0B2}" type="parTrans" cxnId="{38E95017-4E47-44FD-8599-9C81C605A657}">
      <dgm:prSet/>
      <dgm:spPr/>
      <dgm:t>
        <a:bodyPr/>
        <a:lstStyle/>
        <a:p>
          <a:endParaRPr lang="ru-RU"/>
        </a:p>
      </dgm:t>
    </dgm:pt>
    <dgm:pt modelId="{79CCD2A4-644E-49D3-89CA-82167577AD3A}" type="sibTrans" cxnId="{38E95017-4E47-44FD-8599-9C81C605A657}">
      <dgm:prSet/>
      <dgm:spPr/>
      <dgm:t>
        <a:bodyPr/>
        <a:lstStyle/>
        <a:p>
          <a:endParaRPr lang="ru-RU"/>
        </a:p>
      </dgm:t>
    </dgm:pt>
    <dgm:pt modelId="{510602C7-EB54-4553-BE27-B49C5B3CE40D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400" dirty="0" smtClean="0"/>
            <a:t>С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амая освоенная территория РФ. Проживает более 50 % населения страны.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E2A470C-2BC6-455A-A4C6-661A6F73DBC9}" type="parTrans" cxnId="{EEA3C920-8334-412A-8394-33FE4483A059}">
      <dgm:prSet/>
      <dgm:spPr/>
      <dgm:t>
        <a:bodyPr/>
        <a:lstStyle/>
        <a:p>
          <a:endParaRPr lang="ru-RU"/>
        </a:p>
      </dgm:t>
    </dgm:pt>
    <dgm:pt modelId="{10EFC48C-81CC-4F1F-A105-9FF2FA9B4DAE}" type="sibTrans" cxnId="{EEA3C920-8334-412A-8394-33FE4483A059}">
      <dgm:prSet/>
      <dgm:spPr/>
      <dgm:t>
        <a:bodyPr/>
        <a:lstStyle/>
        <a:p>
          <a:endParaRPr lang="ru-RU"/>
        </a:p>
      </dgm:t>
    </dgm:pt>
    <dgm:pt modelId="{E804629F-DF29-41B1-AE42-8CCC815876A8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Самая большая по площади равнина в РФ (около 3 млн. км ).</a:t>
          </a:r>
        </a:p>
      </dgm:t>
    </dgm:pt>
    <dgm:pt modelId="{9D881A83-F240-4849-9BC1-F27EC57C8399}" type="parTrans" cxnId="{F9989ACD-6CB6-4444-A0B8-2214C275AA08}">
      <dgm:prSet/>
      <dgm:spPr/>
      <dgm:t>
        <a:bodyPr/>
        <a:lstStyle/>
        <a:p>
          <a:endParaRPr lang="ru-RU"/>
        </a:p>
      </dgm:t>
    </dgm:pt>
    <dgm:pt modelId="{77F911CB-75B2-46F5-9302-2D4FFA85EDC4}" type="sibTrans" cxnId="{F9989ACD-6CB6-4444-A0B8-2214C275AA08}">
      <dgm:prSet/>
      <dgm:spPr/>
      <dgm:t>
        <a:bodyPr/>
        <a:lstStyle/>
        <a:p>
          <a:endParaRPr lang="ru-RU"/>
        </a:p>
      </dgm:t>
    </dgm:pt>
    <dgm:pt modelId="{96DF613C-9CBE-46E8-9DA8-25FAA5C2A317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Самый полный набор ПЗ.</a:t>
          </a:r>
        </a:p>
        <a:p>
          <a:pPr>
            <a:lnSpc>
              <a:spcPct val="150000"/>
            </a:lnSpc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Самое большое число заповедников.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8385CFE-08CB-4FC7-8BC9-A67B57E6D447}" type="parTrans" cxnId="{30903295-DE77-46B6-AC54-0ECB21E0C182}">
      <dgm:prSet/>
      <dgm:spPr/>
      <dgm:t>
        <a:bodyPr/>
        <a:lstStyle/>
        <a:p>
          <a:endParaRPr lang="ru-RU"/>
        </a:p>
      </dgm:t>
    </dgm:pt>
    <dgm:pt modelId="{44851724-DBBD-46BD-9575-BCADC80D7EAE}" type="sibTrans" cxnId="{30903295-DE77-46B6-AC54-0ECB21E0C182}">
      <dgm:prSet/>
      <dgm:spPr/>
      <dgm:t>
        <a:bodyPr/>
        <a:lstStyle/>
        <a:p>
          <a:endParaRPr lang="ru-RU"/>
        </a:p>
      </dgm:t>
    </dgm:pt>
    <dgm:pt modelId="{993A4748-65FC-4986-9B66-C41E313D9D60}">
      <dgm:prSet custT="1"/>
      <dgm:spPr/>
      <dgm:t>
        <a:bodyPr/>
        <a:lstStyle/>
        <a:p>
          <a:pPr>
            <a:lnSpc>
              <a:spcPct val="150000"/>
            </a:lnSpc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Самая большая площадь покровного оледенения.</a:t>
          </a:r>
        </a:p>
        <a:p>
          <a:pPr>
            <a:lnSpc>
              <a:spcPct val="150000"/>
            </a:lnSpc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Самые большие ледниковые озера  нашей страны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5FCF53B-D082-4E84-9185-9F79C94F74E5}" type="parTrans" cxnId="{1CA78B31-29E1-4258-B128-7FC1F819C0B4}">
      <dgm:prSet/>
      <dgm:spPr/>
      <dgm:t>
        <a:bodyPr/>
        <a:lstStyle/>
        <a:p>
          <a:endParaRPr lang="ru-RU"/>
        </a:p>
      </dgm:t>
    </dgm:pt>
    <dgm:pt modelId="{0A6F2575-4C01-4E8B-8907-ECA698D034F1}" type="sibTrans" cxnId="{1CA78B31-29E1-4258-B128-7FC1F819C0B4}">
      <dgm:prSet/>
      <dgm:spPr/>
      <dgm:t>
        <a:bodyPr/>
        <a:lstStyle/>
        <a:p>
          <a:endParaRPr lang="ru-RU"/>
        </a:p>
      </dgm:t>
    </dgm:pt>
    <dgm:pt modelId="{8C63C452-D0B9-409C-86F4-780FAE42372A}" type="pres">
      <dgm:prSet presAssocID="{C48FFA28-4D33-49CC-88AE-8CD6D245516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60B902-5FBE-40C8-9FB0-ABCFD21B9092}" type="pres">
      <dgm:prSet presAssocID="{C48FFA28-4D33-49CC-88AE-8CD6D2455167}" presName="matrix" presStyleCnt="0"/>
      <dgm:spPr/>
    </dgm:pt>
    <dgm:pt modelId="{769D9513-2026-468A-AE71-0589CADC1A4F}" type="pres">
      <dgm:prSet presAssocID="{C48FFA28-4D33-49CC-88AE-8CD6D2455167}" presName="tile1" presStyleLbl="node1" presStyleIdx="0" presStyleCnt="4" custScaleY="102778" custLinFactNeighborX="826" custLinFactNeighborY="-25000"/>
      <dgm:spPr/>
      <dgm:t>
        <a:bodyPr/>
        <a:lstStyle/>
        <a:p>
          <a:endParaRPr lang="ru-RU"/>
        </a:p>
      </dgm:t>
    </dgm:pt>
    <dgm:pt modelId="{0F85E74B-ABDA-443C-9257-AE71CDB71170}" type="pres">
      <dgm:prSet presAssocID="{C48FFA28-4D33-49CC-88AE-8CD6D245516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49CEC-1072-4A90-815D-C9615F7E4B28}" type="pres">
      <dgm:prSet presAssocID="{C48FFA28-4D33-49CC-88AE-8CD6D2455167}" presName="tile2" presStyleLbl="node1" presStyleIdx="1" presStyleCnt="4" custScaleY="102778" custLinFactNeighborX="826" custLinFactNeighborY="-25000"/>
      <dgm:spPr/>
      <dgm:t>
        <a:bodyPr/>
        <a:lstStyle/>
        <a:p>
          <a:endParaRPr lang="ru-RU"/>
        </a:p>
      </dgm:t>
    </dgm:pt>
    <dgm:pt modelId="{7E98A74C-72C5-4656-BD5D-8550D4EBE4B4}" type="pres">
      <dgm:prSet presAssocID="{C48FFA28-4D33-49CC-88AE-8CD6D245516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75A5E-6C0D-4D22-AD57-99C7EED69CDE}" type="pres">
      <dgm:prSet presAssocID="{C48FFA28-4D33-49CC-88AE-8CD6D2455167}" presName="tile3" presStyleLbl="node1" presStyleIdx="2" presStyleCnt="4"/>
      <dgm:spPr/>
      <dgm:t>
        <a:bodyPr/>
        <a:lstStyle/>
        <a:p>
          <a:endParaRPr lang="ru-RU"/>
        </a:p>
      </dgm:t>
    </dgm:pt>
    <dgm:pt modelId="{D6BF8594-AACA-49B2-A49D-57BEA2178E66}" type="pres">
      <dgm:prSet presAssocID="{C48FFA28-4D33-49CC-88AE-8CD6D245516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A7F87-D3AF-438D-A6CB-BBC2D9B9DFCE}" type="pres">
      <dgm:prSet presAssocID="{C48FFA28-4D33-49CC-88AE-8CD6D2455167}" presName="tile4" presStyleLbl="node1" presStyleIdx="3" presStyleCnt="4"/>
      <dgm:spPr/>
      <dgm:t>
        <a:bodyPr/>
        <a:lstStyle/>
        <a:p>
          <a:endParaRPr lang="ru-RU"/>
        </a:p>
      </dgm:t>
    </dgm:pt>
    <dgm:pt modelId="{C7DBAE58-EFD8-4D09-90F4-77180C91B544}" type="pres">
      <dgm:prSet presAssocID="{C48FFA28-4D33-49CC-88AE-8CD6D245516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5DDA9-D2F1-49BE-B18F-F21E434D07A4}" type="pres">
      <dgm:prSet presAssocID="{C48FFA28-4D33-49CC-88AE-8CD6D245516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1CA78B31-29E1-4258-B128-7FC1F819C0B4}" srcId="{26BE6060-3AF0-4B07-9EC3-05B1724DCF2A}" destId="{993A4748-65FC-4986-9B66-C41E313D9D60}" srcOrd="3" destOrd="0" parTransId="{35FCF53B-D082-4E84-9185-9F79C94F74E5}" sibTransId="{0A6F2575-4C01-4E8B-8907-ECA698D034F1}"/>
    <dgm:cxn modelId="{38E95017-4E47-44FD-8599-9C81C605A657}" srcId="{C48FFA28-4D33-49CC-88AE-8CD6D2455167}" destId="{8BA263DC-FF3F-4E7F-B4B3-11B7691653F1}" srcOrd="1" destOrd="0" parTransId="{1B448DDE-EB47-4616-97D3-4BB42822A0B2}" sibTransId="{79CCD2A4-644E-49D3-89CA-82167577AD3A}"/>
    <dgm:cxn modelId="{57F6CC27-5D1B-4E6C-994A-A3DE542A3495}" type="presOf" srcId="{C48FFA28-4D33-49CC-88AE-8CD6D2455167}" destId="{8C63C452-D0B9-409C-86F4-780FAE42372A}" srcOrd="0" destOrd="0" presId="urn:microsoft.com/office/officeart/2005/8/layout/matrix1"/>
    <dgm:cxn modelId="{92E43E81-3275-4F21-8743-33E6241EAC72}" srcId="{C48FFA28-4D33-49CC-88AE-8CD6D2455167}" destId="{26BE6060-3AF0-4B07-9EC3-05B1724DCF2A}" srcOrd="0" destOrd="0" parTransId="{63133D4C-543D-44D7-8DCA-28E2E746E02E}" sibTransId="{DC62DB55-F1C2-4FA0-9F04-358B74F6500F}"/>
    <dgm:cxn modelId="{D42B9AF8-5C41-432A-8AF0-85A8AD3A4160}" type="presOf" srcId="{96DF613C-9CBE-46E8-9DA8-25FAA5C2A317}" destId="{D6BF8594-AACA-49B2-A49D-57BEA2178E66}" srcOrd="1" destOrd="0" presId="urn:microsoft.com/office/officeart/2005/8/layout/matrix1"/>
    <dgm:cxn modelId="{7596C634-EB8B-46B3-A4A4-066A8C8FC0BD}" type="presOf" srcId="{26BE6060-3AF0-4B07-9EC3-05B1724DCF2A}" destId="{1F75DDA9-D2F1-49BE-B18F-F21E434D07A4}" srcOrd="0" destOrd="0" presId="urn:microsoft.com/office/officeart/2005/8/layout/matrix1"/>
    <dgm:cxn modelId="{F5CFF906-57A9-4C3C-8E35-698D5F4F59D9}" srcId="{8BA263DC-FF3F-4E7F-B4B3-11B7691653F1}" destId="{65E2E5BA-299F-408B-A9D9-CDF21D810068}" srcOrd="0" destOrd="0" parTransId="{11882502-05DB-4B10-A521-43F98064B450}" sibTransId="{7D85278B-83E3-4B33-A762-75C55195466E}"/>
    <dgm:cxn modelId="{EEA3C920-8334-412A-8394-33FE4483A059}" srcId="{26BE6060-3AF0-4B07-9EC3-05B1724DCF2A}" destId="{510602C7-EB54-4553-BE27-B49C5B3CE40D}" srcOrd="0" destOrd="0" parTransId="{9E2A470C-2BC6-455A-A4C6-661A6F73DBC9}" sibTransId="{10EFC48C-81CC-4F1F-A105-9FF2FA9B4DAE}"/>
    <dgm:cxn modelId="{4F4BB91B-871A-4819-8E3A-8584AB85B5E8}" type="presOf" srcId="{E804629F-DF29-41B1-AE42-8CCC815876A8}" destId="{8A349CEC-1072-4A90-815D-C9615F7E4B28}" srcOrd="0" destOrd="0" presId="urn:microsoft.com/office/officeart/2005/8/layout/matrix1"/>
    <dgm:cxn modelId="{2EDB9411-42E9-484C-8E40-396DEC3E5BCF}" type="presOf" srcId="{E804629F-DF29-41B1-AE42-8CCC815876A8}" destId="{7E98A74C-72C5-4656-BD5D-8550D4EBE4B4}" srcOrd="1" destOrd="0" presId="urn:microsoft.com/office/officeart/2005/8/layout/matrix1"/>
    <dgm:cxn modelId="{EA286D38-9A87-465C-99AF-54B59EC1E321}" srcId="{8BA263DC-FF3F-4E7F-B4B3-11B7691653F1}" destId="{63BC3AC1-DDC2-4711-BAFA-1D90A1582ED4}" srcOrd="1" destOrd="0" parTransId="{EC04AA19-F500-4B53-8E06-411617DE2BC5}" sibTransId="{8E637EA6-1D39-49B2-BE39-73B0D921C903}"/>
    <dgm:cxn modelId="{F9989ACD-6CB6-4444-A0B8-2214C275AA08}" srcId="{26BE6060-3AF0-4B07-9EC3-05B1724DCF2A}" destId="{E804629F-DF29-41B1-AE42-8CCC815876A8}" srcOrd="1" destOrd="0" parTransId="{9D881A83-F240-4849-9BC1-F27EC57C8399}" sibTransId="{77F911CB-75B2-46F5-9302-2D4FFA85EDC4}"/>
    <dgm:cxn modelId="{B2F26724-22A0-4FEF-85F8-1CA7C20BAF1F}" type="presOf" srcId="{993A4748-65FC-4986-9B66-C41E313D9D60}" destId="{C7DBAE58-EFD8-4D09-90F4-77180C91B544}" srcOrd="1" destOrd="0" presId="urn:microsoft.com/office/officeart/2005/8/layout/matrix1"/>
    <dgm:cxn modelId="{B9DA581E-0AEA-41AD-A22B-6C0F8F348295}" type="presOf" srcId="{96DF613C-9CBE-46E8-9DA8-25FAA5C2A317}" destId="{2E875A5E-6C0D-4D22-AD57-99C7EED69CDE}" srcOrd="0" destOrd="0" presId="urn:microsoft.com/office/officeart/2005/8/layout/matrix1"/>
    <dgm:cxn modelId="{30903295-DE77-46B6-AC54-0ECB21E0C182}" srcId="{26BE6060-3AF0-4B07-9EC3-05B1724DCF2A}" destId="{96DF613C-9CBE-46E8-9DA8-25FAA5C2A317}" srcOrd="2" destOrd="0" parTransId="{68385CFE-08CB-4FC7-8BC9-A67B57E6D447}" sibTransId="{44851724-DBBD-46BD-9575-BCADC80D7EAE}"/>
    <dgm:cxn modelId="{054A261B-CDDD-428F-BDF4-DCCF656D9211}" type="presOf" srcId="{510602C7-EB54-4553-BE27-B49C5B3CE40D}" destId="{769D9513-2026-468A-AE71-0589CADC1A4F}" srcOrd="0" destOrd="0" presId="urn:microsoft.com/office/officeart/2005/8/layout/matrix1"/>
    <dgm:cxn modelId="{4265D51E-750F-4435-BB9F-275F93F7CC35}" type="presOf" srcId="{510602C7-EB54-4553-BE27-B49C5B3CE40D}" destId="{0F85E74B-ABDA-443C-9257-AE71CDB71170}" srcOrd="1" destOrd="0" presId="urn:microsoft.com/office/officeart/2005/8/layout/matrix1"/>
    <dgm:cxn modelId="{875231CC-8D26-40B7-B9B5-2ECCB9F79951}" type="presOf" srcId="{993A4748-65FC-4986-9B66-C41E313D9D60}" destId="{281A7F87-D3AF-438D-A6CB-BBC2D9B9DFCE}" srcOrd="0" destOrd="0" presId="urn:microsoft.com/office/officeart/2005/8/layout/matrix1"/>
    <dgm:cxn modelId="{F7A8EAA6-3834-4234-99A5-3317E4A1715C}" type="presParOf" srcId="{8C63C452-D0B9-409C-86F4-780FAE42372A}" destId="{3860B902-5FBE-40C8-9FB0-ABCFD21B9092}" srcOrd="0" destOrd="0" presId="urn:microsoft.com/office/officeart/2005/8/layout/matrix1"/>
    <dgm:cxn modelId="{0F373347-55EE-437A-9CD0-630BD4EA4464}" type="presParOf" srcId="{3860B902-5FBE-40C8-9FB0-ABCFD21B9092}" destId="{769D9513-2026-468A-AE71-0589CADC1A4F}" srcOrd="0" destOrd="0" presId="urn:microsoft.com/office/officeart/2005/8/layout/matrix1"/>
    <dgm:cxn modelId="{8B98903F-FF5E-44AD-B5F7-5D73B817CCFD}" type="presParOf" srcId="{3860B902-5FBE-40C8-9FB0-ABCFD21B9092}" destId="{0F85E74B-ABDA-443C-9257-AE71CDB71170}" srcOrd="1" destOrd="0" presId="urn:microsoft.com/office/officeart/2005/8/layout/matrix1"/>
    <dgm:cxn modelId="{C06CE4B7-6D47-4D9C-9D6E-4A6BFC9463C6}" type="presParOf" srcId="{3860B902-5FBE-40C8-9FB0-ABCFD21B9092}" destId="{8A349CEC-1072-4A90-815D-C9615F7E4B28}" srcOrd="2" destOrd="0" presId="urn:microsoft.com/office/officeart/2005/8/layout/matrix1"/>
    <dgm:cxn modelId="{4B3DBEF0-4708-45FE-BE8E-2D6AF154FEE4}" type="presParOf" srcId="{3860B902-5FBE-40C8-9FB0-ABCFD21B9092}" destId="{7E98A74C-72C5-4656-BD5D-8550D4EBE4B4}" srcOrd="3" destOrd="0" presId="urn:microsoft.com/office/officeart/2005/8/layout/matrix1"/>
    <dgm:cxn modelId="{07800639-17AE-4067-9D3D-9AE202BD3E36}" type="presParOf" srcId="{3860B902-5FBE-40C8-9FB0-ABCFD21B9092}" destId="{2E875A5E-6C0D-4D22-AD57-99C7EED69CDE}" srcOrd="4" destOrd="0" presId="urn:microsoft.com/office/officeart/2005/8/layout/matrix1"/>
    <dgm:cxn modelId="{76D355CA-7EB5-49D0-83F4-568A2C8F9ECB}" type="presParOf" srcId="{3860B902-5FBE-40C8-9FB0-ABCFD21B9092}" destId="{D6BF8594-AACA-49B2-A49D-57BEA2178E66}" srcOrd="5" destOrd="0" presId="urn:microsoft.com/office/officeart/2005/8/layout/matrix1"/>
    <dgm:cxn modelId="{F5D494D0-A1BF-4A04-A489-A68B1DA7F773}" type="presParOf" srcId="{3860B902-5FBE-40C8-9FB0-ABCFD21B9092}" destId="{281A7F87-D3AF-438D-A6CB-BBC2D9B9DFCE}" srcOrd="6" destOrd="0" presId="urn:microsoft.com/office/officeart/2005/8/layout/matrix1"/>
    <dgm:cxn modelId="{28903F1E-816A-42C4-AB08-DD4407A4A416}" type="presParOf" srcId="{3860B902-5FBE-40C8-9FB0-ABCFD21B9092}" destId="{C7DBAE58-EFD8-4D09-90F4-77180C91B544}" srcOrd="7" destOrd="0" presId="urn:microsoft.com/office/officeart/2005/8/layout/matrix1"/>
    <dgm:cxn modelId="{32CC37F6-4656-4330-B5DD-3AC027CECA25}" type="presParOf" srcId="{8C63C452-D0B9-409C-86F4-780FAE42372A}" destId="{1F75DDA9-D2F1-49BE-B18F-F21E434D07A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D9513-2026-468A-AE71-0589CADC1A4F}">
      <dsp:nvSpPr>
        <dsp:cNvPr id="0" name=""/>
        <dsp:cNvSpPr/>
      </dsp:nvSpPr>
      <dsp:spPr>
        <a:xfrm rot="16200000">
          <a:off x="875115" y="-875115"/>
          <a:ext cx="2571768" cy="43219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2752" tIns="682752" rIns="682752" bIns="682752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kern="1200" dirty="0" smtClean="0"/>
            <a:t>?</a:t>
          </a:r>
          <a:endParaRPr lang="ru-RU" sz="9600" kern="1200" dirty="0"/>
        </a:p>
      </dsp:txBody>
      <dsp:txXfrm rot="5400000">
        <a:off x="0" y="0"/>
        <a:ext cx="4321999" cy="1928826"/>
      </dsp:txXfrm>
    </dsp:sp>
    <dsp:sp modelId="{8A349CEC-1072-4A90-815D-C9615F7E4B28}">
      <dsp:nvSpPr>
        <dsp:cNvPr id="0" name=""/>
        <dsp:cNvSpPr/>
      </dsp:nvSpPr>
      <dsp:spPr>
        <a:xfrm>
          <a:off x="4321999" y="0"/>
          <a:ext cx="4321999" cy="257176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2752" tIns="682752" rIns="682752" bIns="682752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kern="1200" dirty="0" smtClean="0"/>
            <a:t>?</a:t>
          </a:r>
          <a:endParaRPr lang="ru-RU" sz="9600" kern="1200" dirty="0"/>
        </a:p>
      </dsp:txBody>
      <dsp:txXfrm>
        <a:off x="4321999" y="0"/>
        <a:ext cx="4321999" cy="1928826"/>
      </dsp:txXfrm>
    </dsp:sp>
    <dsp:sp modelId="{2E875A5E-6C0D-4D22-AD57-99C7EED69CDE}">
      <dsp:nvSpPr>
        <dsp:cNvPr id="0" name=""/>
        <dsp:cNvSpPr/>
      </dsp:nvSpPr>
      <dsp:spPr>
        <a:xfrm rot="10800000">
          <a:off x="0" y="2571768"/>
          <a:ext cx="4321999" cy="257176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2752" tIns="682752" rIns="682752" bIns="682752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kern="1200" dirty="0" smtClean="0"/>
            <a:t>?</a:t>
          </a:r>
          <a:endParaRPr lang="ru-RU" sz="9600" kern="1200" dirty="0"/>
        </a:p>
      </dsp:txBody>
      <dsp:txXfrm rot="10800000">
        <a:off x="0" y="3214709"/>
        <a:ext cx="4321999" cy="1928826"/>
      </dsp:txXfrm>
    </dsp:sp>
    <dsp:sp modelId="{281A7F87-D3AF-438D-A6CB-BBC2D9B9DFCE}">
      <dsp:nvSpPr>
        <dsp:cNvPr id="0" name=""/>
        <dsp:cNvSpPr/>
      </dsp:nvSpPr>
      <dsp:spPr>
        <a:xfrm rot="5400000">
          <a:off x="5197114" y="1696652"/>
          <a:ext cx="2571768" cy="43219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2752" tIns="682752" rIns="682752" bIns="682752" numCol="1" spcCol="1270" anchor="ctr" anchorCtr="0">
          <a:noAutofit/>
        </a:bodyPr>
        <a:lstStyle/>
        <a:p>
          <a:pPr lvl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600" kern="1200" dirty="0" smtClean="0"/>
            <a:t>?</a:t>
          </a:r>
          <a:endParaRPr lang="ru-RU" sz="9600" kern="1200" dirty="0"/>
        </a:p>
      </dsp:txBody>
      <dsp:txXfrm rot="-5400000">
        <a:off x="4321999" y="3214709"/>
        <a:ext cx="4321999" cy="1928826"/>
      </dsp:txXfrm>
    </dsp:sp>
    <dsp:sp modelId="{1F75DDA9-D2F1-49BE-B18F-F21E434D07A4}">
      <dsp:nvSpPr>
        <dsp:cNvPr id="0" name=""/>
        <dsp:cNvSpPr/>
      </dsp:nvSpPr>
      <dsp:spPr>
        <a:xfrm>
          <a:off x="3025399" y="1928826"/>
          <a:ext cx="2593199" cy="128588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kern="1200" dirty="0" smtClean="0">
              <a:latin typeface="Times New Roman" pitchFamily="18" charset="0"/>
              <a:cs typeface="Times New Roman" pitchFamily="18" charset="0"/>
            </a:rPr>
            <a:t>Самая</a:t>
          </a:r>
          <a:endParaRPr lang="ru-RU" sz="5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88171" y="1991598"/>
        <a:ext cx="2467655" cy="11603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9D9513-2026-468A-AE71-0589CADC1A4F}">
      <dsp:nvSpPr>
        <dsp:cNvPr id="0" name=""/>
        <dsp:cNvSpPr/>
      </dsp:nvSpPr>
      <dsp:spPr>
        <a:xfrm rot="16200000">
          <a:off x="820026" y="-802931"/>
          <a:ext cx="2753345" cy="43219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амая освоенная территория РФ. Проживает более 50 % населения страны.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5699" y="-18605"/>
        <a:ext cx="4321999" cy="2065009"/>
      </dsp:txXfrm>
    </dsp:sp>
    <dsp:sp modelId="{8A349CEC-1072-4A90-815D-C9615F7E4B28}">
      <dsp:nvSpPr>
        <dsp:cNvPr id="0" name=""/>
        <dsp:cNvSpPr/>
      </dsp:nvSpPr>
      <dsp:spPr>
        <a:xfrm>
          <a:off x="4321999" y="-18605"/>
          <a:ext cx="4321999" cy="275334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Самая большая по площади равнина в РФ (около 3 млн. км ).</a:t>
          </a:r>
        </a:p>
      </dsp:txBody>
      <dsp:txXfrm>
        <a:off x="4321999" y="-18605"/>
        <a:ext cx="4321999" cy="2065009"/>
      </dsp:txXfrm>
    </dsp:sp>
    <dsp:sp modelId="{2E875A5E-6C0D-4D22-AD57-99C7EED69CDE}">
      <dsp:nvSpPr>
        <dsp:cNvPr id="0" name=""/>
        <dsp:cNvSpPr/>
      </dsp:nvSpPr>
      <dsp:spPr>
        <a:xfrm rot="10800000">
          <a:off x="0" y="2697530"/>
          <a:ext cx="4321999" cy="267892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Самый полный набор ПЗ.</a:t>
          </a:r>
        </a:p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Самое большое число заповедников.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3367261"/>
        <a:ext cx="4321999" cy="2009193"/>
      </dsp:txXfrm>
    </dsp:sp>
    <dsp:sp modelId="{281A7F87-D3AF-438D-A6CB-BBC2D9B9DFCE}">
      <dsp:nvSpPr>
        <dsp:cNvPr id="0" name=""/>
        <dsp:cNvSpPr/>
      </dsp:nvSpPr>
      <dsp:spPr>
        <a:xfrm rot="5400000">
          <a:off x="5143536" y="1875993"/>
          <a:ext cx="2678925" cy="43219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Самая большая площадь покровного оледенения.</a:t>
          </a:r>
        </a:p>
        <a:p>
          <a:pPr lvl="0" algn="ctr" defTabSz="10668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Самые большие ледниковые озера  нашей страны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321998" y="3367261"/>
        <a:ext cx="4321999" cy="2009193"/>
      </dsp:txXfrm>
    </dsp:sp>
    <dsp:sp modelId="{1F75DDA9-D2F1-49BE-B18F-F21E434D07A4}">
      <dsp:nvSpPr>
        <dsp:cNvPr id="0" name=""/>
        <dsp:cNvSpPr/>
      </dsp:nvSpPr>
      <dsp:spPr>
        <a:xfrm>
          <a:off x="3025399" y="2009193"/>
          <a:ext cx="2593199" cy="1339462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kern="1200" dirty="0" smtClean="0">
              <a:latin typeface="Times New Roman" pitchFamily="18" charset="0"/>
              <a:cs typeface="Times New Roman" pitchFamily="18" charset="0"/>
            </a:rPr>
            <a:t>Самая</a:t>
          </a:r>
          <a:endParaRPr lang="ru-RU" sz="5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90786" y="2074580"/>
        <a:ext cx="2462425" cy="1208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2D5E2FE-E90A-4F6E-BEBF-9B5FD17992EB}" type="datetimeFigureOut">
              <a:rPr lang="ru-RU"/>
              <a:pPr>
                <a:defRPr/>
              </a:pPr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1E0DF35-A0C7-473B-95CE-CDFE16EAE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42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B41359-540F-451C-893D-62FBC4E82646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4174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1FF1EE-A7F1-483E-B9D3-48A3F92D26D3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B7D0AD2-08DD-4619-AF72-6EA7BCDE85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DF6F3-4F66-4E4E-9C10-5AF7BDE16EC3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7D6D3-0BC5-4ED4-A7CE-B56304309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26928-97E4-4D10-8EA5-BD8AEC646758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800EE7-0F86-4DFE-947D-019F4BC85B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0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558D2-ED82-4BBF-BAAA-BD5779C23F76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B054F03-A6A8-4ACF-ADED-ED09240BBE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C0FEFE1-3A80-4FAA-B2FC-25EC1B4BD350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3CC6798-6A58-4697-8E6A-CDFE9DABC7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6060ABD-A42E-48C0-A282-91BBDFC67C0D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6D6458A-54D6-46A2-84C1-BE9EC6B2F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04CC-839B-4D39-9A93-28EC2520547F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D5C5F59-699C-4834-BF33-E6C6477A2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445E0-0D0B-41E9-AEE9-0AF508A22A7E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2233359-E186-46C3-AE58-0D8ED79BB5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2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44F2203-1BBA-4546-B1FE-D4C0E231D3A3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C9F3F015-B877-4268-A770-62AD5C9CBB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F3509-5E98-4178-9550-CD69E5F2B11B}" type="datetimeFigureOut">
              <a:rPr lang="en-US"/>
              <a:pPr>
                <a:defRPr/>
              </a:pPr>
              <a:t>3/29/2020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D6E6-BD7E-4B51-B6D1-60F31DD77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0FF4B59-956E-42D8-B3EB-97F1B98D78C8}" type="datetimeFigureOut">
              <a:rPr lang="en-US"/>
              <a:pPr>
                <a:defRPr/>
              </a:pPr>
              <a:t>3/29/2020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6636F35-3C63-408B-AD20-FB2948929DEB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28E6A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956251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063.radikal.ru/0806/a5/baa1f73f36bf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g-2005-04.photosight.ru/20/828408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photobase.ru/files/user/gallery/2007_07/photo1185031048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g-fotki.yandex.ru/get/5/van2007.0/0_49a4_9e3b996b_XL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data4.gallery.ru/albums/gallery/11098--9282098-m549x500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vvrn.ru/wps/wcm/connect/a324200046316194814aa59fb1ed6ca7/1/img_150.jpg?MOD=AJPERES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sbsko.ru/images/foto/tat/1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zapoved.ru/foto/b705cfdc233c443633efaf28a076686a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photobase.ru/files/user/gallery/2007_04/photo1177696285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club-edu.tambov.ru/vjpusk/vjp122/rabot/17/images/ozero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andreygeo.narod.ru/im000771.jpg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Картинка 10 из 2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844675"/>
            <a:ext cx="5616575" cy="4213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3" name="WordArt 7"/>
          <p:cNvSpPr>
            <a:spLocks noChangeArrowheads="1" noChangeShapeType="1" noTextEdit="1"/>
          </p:cNvSpPr>
          <p:nvPr/>
        </p:nvSpPr>
        <p:spPr bwMode="auto">
          <a:xfrm>
            <a:off x="1403350" y="333375"/>
            <a:ext cx="6176963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DF0B1A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</a:rPr>
              <a:t>ВОСТОЧНО-ЕВРОПЕЙСКАЯ</a:t>
            </a:r>
          </a:p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DF0B1A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</a:rPr>
              <a:t>(РУССКАЯ)  РАВНИНА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Геологическое     строение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38" y="785813"/>
            <a:ext cx="5153025" cy="535781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/>
          <a:srcRect l="3636" t="6133" r="3636"/>
          <a:stretch>
            <a:fillRect/>
          </a:stretch>
        </p:blipFill>
        <p:spPr bwMode="auto">
          <a:xfrm>
            <a:off x="2000250" y="5572125"/>
            <a:ext cx="36433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0" y="1285875"/>
            <a:ext cx="3429000" cy="41544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какой платформе расположена равнина?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какой части равнины находится Балтийский щит?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Максимальная высота равнины ?</a:t>
            </a:r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4. Минимальная высота</a:t>
            </a:r>
          </a:p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равнины?</a:t>
            </a: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42988" y="1341438"/>
            <a:ext cx="4143375" cy="44735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ru-RU" sz="2400">
                <a:solidFill>
                  <a:srgbClr val="422E2E"/>
                </a:solidFill>
                <a:latin typeface="Times New Roman" pitchFamily="18" charset="0"/>
                <a:cs typeface="Times New Roman" pitchFamily="18" charset="0"/>
              </a:rPr>
              <a:t>1. На Восточно-Европейской платформе.</a:t>
            </a:r>
          </a:p>
          <a:p>
            <a:pPr marL="457200" indent="-457200">
              <a:defRPr/>
            </a:pPr>
            <a:r>
              <a:rPr lang="ru-RU" sz="2400">
                <a:solidFill>
                  <a:srgbClr val="422E2E"/>
                </a:solidFill>
                <a:latin typeface="Times New Roman" pitchFamily="18" charset="0"/>
                <a:cs typeface="Times New Roman" pitchFamily="18" charset="0"/>
              </a:rPr>
              <a:t>2. В северо-западной части равнины находится Балтийский щит.</a:t>
            </a:r>
          </a:p>
          <a:p>
            <a:pPr marL="457200" indent="-457200">
              <a:defRPr/>
            </a:pPr>
            <a:r>
              <a:rPr lang="ru-RU" sz="2400">
                <a:solidFill>
                  <a:srgbClr val="422E2E"/>
                </a:solidFill>
                <a:latin typeface="Times New Roman" pitchFamily="18" charset="0"/>
                <a:cs typeface="Times New Roman" pitchFamily="18" charset="0"/>
              </a:rPr>
              <a:t>3. Максимальная высота равнины – 1 191 м (Хибины).</a:t>
            </a:r>
          </a:p>
          <a:p>
            <a:pPr marL="457200" indent="-457200">
              <a:defRPr/>
            </a:pPr>
            <a:r>
              <a:rPr lang="ru-RU" sz="2400">
                <a:solidFill>
                  <a:srgbClr val="422E2E"/>
                </a:solidFill>
                <a:latin typeface="Times New Roman" pitchFamily="18" charset="0"/>
                <a:cs typeface="Times New Roman" pitchFamily="18" charset="0"/>
              </a:rPr>
              <a:t> 4. Минимальная высота</a:t>
            </a:r>
          </a:p>
          <a:p>
            <a:pPr marL="457200" indent="-457200">
              <a:defRPr/>
            </a:pPr>
            <a:r>
              <a:rPr lang="ru-RU" sz="2400">
                <a:solidFill>
                  <a:srgbClr val="422E2E"/>
                </a:solidFill>
                <a:latin typeface="Times New Roman" pitchFamily="18" charset="0"/>
                <a:cs typeface="Times New Roman" pitchFamily="18" charset="0"/>
              </a:rPr>
              <a:t>     равнины  - (-28 м) (Прикаспийская низменность).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011863" y="5734050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10365" t="9869"/>
          <a:stretch>
            <a:fillRect/>
          </a:stretch>
        </p:blipFill>
        <p:spPr bwMode="auto">
          <a:xfrm>
            <a:off x="428625" y="642938"/>
            <a:ext cx="560070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Рельеф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929063" y="1143000"/>
            <a:ext cx="571500" cy="71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72000" y="717550"/>
            <a:ext cx="571500" cy="627063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21" idx="2"/>
          </p:cNvCxnSpPr>
          <p:nvPr/>
        </p:nvCxnSpPr>
        <p:spPr>
          <a:xfrm rot="10800000" flipV="1">
            <a:off x="4419600" y="2674938"/>
            <a:ext cx="571500" cy="3333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2143125" y="2286000"/>
            <a:ext cx="642938" cy="2143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3571875" y="3214688"/>
            <a:ext cx="642938" cy="7143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1357313" y="2143125"/>
            <a:ext cx="642938" cy="35718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57250" y="2928938"/>
            <a:ext cx="571500" cy="5000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9" idx="2"/>
          </p:cNvCxnSpPr>
          <p:nvPr/>
        </p:nvCxnSpPr>
        <p:spPr>
          <a:xfrm rot="10800000">
            <a:off x="2205038" y="4208463"/>
            <a:ext cx="785812" cy="2524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2000250" y="3571875"/>
            <a:ext cx="714375" cy="7143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4929188" y="2143125"/>
            <a:ext cx="500062" cy="21431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1643063" y="5000625"/>
            <a:ext cx="642937" cy="21431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000625" y="2360613"/>
            <a:ext cx="714375" cy="62706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2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6063" y="1860550"/>
            <a:ext cx="714375" cy="627063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3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0125" y="1431925"/>
            <a:ext cx="714375" cy="627063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4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88" y="2289175"/>
            <a:ext cx="714375" cy="627063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5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>
            <a:spLocks noChangeArrowheads="1"/>
          </p:cNvSpPr>
          <p:nvPr/>
        </p:nvSpPr>
        <p:spPr bwMode="auto">
          <a:xfrm>
            <a:off x="3000375" y="4146550"/>
            <a:ext cx="714375" cy="627063"/>
          </a:xfrm>
          <a:prstGeom prst="ellips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6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>
            <a:spLocks noChangeArrowheads="1"/>
          </p:cNvSpPr>
          <p:nvPr/>
        </p:nvSpPr>
        <p:spPr bwMode="auto">
          <a:xfrm>
            <a:off x="4286250" y="2932113"/>
            <a:ext cx="714375" cy="627062"/>
          </a:xfrm>
          <a:prstGeom prst="ellips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7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29250" y="1646238"/>
            <a:ext cx="642938" cy="62706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8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86063" y="3217863"/>
            <a:ext cx="714375" cy="62706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9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14563" y="4860925"/>
            <a:ext cx="857250" cy="627063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2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DF6"/>
                    </a:outerShdw>
                  </a:cont>
                  <a:cont type="tree" name="">
                    <a:effect ref="fillLine"/>
                    <a:outerShdw dist="38100" dir="2700000" algn="tl">
                      <a:srgbClr val="8B8983"/>
                    </a:outerShdw>
                  </a:cont>
                  <a:effect ref="fillLine"/>
                </a:effectDag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10</a:t>
            </a:r>
            <a:endParaRPr lang="ru-RU" sz="2400" b="1">
              <a:solidFill>
                <a:schemeClr val="bg2"/>
              </a:solidFill>
              <a:effectDag name="">
                <a:cont type="tree" name="">
                  <a:effect ref="fillLine"/>
                  <a:outerShdw dist="38100" dir="13500000" algn="br">
                    <a:srgbClr val="FFFDF6"/>
                  </a:outerShdw>
                </a:cont>
                <a:cont type="tree" name="">
                  <a:effect ref="fillLine"/>
                  <a:outerShdw dist="38100" dir="2700000" algn="tl">
                    <a:srgbClr val="8B8983"/>
                  </a:outerShdw>
                </a:cont>
                <a:effect ref="fillLine"/>
              </a:effectDag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072188" y="642938"/>
            <a:ext cx="2928937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-  Хибины</a:t>
            </a: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– Тиманский кряж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–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Валдайская возвышенность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– Смоленско-Московская возв.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– Среднерусская возвышенность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–Приволжская возвышенность</a:t>
            </a:r>
          </a:p>
          <a:p>
            <a:r>
              <a:rPr 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–Северные Увалы</a:t>
            </a:r>
          </a:p>
          <a:p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–Большеземельская тундра</a:t>
            </a:r>
          </a:p>
          <a:p>
            <a:r>
              <a:rPr lang="ru-RU" sz="2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– Окско-Донская равнина</a:t>
            </a:r>
          </a:p>
          <a:p>
            <a:r>
              <a:rPr lang="ru-RU" sz="20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– Прикаспийская низменность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215063" y="0"/>
            <a:ext cx="2786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</a:t>
            </a:r>
          </a:p>
        </p:txBody>
      </p:sp>
      <p:sp>
        <p:nvSpPr>
          <p:cNvPr id="30" name="Управляющая кнопка: домой 29">
            <a:hlinkClick r:id="rId13" action="ppaction://hlinksldjump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Картинка 3 из 8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71500"/>
            <a:ext cx="8239125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214688" y="6286500"/>
            <a:ext cx="2928937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Хибины</a:t>
            </a: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Картинка 5 из 2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14313"/>
            <a:ext cx="7929562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500313" y="6286500"/>
            <a:ext cx="4572000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Тиманский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кряж</a:t>
            </a: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Картинка 283 из 29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313"/>
            <a:ext cx="8143875" cy="611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857375" y="6286500"/>
            <a:ext cx="5500688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Валдайская возвышенность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Картинка 2 из 6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85750"/>
            <a:ext cx="7858125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85750" y="6286500"/>
            <a:ext cx="792956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Смоленско-Московская возвышенность</a:t>
            </a: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Картинка 16 из 26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7188"/>
            <a:ext cx="8215312" cy="56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85750" y="6286500"/>
            <a:ext cx="792956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Среднерусская возвышенность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Картинка 3 из 13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7900988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85750" y="6286500"/>
            <a:ext cx="792956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Приволжская  возвышенность</a:t>
            </a: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Картинка 24 из 6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0"/>
            <a:ext cx="8313737" cy="611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57188" y="6429375"/>
            <a:ext cx="7929562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Северные Увалы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Картинка 28 из 7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8429625" cy="611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357188" y="6429375"/>
            <a:ext cx="7929562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Большеземельская тундра</a:t>
            </a: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714375" y="1071563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1. Географическое положение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TextBox 7"/>
          <p:cNvSpPr txBox="1">
            <a:spLocks noChangeArrowheads="1"/>
          </p:cNvSpPr>
          <p:nvPr/>
        </p:nvSpPr>
        <p:spPr bwMode="auto">
          <a:xfrm>
            <a:off x="714375" y="1928813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2. Геологическое строение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642938" y="2857500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3. Рельеф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8" name="TextBox 9"/>
          <p:cNvSpPr txBox="1">
            <a:spLocks noChangeArrowheads="1"/>
          </p:cNvSpPr>
          <p:nvPr/>
        </p:nvSpPr>
        <p:spPr bwMode="auto">
          <a:xfrm>
            <a:off x="571500" y="3786188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4. Климатические условия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TextBox 10"/>
          <p:cNvSpPr txBox="1">
            <a:spLocks noChangeArrowheads="1"/>
          </p:cNvSpPr>
          <p:nvPr/>
        </p:nvSpPr>
        <p:spPr bwMode="auto">
          <a:xfrm>
            <a:off x="571500" y="4643438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5. Внутренние воды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1" name="TextBox 10"/>
          <p:cNvSpPr txBox="1">
            <a:spLocks noChangeArrowheads="1"/>
          </p:cNvSpPr>
          <p:nvPr/>
        </p:nvSpPr>
        <p:spPr bwMode="auto">
          <a:xfrm>
            <a:off x="500063" y="5357813"/>
            <a:ext cx="785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6. Тест</a:t>
            </a:r>
            <a:endParaRPr lang="ru-RU" sz="3200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Картинка 9 из 5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313"/>
            <a:ext cx="8091488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14375" y="6429375"/>
            <a:ext cx="707231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Окско-Донская равнина</a:t>
            </a: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75" y="6429375"/>
            <a:ext cx="7072313" cy="428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Прикаспийская низменность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429625" y="6500813"/>
            <a:ext cx="714375" cy="35718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2" name="Picture 3" descr="Картинка 8 из 12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14313"/>
            <a:ext cx="8453437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10715" t="11688" r="36688" b="16882"/>
          <a:stretch>
            <a:fillRect/>
          </a:stretch>
        </p:blipFill>
        <p:spPr bwMode="auto">
          <a:xfrm>
            <a:off x="214313" y="785813"/>
            <a:ext cx="5357812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Климатические  условия</a:t>
            </a: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5643563" y="571500"/>
            <a:ext cx="3286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Опишите климат равнины по плану: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0688" y="6143625"/>
            <a:ext cx="3286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Сделать вывод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86438" y="1428750"/>
            <a:ext cx="3000375" cy="4708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Климат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умеренно-континетальный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континентальность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нарастает к юго-востоку, т.к. амплитуда увеличивается от  28 °С в Петрозаводске до 34 °С  в Волгограде, и уменьшается количество осадков от 600 мм (на северо-западе) до 200 мм (на юго-востоке). Большое влияние оказывает западный воздушный перенос.</a:t>
            </a: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15000" y="1357313"/>
            <a:ext cx="3429000" cy="48942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В каких климатических поясах расположена?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Как изменяется температура с северо-запада  на юго-восток?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Как изменяется количество осадков с северо-запада  на юго-восток?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Какие ВМ преобладают и их направление?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l="6339" t="14084" r="40845" b="22536"/>
          <a:stretch>
            <a:fillRect/>
          </a:stretch>
        </p:blipFill>
        <p:spPr bwMode="auto">
          <a:xfrm>
            <a:off x="0" y="928688"/>
            <a:ext cx="57150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Внутренние  воды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15000" y="714375"/>
            <a:ext cx="3429000" cy="51435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Покажите реки, относящиеся к бассейну:</a:t>
            </a:r>
          </a:p>
          <a:p>
            <a:pPr>
              <a:defRPr/>
            </a:pPr>
            <a:endParaRPr lang="ru-RU" sz="2400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1.Северного Ледовитого океана </a:t>
            </a:r>
          </a:p>
          <a:p>
            <a:pPr>
              <a:defRPr/>
            </a:pPr>
            <a:endParaRPr lang="ru-RU" sz="2400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2. Атлантического </a:t>
            </a:r>
          </a:p>
          <a:p>
            <a:pPr>
              <a:defRPr/>
            </a:pPr>
            <a:endParaRPr lang="ru-RU" sz="2400" dirty="0">
              <a:solidFill>
                <a:srgbClr val="00467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3. Внутреннего стока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6339" t="14084" r="40845" b="22536"/>
          <a:stretch>
            <a:fillRect/>
          </a:stretch>
        </p:blipFill>
        <p:spPr bwMode="auto">
          <a:xfrm>
            <a:off x="0" y="928688"/>
            <a:ext cx="57150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8730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Внутренние  воды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43563" y="1071563"/>
            <a:ext cx="3214687" cy="49291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1.Какие формы рельефа являются  водоразделами ?</a:t>
            </a: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2.Каков режим и питание  у всех рек Русской равнины?</a:t>
            </a: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На каких реках половодье опасно наводнениями?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57875" y="6000750"/>
            <a:ext cx="180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51050" y="1071563"/>
            <a:ext cx="3214688" cy="57864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1.Тиманский кряж, Валдайская возвышенность, Среднерусская возвышенность.</a:t>
            </a: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2.Реки с весенним половодьем, питание смешанное с преобладанием снегового.</a:t>
            </a: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На северных реках, т.к.половодье начинается с верховьев рек.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10365" t="9869"/>
          <a:stretch>
            <a:fillRect/>
          </a:stretch>
        </p:blipFill>
        <p:spPr bwMode="auto">
          <a:xfrm>
            <a:off x="214313" y="714375"/>
            <a:ext cx="560070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Внутренние  воды</a:t>
            </a: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5929313" y="642938"/>
            <a:ext cx="3214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Найдите на карте озера: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0750" y="1357313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Чудское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00750" y="2000250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Онежское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29313" y="2786063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Ладожское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857875" y="3429000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Селигер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29313" y="4143375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Ильмень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29313" y="4786313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Эльтон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857875" y="5429250"/>
            <a:ext cx="2143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>
                <a:solidFill>
                  <a:srgbClr val="00467A"/>
                </a:solidFill>
                <a:latin typeface="Times New Roman" pitchFamily="18" charset="0"/>
                <a:cs typeface="Times New Roman" pitchFamily="18" charset="0"/>
              </a:rPr>
              <a:t>Баскунчак</a:t>
            </a:r>
          </a:p>
        </p:txBody>
      </p:sp>
      <p:sp>
        <p:nvSpPr>
          <p:cNvPr id="36876" name="TextBox 11"/>
          <p:cNvSpPr txBox="1">
            <a:spLocks noChangeArrowheads="1"/>
          </p:cNvSpPr>
          <p:nvPr/>
        </p:nvSpPr>
        <p:spPr bwMode="auto">
          <a:xfrm>
            <a:off x="5786438" y="6072188"/>
            <a:ext cx="3357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Каково происхождение их озерных котловин?</a:t>
            </a: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1608138" y="1746250"/>
            <a:ext cx="254000" cy="314325"/>
          </a:xfrm>
          <a:custGeom>
            <a:avLst/>
            <a:gdLst>
              <a:gd name="connsiteX0" fmla="*/ 81023 w 253943"/>
              <a:gd name="connsiteY0" fmla="*/ 71312 h 314147"/>
              <a:gd name="connsiteX1" fmla="*/ 92597 w 253943"/>
              <a:gd name="connsiteY1" fmla="*/ 25014 h 314147"/>
              <a:gd name="connsiteX2" fmla="*/ 219919 w 253943"/>
              <a:gd name="connsiteY2" fmla="*/ 25014 h 314147"/>
              <a:gd name="connsiteX3" fmla="*/ 185195 w 253943"/>
              <a:gd name="connsiteY3" fmla="*/ 244933 h 314147"/>
              <a:gd name="connsiteX4" fmla="*/ 150471 w 253943"/>
              <a:gd name="connsiteY4" fmla="*/ 268082 h 314147"/>
              <a:gd name="connsiteX5" fmla="*/ 127322 w 253943"/>
              <a:gd name="connsiteY5" fmla="*/ 302806 h 314147"/>
              <a:gd name="connsiteX6" fmla="*/ 23149 w 253943"/>
              <a:gd name="connsiteY6" fmla="*/ 268082 h 314147"/>
              <a:gd name="connsiteX7" fmla="*/ 0 w 253943"/>
              <a:gd name="connsiteY7" fmla="*/ 233358 h 314147"/>
              <a:gd name="connsiteX8" fmla="*/ 11575 w 253943"/>
              <a:gd name="connsiteY8" fmla="*/ 152335 h 314147"/>
              <a:gd name="connsiteX9" fmla="*/ 23149 w 253943"/>
              <a:gd name="connsiteY9" fmla="*/ 117611 h 314147"/>
              <a:gd name="connsiteX10" fmla="*/ 57873 w 253943"/>
              <a:gd name="connsiteY10" fmla="*/ 94462 h 314147"/>
              <a:gd name="connsiteX11" fmla="*/ 81023 w 253943"/>
              <a:gd name="connsiteY11" fmla="*/ 71312 h 31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943" h="314147">
                <a:moveTo>
                  <a:pt x="81023" y="71312"/>
                </a:moveTo>
                <a:cubicBezTo>
                  <a:pt x="86810" y="59737"/>
                  <a:pt x="81349" y="36262"/>
                  <a:pt x="92597" y="25014"/>
                </a:cubicBezTo>
                <a:cubicBezTo>
                  <a:pt x="117611" y="0"/>
                  <a:pt x="205042" y="22889"/>
                  <a:pt x="219919" y="25014"/>
                </a:cubicBezTo>
                <a:cubicBezTo>
                  <a:pt x="212878" y="144706"/>
                  <a:pt x="253943" y="189934"/>
                  <a:pt x="185195" y="244933"/>
                </a:cubicBezTo>
                <a:cubicBezTo>
                  <a:pt x="174332" y="253623"/>
                  <a:pt x="162046" y="260366"/>
                  <a:pt x="150471" y="268082"/>
                </a:cubicBezTo>
                <a:cubicBezTo>
                  <a:pt x="142755" y="279657"/>
                  <a:pt x="140902" y="299788"/>
                  <a:pt x="127322" y="302806"/>
                </a:cubicBezTo>
                <a:cubicBezTo>
                  <a:pt x="76287" y="314147"/>
                  <a:pt x="49274" y="300738"/>
                  <a:pt x="23149" y="268082"/>
                </a:cubicBezTo>
                <a:cubicBezTo>
                  <a:pt x="14459" y="257219"/>
                  <a:pt x="7716" y="244933"/>
                  <a:pt x="0" y="233358"/>
                </a:cubicBezTo>
                <a:cubicBezTo>
                  <a:pt x="3858" y="206350"/>
                  <a:pt x="6225" y="179087"/>
                  <a:pt x="11575" y="152335"/>
                </a:cubicBezTo>
                <a:cubicBezTo>
                  <a:pt x="13968" y="140371"/>
                  <a:pt x="15527" y="127138"/>
                  <a:pt x="23149" y="117611"/>
                </a:cubicBezTo>
                <a:cubicBezTo>
                  <a:pt x="31839" y="106748"/>
                  <a:pt x="46298" y="102178"/>
                  <a:pt x="57873" y="94462"/>
                </a:cubicBezTo>
                <a:cubicBezTo>
                  <a:pt x="85809" y="52560"/>
                  <a:pt x="75236" y="82887"/>
                  <a:pt x="81023" y="71312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2574925" y="1925638"/>
            <a:ext cx="355600" cy="381000"/>
          </a:xfrm>
          <a:custGeom>
            <a:avLst/>
            <a:gdLst>
              <a:gd name="connsiteX0" fmla="*/ 75526 w 354874"/>
              <a:gd name="connsiteY0" fmla="*/ 134306 h 379985"/>
              <a:gd name="connsiteX1" fmla="*/ 133399 w 354874"/>
              <a:gd name="connsiteY1" fmla="*/ 41708 h 379985"/>
              <a:gd name="connsiteX2" fmla="*/ 202847 w 354874"/>
              <a:gd name="connsiteY2" fmla="*/ 18559 h 379985"/>
              <a:gd name="connsiteX3" fmla="*/ 330169 w 354874"/>
              <a:gd name="connsiteY3" fmla="*/ 30134 h 379985"/>
              <a:gd name="connsiteX4" fmla="*/ 318594 w 354874"/>
              <a:gd name="connsiteY4" fmla="*/ 134306 h 379985"/>
              <a:gd name="connsiteX5" fmla="*/ 283870 w 354874"/>
              <a:gd name="connsiteY5" fmla="*/ 203754 h 379985"/>
              <a:gd name="connsiteX6" fmla="*/ 260720 w 354874"/>
              <a:gd name="connsiteY6" fmla="*/ 226903 h 379985"/>
              <a:gd name="connsiteX7" fmla="*/ 214422 w 354874"/>
              <a:gd name="connsiteY7" fmla="*/ 296351 h 379985"/>
              <a:gd name="connsiteX8" fmla="*/ 202847 w 354874"/>
              <a:gd name="connsiteY8" fmla="*/ 331075 h 379985"/>
              <a:gd name="connsiteX9" fmla="*/ 133399 w 354874"/>
              <a:gd name="connsiteY9" fmla="*/ 365799 h 379985"/>
              <a:gd name="connsiteX10" fmla="*/ 17652 w 354874"/>
              <a:gd name="connsiteY10" fmla="*/ 354225 h 379985"/>
              <a:gd name="connsiteX11" fmla="*/ 52376 w 354874"/>
              <a:gd name="connsiteY11" fmla="*/ 203754 h 379985"/>
              <a:gd name="connsiteX12" fmla="*/ 63951 w 354874"/>
              <a:gd name="connsiteY12" fmla="*/ 134306 h 379985"/>
              <a:gd name="connsiteX13" fmla="*/ 75526 w 354874"/>
              <a:gd name="connsiteY13" fmla="*/ 134306 h 37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4874" h="379985">
                <a:moveTo>
                  <a:pt x="75526" y="134306"/>
                </a:moveTo>
                <a:cubicBezTo>
                  <a:pt x="87101" y="118873"/>
                  <a:pt x="83157" y="64038"/>
                  <a:pt x="133399" y="41708"/>
                </a:cubicBezTo>
                <a:cubicBezTo>
                  <a:pt x="155697" y="31798"/>
                  <a:pt x="202847" y="18559"/>
                  <a:pt x="202847" y="18559"/>
                </a:cubicBezTo>
                <a:cubicBezTo>
                  <a:pt x="245288" y="22417"/>
                  <a:pt x="300035" y="0"/>
                  <a:pt x="330169" y="30134"/>
                </a:cubicBezTo>
                <a:cubicBezTo>
                  <a:pt x="354874" y="54839"/>
                  <a:pt x="324338" y="99844"/>
                  <a:pt x="318594" y="134306"/>
                </a:cubicBezTo>
                <a:cubicBezTo>
                  <a:pt x="314090" y="161329"/>
                  <a:pt x="300709" y="182706"/>
                  <a:pt x="283870" y="203754"/>
                </a:cubicBezTo>
                <a:cubicBezTo>
                  <a:pt x="277053" y="212275"/>
                  <a:pt x="267268" y="218173"/>
                  <a:pt x="260720" y="226903"/>
                </a:cubicBezTo>
                <a:cubicBezTo>
                  <a:pt x="244027" y="249161"/>
                  <a:pt x="223220" y="269957"/>
                  <a:pt x="214422" y="296351"/>
                </a:cubicBezTo>
                <a:cubicBezTo>
                  <a:pt x="210564" y="307926"/>
                  <a:pt x="210469" y="321548"/>
                  <a:pt x="202847" y="331075"/>
                </a:cubicBezTo>
                <a:cubicBezTo>
                  <a:pt x="186527" y="351475"/>
                  <a:pt x="156276" y="358174"/>
                  <a:pt x="133399" y="365799"/>
                </a:cubicBezTo>
                <a:cubicBezTo>
                  <a:pt x="94817" y="361941"/>
                  <a:pt x="46633" y="379985"/>
                  <a:pt x="17652" y="354225"/>
                </a:cubicBezTo>
                <a:cubicBezTo>
                  <a:pt x="0" y="338534"/>
                  <a:pt x="49828" y="219043"/>
                  <a:pt x="52376" y="203754"/>
                </a:cubicBezTo>
                <a:cubicBezTo>
                  <a:pt x="56234" y="180605"/>
                  <a:pt x="56530" y="156570"/>
                  <a:pt x="63951" y="134306"/>
                </a:cubicBezTo>
                <a:cubicBezTo>
                  <a:pt x="68350" y="121109"/>
                  <a:pt x="63951" y="149739"/>
                  <a:pt x="75526" y="134306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151063" y="1735138"/>
            <a:ext cx="366712" cy="441325"/>
          </a:xfrm>
          <a:custGeom>
            <a:avLst/>
            <a:gdLst>
              <a:gd name="connsiteX0" fmla="*/ 152754 w 367021"/>
              <a:gd name="connsiteY0" fmla="*/ 47829 h 441369"/>
              <a:gd name="connsiteX1" fmla="*/ 187478 w 367021"/>
              <a:gd name="connsiteY1" fmla="*/ 24680 h 441369"/>
              <a:gd name="connsiteX2" fmla="*/ 326374 w 367021"/>
              <a:gd name="connsiteY2" fmla="*/ 24680 h 441369"/>
              <a:gd name="connsiteX3" fmla="*/ 337949 w 367021"/>
              <a:gd name="connsiteY3" fmla="*/ 59404 h 441369"/>
              <a:gd name="connsiteX4" fmla="*/ 303225 w 367021"/>
              <a:gd name="connsiteY4" fmla="*/ 325622 h 441369"/>
              <a:gd name="connsiteX5" fmla="*/ 245351 w 367021"/>
              <a:gd name="connsiteY5" fmla="*/ 383495 h 441369"/>
              <a:gd name="connsiteX6" fmla="*/ 210627 w 367021"/>
              <a:gd name="connsiteY6" fmla="*/ 418219 h 441369"/>
              <a:gd name="connsiteX7" fmla="*/ 141179 w 367021"/>
              <a:gd name="connsiteY7" fmla="*/ 441369 h 441369"/>
              <a:gd name="connsiteX8" fmla="*/ 60157 w 367021"/>
              <a:gd name="connsiteY8" fmla="*/ 418219 h 441369"/>
              <a:gd name="connsiteX9" fmla="*/ 37007 w 367021"/>
              <a:gd name="connsiteY9" fmla="*/ 383495 h 441369"/>
              <a:gd name="connsiteX10" fmla="*/ 2283 w 367021"/>
              <a:gd name="connsiteY10" fmla="*/ 360346 h 441369"/>
              <a:gd name="connsiteX11" fmla="*/ 13858 w 367021"/>
              <a:gd name="connsiteY11" fmla="*/ 221450 h 441369"/>
              <a:gd name="connsiteX12" fmla="*/ 60157 w 367021"/>
              <a:gd name="connsiteY12" fmla="*/ 175151 h 441369"/>
              <a:gd name="connsiteX13" fmla="*/ 118030 w 367021"/>
              <a:gd name="connsiteY13" fmla="*/ 117277 h 441369"/>
              <a:gd name="connsiteX14" fmla="*/ 152754 w 367021"/>
              <a:gd name="connsiteY14" fmla="*/ 47829 h 44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7021" h="441369">
                <a:moveTo>
                  <a:pt x="152754" y="47829"/>
                </a:moveTo>
                <a:cubicBezTo>
                  <a:pt x="164329" y="32396"/>
                  <a:pt x="175036" y="30901"/>
                  <a:pt x="187478" y="24680"/>
                </a:cubicBezTo>
                <a:cubicBezTo>
                  <a:pt x="236838" y="0"/>
                  <a:pt x="263076" y="17647"/>
                  <a:pt x="326374" y="24680"/>
                </a:cubicBezTo>
                <a:cubicBezTo>
                  <a:pt x="330232" y="36255"/>
                  <a:pt x="337949" y="47203"/>
                  <a:pt x="337949" y="59404"/>
                </a:cubicBezTo>
                <a:cubicBezTo>
                  <a:pt x="337949" y="159832"/>
                  <a:pt x="367021" y="252713"/>
                  <a:pt x="303225" y="325622"/>
                </a:cubicBezTo>
                <a:cubicBezTo>
                  <a:pt x="285260" y="346154"/>
                  <a:pt x="264642" y="364204"/>
                  <a:pt x="245351" y="383495"/>
                </a:cubicBezTo>
                <a:cubicBezTo>
                  <a:pt x="233776" y="395070"/>
                  <a:pt x="226156" y="413043"/>
                  <a:pt x="210627" y="418219"/>
                </a:cubicBezTo>
                <a:lnTo>
                  <a:pt x="141179" y="441369"/>
                </a:lnTo>
                <a:cubicBezTo>
                  <a:pt x="138154" y="440613"/>
                  <a:pt x="67705" y="424257"/>
                  <a:pt x="60157" y="418219"/>
                </a:cubicBezTo>
                <a:cubicBezTo>
                  <a:pt x="49294" y="409529"/>
                  <a:pt x="46844" y="393332"/>
                  <a:pt x="37007" y="383495"/>
                </a:cubicBezTo>
                <a:cubicBezTo>
                  <a:pt x="27170" y="373659"/>
                  <a:pt x="13858" y="368062"/>
                  <a:pt x="2283" y="360346"/>
                </a:cubicBezTo>
                <a:cubicBezTo>
                  <a:pt x="6141" y="314047"/>
                  <a:pt x="0" y="265794"/>
                  <a:pt x="13858" y="221450"/>
                </a:cubicBezTo>
                <a:cubicBezTo>
                  <a:pt x="20368" y="200618"/>
                  <a:pt x="44724" y="190584"/>
                  <a:pt x="60157" y="175151"/>
                </a:cubicBezTo>
                <a:lnTo>
                  <a:pt x="118030" y="117277"/>
                </a:lnTo>
                <a:cubicBezTo>
                  <a:pt x="159932" y="89343"/>
                  <a:pt x="141179" y="63262"/>
                  <a:pt x="152754" y="47829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1825625" y="2395538"/>
            <a:ext cx="250825" cy="163512"/>
          </a:xfrm>
          <a:custGeom>
            <a:avLst/>
            <a:gdLst>
              <a:gd name="connsiteX0" fmla="*/ 2440 w 249311"/>
              <a:gd name="connsiteY0" fmla="*/ 92598 h 163602"/>
              <a:gd name="connsiteX1" fmla="*/ 14015 w 249311"/>
              <a:gd name="connsiteY1" fmla="*/ 57874 h 163602"/>
              <a:gd name="connsiteX2" fmla="*/ 60313 w 249311"/>
              <a:gd name="connsiteY2" fmla="*/ 0 h 163602"/>
              <a:gd name="connsiteX3" fmla="*/ 118187 w 249311"/>
              <a:gd name="connsiteY3" fmla="*/ 138897 h 163602"/>
              <a:gd name="connsiteX4" fmla="*/ 14015 w 249311"/>
              <a:gd name="connsiteY4" fmla="*/ 127322 h 163602"/>
              <a:gd name="connsiteX5" fmla="*/ 2440 w 249311"/>
              <a:gd name="connsiteY5" fmla="*/ 92598 h 16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311" h="163602">
                <a:moveTo>
                  <a:pt x="2440" y="92598"/>
                </a:moveTo>
                <a:cubicBezTo>
                  <a:pt x="2440" y="81023"/>
                  <a:pt x="8559" y="68787"/>
                  <a:pt x="14015" y="57874"/>
                </a:cubicBezTo>
                <a:cubicBezTo>
                  <a:pt x="28616" y="28672"/>
                  <a:pt x="38782" y="21532"/>
                  <a:pt x="60313" y="0"/>
                </a:cubicBezTo>
                <a:cubicBezTo>
                  <a:pt x="107131" y="7803"/>
                  <a:pt x="249311" y="7773"/>
                  <a:pt x="118187" y="138897"/>
                </a:cubicBezTo>
                <a:cubicBezTo>
                  <a:pt x="93482" y="163602"/>
                  <a:pt x="48739" y="131180"/>
                  <a:pt x="14015" y="127322"/>
                </a:cubicBezTo>
                <a:cubicBezTo>
                  <a:pt x="0" y="85278"/>
                  <a:pt x="2440" y="104173"/>
                  <a:pt x="2440" y="92598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1862138" y="2138363"/>
            <a:ext cx="165100" cy="176212"/>
          </a:xfrm>
          <a:custGeom>
            <a:avLst/>
            <a:gdLst>
              <a:gd name="connsiteX0" fmla="*/ 1929 w 166220"/>
              <a:gd name="connsiteY0" fmla="*/ 49462 h 176940"/>
              <a:gd name="connsiteX1" fmla="*/ 36653 w 166220"/>
              <a:gd name="connsiteY1" fmla="*/ 26313 h 176940"/>
              <a:gd name="connsiteX2" fmla="*/ 59802 w 166220"/>
              <a:gd name="connsiteY2" fmla="*/ 3163 h 176940"/>
              <a:gd name="connsiteX3" fmla="*/ 163975 w 166220"/>
              <a:gd name="connsiteY3" fmla="*/ 14738 h 176940"/>
              <a:gd name="connsiteX4" fmla="*/ 152400 w 166220"/>
              <a:gd name="connsiteY4" fmla="*/ 165209 h 176940"/>
              <a:gd name="connsiteX5" fmla="*/ 117676 w 166220"/>
              <a:gd name="connsiteY5" fmla="*/ 176784 h 176940"/>
              <a:gd name="connsiteX6" fmla="*/ 25078 w 166220"/>
              <a:gd name="connsiteY6" fmla="*/ 153634 h 176940"/>
              <a:gd name="connsiteX7" fmla="*/ 1929 w 166220"/>
              <a:gd name="connsiteY7" fmla="*/ 49462 h 17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220" h="176940">
                <a:moveTo>
                  <a:pt x="1929" y="49462"/>
                </a:moveTo>
                <a:cubicBezTo>
                  <a:pt x="3858" y="28242"/>
                  <a:pt x="25790" y="35003"/>
                  <a:pt x="36653" y="26313"/>
                </a:cubicBezTo>
                <a:cubicBezTo>
                  <a:pt x="45174" y="19496"/>
                  <a:pt x="48934" y="4151"/>
                  <a:pt x="59802" y="3163"/>
                </a:cubicBezTo>
                <a:cubicBezTo>
                  <a:pt x="94597" y="0"/>
                  <a:pt x="129251" y="10880"/>
                  <a:pt x="163975" y="14738"/>
                </a:cubicBezTo>
                <a:cubicBezTo>
                  <a:pt x="160117" y="64895"/>
                  <a:pt x="166220" y="116839"/>
                  <a:pt x="152400" y="165209"/>
                </a:cubicBezTo>
                <a:cubicBezTo>
                  <a:pt x="149048" y="176940"/>
                  <a:pt x="129877" y="176784"/>
                  <a:pt x="117676" y="176784"/>
                </a:cubicBezTo>
                <a:cubicBezTo>
                  <a:pt x="89740" y="176784"/>
                  <a:pt x="52479" y="162768"/>
                  <a:pt x="25078" y="153634"/>
                </a:cubicBezTo>
                <a:cubicBezTo>
                  <a:pt x="6184" y="96948"/>
                  <a:pt x="0" y="70682"/>
                  <a:pt x="1929" y="49462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1608138" y="4706938"/>
            <a:ext cx="211137" cy="149225"/>
          </a:xfrm>
          <a:custGeom>
            <a:avLst/>
            <a:gdLst>
              <a:gd name="connsiteX0" fmla="*/ 23149 w 210566"/>
              <a:gd name="connsiteY0" fmla="*/ 26601 h 148748"/>
              <a:gd name="connsiteX1" fmla="*/ 173620 w 210566"/>
              <a:gd name="connsiteY1" fmla="*/ 15026 h 148748"/>
              <a:gd name="connsiteX2" fmla="*/ 173620 w 210566"/>
              <a:gd name="connsiteY2" fmla="*/ 130773 h 148748"/>
              <a:gd name="connsiteX3" fmla="*/ 69448 w 210566"/>
              <a:gd name="connsiteY3" fmla="*/ 119198 h 148748"/>
              <a:gd name="connsiteX4" fmla="*/ 34724 w 210566"/>
              <a:gd name="connsiteY4" fmla="*/ 96049 h 148748"/>
              <a:gd name="connsiteX5" fmla="*/ 23149 w 210566"/>
              <a:gd name="connsiteY5" fmla="*/ 26601 h 14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566" h="148748">
                <a:moveTo>
                  <a:pt x="23149" y="26601"/>
                </a:moveTo>
                <a:cubicBezTo>
                  <a:pt x="46298" y="13097"/>
                  <a:pt x="68441" y="0"/>
                  <a:pt x="173620" y="15026"/>
                </a:cubicBezTo>
                <a:cubicBezTo>
                  <a:pt x="183248" y="43909"/>
                  <a:pt x="210566" y="108606"/>
                  <a:pt x="173620" y="130773"/>
                </a:cubicBezTo>
                <a:cubicBezTo>
                  <a:pt x="143661" y="148748"/>
                  <a:pt x="104172" y="123056"/>
                  <a:pt x="69448" y="119198"/>
                </a:cubicBezTo>
                <a:cubicBezTo>
                  <a:pt x="57873" y="111482"/>
                  <a:pt x="43414" y="106912"/>
                  <a:pt x="34724" y="96049"/>
                </a:cubicBezTo>
                <a:cubicBezTo>
                  <a:pt x="20709" y="78530"/>
                  <a:pt x="0" y="40105"/>
                  <a:pt x="23149" y="26601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527175" y="4906963"/>
            <a:ext cx="165100" cy="107950"/>
          </a:xfrm>
          <a:custGeom>
            <a:avLst/>
            <a:gdLst>
              <a:gd name="connsiteX0" fmla="*/ 0 w 164828"/>
              <a:gd name="connsiteY0" fmla="*/ 34724 h 106636"/>
              <a:gd name="connsiteX1" fmla="*/ 69448 w 164828"/>
              <a:gd name="connsiteY1" fmla="*/ 11575 h 106636"/>
              <a:gd name="connsiteX2" fmla="*/ 104172 w 164828"/>
              <a:gd name="connsiteY2" fmla="*/ 0 h 106636"/>
              <a:gd name="connsiteX3" fmla="*/ 162046 w 164828"/>
              <a:gd name="connsiteY3" fmla="*/ 34724 h 106636"/>
              <a:gd name="connsiteX4" fmla="*/ 150471 w 164828"/>
              <a:gd name="connsiteY4" fmla="*/ 92597 h 106636"/>
              <a:gd name="connsiteX5" fmla="*/ 11575 w 164828"/>
              <a:gd name="connsiteY5" fmla="*/ 57873 h 106636"/>
              <a:gd name="connsiteX6" fmla="*/ 0 w 164828"/>
              <a:gd name="connsiteY6" fmla="*/ 34724 h 106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828" h="106636">
                <a:moveTo>
                  <a:pt x="0" y="34724"/>
                </a:moveTo>
                <a:lnTo>
                  <a:pt x="69448" y="11575"/>
                </a:lnTo>
                <a:lnTo>
                  <a:pt x="104172" y="0"/>
                </a:lnTo>
                <a:cubicBezTo>
                  <a:pt x="117273" y="4367"/>
                  <a:pt x="158868" y="12481"/>
                  <a:pt x="162046" y="34724"/>
                </a:cubicBezTo>
                <a:cubicBezTo>
                  <a:pt x="164828" y="54199"/>
                  <a:pt x="154329" y="73306"/>
                  <a:pt x="150471" y="92597"/>
                </a:cubicBezTo>
                <a:cubicBezTo>
                  <a:pt x="88029" y="86353"/>
                  <a:pt x="44083" y="106636"/>
                  <a:pt x="11575" y="57873"/>
                </a:cubicBezTo>
                <a:cubicBezTo>
                  <a:pt x="9435" y="54663"/>
                  <a:pt x="11575" y="50157"/>
                  <a:pt x="0" y="34724"/>
                </a:cubicBezTo>
                <a:close/>
              </a:path>
            </a:pathLst>
          </a:cu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31 0.003 C -0.17656 0.00694 -0.25747 0.00555 -0.33837 -0.00185 C -0.39358 -0.00139 -0.44896 -0.00185 -0.50417 -0.00023 C -0.50677 -0.00023 -0.51181 0.003 -0.51181 0.003 C -0.52049 0.01087 -0.5165 0.00879 -0.52327 0.01156 C -0.52778 0.01572 -0.53212 0.01619 -0.53716 0.01827 C -0.55122 0.03076 -0.54341 0.02497 -0.53837 0.02174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70213E-6 C -0.04549 -0.00046 -0.09115 -0.00046 -0.13664 -0.00162 C -0.15244 -0.00208 -0.16893 -0.00833 -0.18473 -0.01018 C -0.20435 -0.01503 -0.22483 -0.01735 -0.24428 -0.02359 C -0.28733 -0.02313 -0.33542 -0.04556 -0.37344 -0.0185 " pathEditMode="relative" ptsTypes="ffff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4.34783E-7 C -0.0184 -0.00185 -0.03299 -0.00671 -0.0507 -0.01365 C -0.05399 -0.01503 -0.05747 -0.01573 -0.06077 -0.01688 C -0.06806 -0.01966 -0.08229 -0.02544 -0.08229 -0.02544 C -0.09011 -0.03192 -0.09861 -0.03539 -0.10625 -0.04232 C -0.11632 -0.05134 -0.12639 -0.06036 -0.13663 -0.06915 C -0.14427 -0.07586 -0.15191 -0.0828 -0.15955 -0.0895 C -0.17309 -0.10153 -0.15938 -0.09575 -0.17083 -0.09945 C -0.17899 -0.11032 -0.18889 -0.11564 -0.19879 -0.12327 C -0.21702 -0.13761 -0.2342 -0.15287 -0.25434 -0.16189 C -0.28594 -0.19057 -0.3375 -0.18317 -0.36962 -0.18386 C -0.37778 -0.18733 -0.38472 -0.1834 -0.39236 -0.18039 C -0.39653 -0.17877 -0.40504 -0.17553 -0.40504 -0.17553 C -0.40886 -0.17207 -0.41458 -0.17114 -0.41771 -0.16698 " pathEditMode="relative" ptsTypes="fffffffffffff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39593E-6 C -0.02483 -0.00324 -0.04983 -0.00763 -0.07465 -0.00995 C -0.11111 -0.01758 -0.14792 -0.02475 -0.18472 -0.02868 C -0.20643 -0.03492 -0.22778 -0.03909 -0.24931 -0.04718 C -0.27952 -0.05851 -0.30781 -0.07193 -0.33924 -0.07586 C -0.35851 -0.08141 -0.34688 -0.07863 -0.37465 -0.08256 C -0.40764 -0.08742 -0.44097 -0.09528 -0.47344 -0.10453 C -0.48264 -0.1124 -0.49202 -0.12003 -0.50122 -0.12812 C -0.50886 -0.13483 -0.50122 -0.12789 -0.50886 -0.13483 C -0.51007 -0.13599 -0.51268 -0.1383 -0.51268 -0.1383 C -0.51528 -0.14871 -0.51684 -0.15564 -0.52274 -0.16351 C -0.52309 -0.16513 -0.52396 -0.1686 -0.52396 -0.1686 " pathEditMode="relative" ptsTypes="fffffffffff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8.51064E-7 C -0.01162 -0.00139 -0.02257 -0.00462 -0.03402 -0.00671 C -0.04253 -0.01087 -0.05069 -0.01341 -0.05937 -0.01688 C -0.07292 -0.02243 -0.08455 -0.02821 -0.09861 -0.0303 C -0.10747 -0.03515 -0.11597 -0.03538 -0.12518 -0.03885 C -0.13403 -0.04209 -0.13038 -0.04116 -0.13663 -0.04394 C -0.13924 -0.0451 -0.14427 -0.04718 -0.14427 -0.04718 C -0.15295 -0.05504 -0.14202 -0.04625 -0.15556 -0.05227 C -0.15695 -0.05296 -0.15799 -0.05481 -0.15938 -0.05573 C -0.16476 -0.05874 -0.17136 -0.06175 -0.17709 -0.06406 C -0.1783 -0.06522 -0.17952 -0.0666 -0.1809 -0.06753 C -0.18334 -0.06892 -0.18854 -0.07077 -0.18854 -0.07077 C -0.1967 -0.07817 -0.20556 -0.08164 -0.21511 -0.08441 C -0.22222 -0.08996 -0.23472 -0.09413 -0.24045 -0.09944 C -0.24566 -0.1043 -0.24271 -0.10245 -0.24931 -0.10453 C -0.2592 -0.11101 -0.27014 -0.11864 -0.2809 -0.12141 C -0.29948 -0.13413 -0.3191 -0.14269 -0.33785 -0.15518 C -0.3441 -0.15934 -0.34601 -0.15703 -0.35191 -0.16189 C -0.35903 -0.1679 -0.36406 -0.17692 -0.37205 -0.18039 C -0.3816 -0.18987 -0.39132 -0.19958 -0.40243 -0.20583 C -0.41129 -0.21739 -0.4066 -0.21462 -0.41511 -0.21762 C -0.42031 -0.22456 -0.4283 -0.23312 -0.43542 -0.23612 C -0.44184 -0.24468 -0.44983 -0.25092 -0.45695 -0.25809 C -0.46233 -0.26364 -0.46667 -0.27012 -0.47327 -0.27313 C -0.479 -0.27798 -0.48334 -0.28215 -0.48976 -0.28492 C -0.5007 -0.29487 -0.48681 -0.28145 -0.49618 -0.29348 C -0.49931 -0.29741 -0.50417 -0.30157 -0.50747 -0.30527 C -0.51025 -0.30828 -0.51389 -0.30874 -0.51632 -0.31198 " pathEditMode="relative" ptsTypes="fffffffffffffffffffffffffff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022E-7 C -0.00885 -0.0074 -0.02152 -0.0104 -0.03159 -0.01341 C -0.03714 -0.01503 -0.0427 -0.01942 -0.04808 -0.02173 C -0.05364 -0.02428 -0.06007 -0.02543 -0.0658 -0.02682 C -0.06754 -0.02798 -0.0691 -0.0296 -0.07084 -0.03029 C -0.07413 -0.03168 -0.08108 -0.03353 -0.08108 -0.03353 C -0.0941 -0.04255 -0.0842 -0.03677 -0.11268 -0.04047 C -0.13038 -0.04278 -0.14792 -0.0481 -0.1658 -0.05041 C -0.1934 -0.06059 -0.22344 -0.05989 -0.25191 -0.06221 C -0.27361 -0.06683 -0.24393 -0.06105 -0.28108 -0.06568 C -0.2875 -0.0666 -0.29358 -0.07123 -0.3 -0.07238 C -0.31146 -0.07446 -0.3059 -0.07331 -0.3165 -0.07585 C -0.37049 -0.07516 -0.42448 -0.07562 -0.47847 -0.074 C -0.48368 -0.07377 -0.49375 -0.06914 -0.49375 -0.06914 C -0.50556 -0.06105 -0.51858 -0.06059 -0.5316 -0.06059 " pathEditMode="relative" ptsTypes="ffffffffffffff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89824E-7 C -0.00851 0.00162 -0.01701 0.00254 -0.02535 0.00508 C -0.06875 0.00393 -0.09132 0.00208 -0.12899 -0.00347 C -0.14149 -0.0074 -0.15434 -0.00995 -0.16701 -0.0118 C -0.17413 -0.01411 -0.18125 -0.01665 -0.18854 -0.0185 C -0.19548 -0.02336 -0.20243 -0.02475 -0.21007 -0.02706 C -0.22882 -0.04302 -0.24826 -0.03955 -0.27083 -0.04047 C -0.27726 -0.04209 -0.28333 -0.04464 -0.28976 -0.04556 C -0.29739 -0.04672 -0.31267 -0.0488 -0.31267 -0.0488 C -0.3691 -0.06545 -0.40486 -0.05319 -0.4809 -0.05389 C -0.49253 -0.05805 -0.47864 -0.05343 -0.5 -0.05736 C -0.50642 -0.05851 -0.51406 -0.06314 -0.52014 -0.06568 C -0.52899 -0.06961 -0.53871 -0.06568 -0.54809 -0.06568 " pathEditMode="relative" ptsTypes="ffffffffffff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871540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Тест по теме «Русская равнина»</a:t>
            </a: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0" y="642938"/>
            <a:ext cx="94297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своим размерам Русская равнина: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Первая в мире         2. Вторая в мире          3. Третья в мире          4. Четвертая в мире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2.Равнинность территории обусловлена прежде всего тем, что …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Рельеф формировался под действием внешних сил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2. Подвергалась неоднократным оледенениям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3. В основании лежит древняя докембрийская платформа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Складчатый фундамент в пределах равнины выходит на поверхность …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На Валдайской возвышенности              2. На Кольском полуострове и в Карелии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3. На Тиманском кряже                                4. На Северных Увалах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Какая территория равнины  испытала неоднократное влияние четвертичного оледенения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Южная             2. Северная           3. Западная             4. Восточная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Какие формы рельефа расположены на равнине: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Среднерусская возвышенность        2. Васюганская равнина     3. Хибины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4. Валдайская возвышенность              5. Сибирские Увалы           6. Окско-Донская равнина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тип климата на большей части равнины?</a:t>
            </a:r>
            <a:endParaRPr lang="ru-RU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Умеренно-континентальный                             2.  Умеренный муссонный     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3. Резко-континентальный                                     4.  Морской умеренный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Выберите реки, относящиеся к бассейну Атлантического океана: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Волга         2. Печора       3. Дон             4. С.Двина             5. Нева         6. Мезень</a:t>
            </a:r>
          </a:p>
          <a:p>
            <a:pPr marL="342900" indent="-342900"/>
            <a:r>
              <a:rPr lang="ru-RU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8. Какие озера имеют ледниково-тектоническое происхождение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/>
            <a:r>
              <a:rPr lang="ru-RU">
                <a:latin typeface="Times New Roman" pitchFamily="18" charset="0"/>
                <a:cs typeface="Times New Roman" pitchFamily="18" charset="0"/>
              </a:rPr>
              <a:t>1. Эльтон       2. Ладожское    3. Баскунчак      4.Онежское     5. Чудское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765" t="39095" r="63519" b="15254"/>
          <a:stretch>
            <a:fillRect/>
          </a:stretch>
        </p:blipFill>
        <p:spPr bwMode="auto">
          <a:xfrm>
            <a:off x="0" y="642938"/>
            <a:ext cx="6464300" cy="62150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Географическое     положение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4813" y="24288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какими природными районами граничит Русская равнина ?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14813" y="7143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Какова площадь Русской равнины?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14813" y="41433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Какова протяженность равнины с севера на юг и с запада на восток?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765" t="39095" r="63519" b="15254"/>
          <a:stretch>
            <a:fillRect/>
          </a:stretch>
        </p:blipFill>
        <p:spPr bwMode="auto">
          <a:xfrm>
            <a:off x="0" y="642938"/>
            <a:ext cx="6464300" cy="62150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Географическое     положение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4813" y="24288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какими природными районами граничит Русская равнина ?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rot="-3039551">
            <a:off x="1906587" y="3098801"/>
            <a:ext cx="26574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Уральские  горы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 rot="3299447">
            <a:off x="-724694" y="4129881"/>
            <a:ext cx="2659063" cy="156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Кавказ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4813" y="7143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Какова площадь Русской равнины?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57188" y="2571750"/>
            <a:ext cx="157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около 3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млн. кв.км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14813" y="4143375"/>
            <a:ext cx="4929187" cy="1357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Какова протяженность равнины с севера на юг и с запада на восток?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1321594" y="2250282"/>
            <a:ext cx="1428750" cy="135731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785813" y="2428875"/>
            <a:ext cx="2286000" cy="1643063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 rot="-2271381">
            <a:off x="1527175" y="3052763"/>
            <a:ext cx="1641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2 500 км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 rot="2804445">
            <a:off x="1232694" y="2567781"/>
            <a:ext cx="1870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1 500 км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1356" b="20148"/>
          <a:stretch>
            <a:fillRect/>
          </a:stretch>
        </p:blipFill>
        <p:spPr bwMode="auto">
          <a:xfrm>
            <a:off x="214313" y="819150"/>
            <a:ext cx="6215062" cy="6038850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Географическое     положение</a:t>
            </a: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6588125" y="2997200"/>
            <a:ext cx="235743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 Белое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2- Карское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3 - Каспийское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4 - Азовское</a:t>
            </a:r>
          </a:p>
          <a:p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5 - Балтийское</a:t>
            </a:r>
          </a:p>
        </p:txBody>
      </p:sp>
      <p:sp>
        <p:nvSpPr>
          <p:cNvPr id="6" name="Восьмиугольник 5"/>
          <p:cNvSpPr/>
          <p:nvPr/>
        </p:nvSpPr>
        <p:spPr>
          <a:xfrm>
            <a:off x="2500313" y="2071688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Восьмиугольник 7"/>
          <p:cNvSpPr/>
          <p:nvPr/>
        </p:nvSpPr>
        <p:spPr>
          <a:xfrm>
            <a:off x="3571875" y="1000125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5" name="Восьмиугольник 34"/>
          <p:cNvSpPr/>
          <p:nvPr/>
        </p:nvSpPr>
        <p:spPr>
          <a:xfrm>
            <a:off x="2286000" y="6286500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6" name="Восьмиугольник 35"/>
          <p:cNvSpPr/>
          <p:nvPr/>
        </p:nvSpPr>
        <p:spPr>
          <a:xfrm>
            <a:off x="4643438" y="6357938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9" name="Восьмиугольник 38"/>
          <p:cNvSpPr/>
          <p:nvPr/>
        </p:nvSpPr>
        <p:spPr>
          <a:xfrm>
            <a:off x="714375" y="3214688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5" name="TextBox 4"/>
          <p:cNvSpPr txBox="1">
            <a:spLocks noChangeArrowheads="1"/>
          </p:cNvSpPr>
          <p:nvPr/>
        </p:nvSpPr>
        <p:spPr bwMode="auto">
          <a:xfrm>
            <a:off x="6588125" y="981075"/>
            <a:ext cx="23574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Какие  моря, омывают Русскую равнину?</a:t>
            </a:r>
            <a:endParaRPr lang="ru-RU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1356" b="20148"/>
          <a:stretch>
            <a:fillRect/>
          </a:stretch>
        </p:blipFill>
        <p:spPr bwMode="auto">
          <a:xfrm>
            <a:off x="428625" y="746125"/>
            <a:ext cx="6143625" cy="6111875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Географическое     положение</a:t>
            </a:r>
          </a:p>
        </p:txBody>
      </p:sp>
      <p:sp>
        <p:nvSpPr>
          <p:cNvPr id="6" name="Восьмиугольник 5"/>
          <p:cNvSpPr/>
          <p:nvPr/>
        </p:nvSpPr>
        <p:spPr>
          <a:xfrm>
            <a:off x="2428875" y="1857375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8" name="Восьмиугольник 7"/>
          <p:cNvSpPr/>
          <p:nvPr/>
        </p:nvSpPr>
        <p:spPr>
          <a:xfrm>
            <a:off x="2714625" y="2357438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4" name="Восьмиугольник 33"/>
          <p:cNvSpPr/>
          <p:nvPr/>
        </p:nvSpPr>
        <p:spPr>
          <a:xfrm>
            <a:off x="2428875" y="6572250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35" name="Восьмиугольник 34"/>
          <p:cNvSpPr/>
          <p:nvPr/>
        </p:nvSpPr>
        <p:spPr>
          <a:xfrm>
            <a:off x="2928938" y="6072188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6" name="Восьмиугольник 35"/>
          <p:cNvSpPr/>
          <p:nvPr/>
        </p:nvSpPr>
        <p:spPr>
          <a:xfrm>
            <a:off x="4500563" y="785813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39" name="Восьмиугольник 38"/>
          <p:cNvSpPr/>
          <p:nvPr/>
        </p:nvSpPr>
        <p:spPr>
          <a:xfrm>
            <a:off x="1571625" y="3143250"/>
            <a:ext cx="428625" cy="285750"/>
          </a:xfrm>
          <a:prstGeom prst="octagon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9" name="TextBox 10"/>
          <p:cNvSpPr txBox="1">
            <a:spLocks noChangeArrowheads="1"/>
          </p:cNvSpPr>
          <p:nvPr/>
        </p:nvSpPr>
        <p:spPr bwMode="auto">
          <a:xfrm>
            <a:off x="6696075" y="866775"/>
            <a:ext cx="2432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Какие  заливы обозначены цифрами?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6732588" y="3573463"/>
            <a:ext cx="18716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Какие  проливы обозначены цифрами?</a:t>
            </a:r>
            <a:endParaRPr lang="ru-RU" sz="2000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6732588" y="2133600"/>
            <a:ext cx="2232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1- Кандалакшский</a:t>
            </a:r>
          </a:p>
          <a:p>
            <a:r>
              <a:rPr lang="ru-RU" b="1">
                <a:solidFill>
                  <a:srgbClr val="C00000"/>
                </a:solidFill>
              </a:rPr>
              <a:t>2 - Онежский</a:t>
            </a:r>
          </a:p>
          <a:p>
            <a:r>
              <a:rPr lang="ru-RU" b="1">
                <a:solidFill>
                  <a:srgbClr val="C00000"/>
                </a:solidFill>
              </a:rPr>
              <a:t>3 - Финский</a:t>
            </a:r>
          </a:p>
          <a:p>
            <a:r>
              <a:rPr lang="ru-RU" b="1">
                <a:solidFill>
                  <a:srgbClr val="C00000"/>
                </a:solidFill>
              </a:rPr>
              <a:t>4 - Таганрогский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6659563" y="5084763"/>
            <a:ext cx="2484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5 - Керченский</a:t>
            </a:r>
          </a:p>
          <a:p>
            <a:r>
              <a:rPr lang="ru-RU" b="1">
                <a:solidFill>
                  <a:srgbClr val="C00000"/>
                </a:solidFill>
              </a:rPr>
              <a:t>6 – Карские ворота</a:t>
            </a: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/>
      <p:bldP spid="19472" grpId="0"/>
      <p:bldP spid="194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42852"/>
            <a:ext cx="7929618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Уникальность Русской равнины 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1357298"/>
          <a:ext cx="864399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42852"/>
            <a:ext cx="7929618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Уникальность Русской равнины 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142844" y="1357298"/>
          <a:ext cx="864399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домой 5">
            <a:hlinkClick r:id="rId7" action="ppaction://hlinksldjump" highlightClick="1"/>
          </p:cNvPr>
          <p:cNvSpPr/>
          <p:nvPr/>
        </p:nvSpPr>
        <p:spPr>
          <a:xfrm>
            <a:off x="8429625" y="6429375"/>
            <a:ext cx="71437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52"/>
            <a:ext cx="79296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Геологическое     строение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38" y="785813"/>
            <a:ext cx="5153025" cy="535781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 l="3636" t="6133" r="3636"/>
          <a:stretch>
            <a:fillRect/>
          </a:stretch>
        </p:blipFill>
        <p:spPr bwMode="auto">
          <a:xfrm>
            <a:off x="2000250" y="5572125"/>
            <a:ext cx="36433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0" y="1214438"/>
            <a:ext cx="3429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Платформа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- …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0" y="185737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latin typeface="Times New Roman" pitchFamily="18" charset="0"/>
                <a:cs typeface="Times New Roman" pitchFamily="18" charset="0"/>
              </a:rPr>
              <a:t>Щит -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…</a:t>
            </a:r>
          </a:p>
        </p:txBody>
      </p:sp>
      <p:sp>
        <p:nvSpPr>
          <p:cNvPr id="20487" name="TextBox 9"/>
          <p:cNvSpPr txBox="1">
            <a:spLocks noChangeArrowheads="1"/>
          </p:cNvSpPr>
          <p:nvPr/>
        </p:nvSpPr>
        <p:spPr bwMode="auto">
          <a:xfrm>
            <a:off x="5715000" y="571500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Вспомним!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57750" y="2428875"/>
            <a:ext cx="4143375" cy="3857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Платформа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относительно устойчивый, древний, выровненный участок земной коры, состоящий из кристаллического фундамента и осадочного чехла.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7750" y="2428875"/>
            <a:ext cx="4286250" cy="3857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Щит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участок земной коры, где на поверхность выходят породы кристаллического фундамента платформы</a:t>
            </a: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01063" y="6429375"/>
            <a:ext cx="642937" cy="4286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1881</TotalTime>
  <Words>842</Words>
  <Application>Microsoft Office PowerPoint</Application>
  <PresentationFormat>Экран (4:3)</PresentationFormat>
  <Paragraphs>195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Times New Roman</vt:lpstr>
      <vt:lpstr>Tw Cen MT</vt:lpstr>
      <vt:lpstr>Wingdings</vt:lpstr>
      <vt:lpstr>Wingdings 2</vt:lpstr>
      <vt:lpstr>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Восточно-европейская (русская равнина</dc:title>
  <dc:creator>Передельская Т.В.</dc:creator>
  <cp:lastModifiedBy>Marina</cp:lastModifiedBy>
  <cp:revision>160</cp:revision>
  <dcterms:created xsi:type="dcterms:W3CDTF">2009-02-18T17:13:15Z</dcterms:created>
  <dcterms:modified xsi:type="dcterms:W3CDTF">2020-03-29T16:23:52Z</dcterms:modified>
</cp:coreProperties>
</file>