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4" r:id="rId6"/>
    <p:sldId id="263" r:id="rId7"/>
    <p:sldId id="265" r:id="rId8"/>
    <p:sldId id="266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2A9B-2AE1-4775-A255-E63BBCBAD379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CF972-102A-4C5A-BC56-EF522E331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098CC-0FB1-437C-9DEE-B26660F1ECE4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F3189-91CA-4BE2-B1E2-CCFE5D619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2A571-7B0B-4BB8-AFE6-C46FEBFAE5D0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BA8CF-53C0-48A8-AC1C-A263B7027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0313A-4187-4A38-BE23-9E2283C16497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78549-B29C-457C-A759-FCAAE8DAA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35C5-C0BE-483B-8582-F5F3C6A29D89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33402-0B14-40D2-8FF4-AB5DBC5EF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151F5-EA96-493E-A317-B643F09977A8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50DA-E037-4F6F-B69F-E79F29FAF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1E56-5F8B-4413-B023-381187973668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64F16-580A-41F9-AD71-BBE085817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A6698-780D-47D7-8734-89169B667319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83594-F266-4B3B-9245-3DD0D8340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E3124-EDA7-4998-8EBE-506CA10A7AE2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ED8D3-1E25-43E2-9E24-7C72C8D26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2DB36-6090-4ABD-85B8-E03BF1896248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43498-9AFA-4B77-978B-5FA0554A0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7F354-749A-497D-B516-D8D5AB003BE4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11083-AD10-4A4B-9CE3-5ADA725F6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1D80E8-F356-4AF7-99DF-F28130C4349B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FBC558-43DF-4324-AE2A-085740734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p0.storage.canalblog.com/02/51/216343/48220955_p.jpg" TargetMode="External"/><Relationship Id="rId13" Type="http://schemas.openxmlformats.org/officeDocument/2006/relationships/hyperlink" Target="http://bashcold.ru/upload/image/fish/no_backgr/piksha.png" TargetMode="External"/><Relationship Id="rId3" Type="http://schemas.openxmlformats.org/officeDocument/2006/relationships/hyperlink" Target="http://www.rbcu.ru/kotr/north.png" TargetMode="External"/><Relationship Id="rId7" Type="http://schemas.openxmlformats.org/officeDocument/2006/relationships/hyperlink" Target="http://img0.liveinternet.ru/images/attach/b/3/20/570/20570009_2078_1.jpg" TargetMode="External"/><Relationship Id="rId12" Type="http://schemas.openxmlformats.org/officeDocument/2006/relationships/hyperlink" Target="http://www.knowbiology.ru/pics/p3yur99a38.jpg" TargetMode="External"/><Relationship Id="rId2" Type="http://schemas.openxmlformats.org/officeDocument/2006/relationships/hyperlink" Target="http://sever-travel.ru/i/reviews/mid_2311201112364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900/vlkirichenko.17/0_41702_cdf6c2f7_XL" TargetMode="External"/><Relationship Id="rId11" Type="http://schemas.openxmlformats.org/officeDocument/2006/relationships/hyperlink" Target="http://www.tv21.ru/img/newsimages/20130226/5_eae8e2257b8f.jpg" TargetMode="External"/><Relationship Id="rId5" Type="http://schemas.openxmlformats.org/officeDocument/2006/relationships/hyperlink" Target="http://autotravel.ru/phalbum/90179/166.jpg" TargetMode="External"/><Relationship Id="rId15" Type="http://schemas.openxmlformats.org/officeDocument/2006/relationships/hyperlink" Target="http://dic.academic.ru/pictures/wiki/files/50/260px-Kislaya_Guba_map_rus.png" TargetMode="External"/><Relationship Id="rId10" Type="http://schemas.openxmlformats.org/officeDocument/2006/relationships/hyperlink" Target="http://i031.radikal.ru/1103/33/a917dadc4052.jpg" TargetMode="External"/><Relationship Id="rId4" Type="http://schemas.openxmlformats.org/officeDocument/2006/relationships/hyperlink" Target="http://xs.ms45.edu.ru/ms45/create/2005_06/9/9a/sever/Pictures/AdmMap.png" TargetMode="External"/><Relationship Id="rId9" Type="http://schemas.openxmlformats.org/officeDocument/2006/relationships/hyperlink" Target="http://alight.typepad.com/.a/6a00d8341d439653ef00e553e32d408834-320wi" TargetMode="External"/><Relationship Id="rId14" Type="http://schemas.openxmlformats.org/officeDocument/2006/relationships/hyperlink" Target="http://geohobby.ru/enc/images/book/bolryb/img-2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0825" y="1484313"/>
            <a:ext cx="8281988" cy="1971675"/>
          </a:xfrm>
        </p:spPr>
        <p:txBody>
          <a:bodyPr/>
          <a:lstStyle/>
          <a:p>
            <a:r>
              <a:rPr lang="ru-RU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ПРИРОДА ЕВРОПЕЙСКОГО СЕВЕРА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3284538"/>
            <a:ext cx="3240088" cy="2376487"/>
          </a:xfrm>
          <a:ln w="28575">
            <a:solidFill>
              <a:srgbClr val="990033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i="1" smtClean="0">
                <a:solidFill>
                  <a:schemeClr val="tx1"/>
                </a:solidFill>
                <a:latin typeface="Arial" charset="0"/>
              </a:rPr>
              <a:t>Нам предстоит изучить: </a:t>
            </a:r>
          </a:p>
          <a:p>
            <a:pPr algn="l">
              <a:lnSpc>
                <a:spcPct val="80000"/>
              </a:lnSpc>
              <a:buFont typeface="Arial" charset="0"/>
              <a:buChar char="•"/>
            </a:pPr>
            <a:r>
              <a:rPr lang="ru-RU" sz="2000" i="1" smtClean="0">
                <a:solidFill>
                  <a:schemeClr val="tx1"/>
                </a:solidFill>
                <a:latin typeface="Arial" charset="0"/>
              </a:rPr>
              <a:t> особенности природы отдельных частей Европейского Севера;</a:t>
            </a:r>
          </a:p>
          <a:p>
            <a:pPr algn="l">
              <a:lnSpc>
                <a:spcPct val="80000"/>
              </a:lnSpc>
              <a:buFont typeface="Arial" charset="0"/>
              <a:buChar char="•"/>
            </a:pPr>
            <a:r>
              <a:rPr lang="ru-RU" sz="2000" i="1" smtClean="0">
                <a:solidFill>
                  <a:schemeClr val="tx1"/>
                </a:solidFill>
                <a:latin typeface="Arial" charset="0"/>
              </a:rPr>
              <a:t> особенности природы морей, омывающих район.</a:t>
            </a:r>
          </a:p>
        </p:txBody>
      </p:sp>
      <p:pic>
        <p:nvPicPr>
          <p:cNvPr id="2055" name="Picture 7" descr="mid_231120111236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213100"/>
            <a:ext cx="4537075" cy="306863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smtClean="0">
                <a:solidFill>
                  <a:srgbClr val="990033"/>
                </a:solidFill>
                <a:latin typeface="Arial" charset="0"/>
              </a:rPr>
              <a:t>ИСТОЧНИКИ МАТЕРИАЛОВ: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600" smtClean="0"/>
              <a:t>http://www.bochkavpechatleniy.com/data/photo/77497/0a3b3286a5c5fc4ac0e626c1e8eacd55.jpg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http://vostokmedia.com/files/Image/news/125457_l.jpg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http://www.fimco.fr/dbi/dyn/max/ori_cabillaud_actuactu19091201.jpg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http://f.izh.biz/wp-content/uploads/2009/11/seld.jpg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http://newslab.ru/images/blog/science/09.09/semga.jpg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http://img-fotki.yandex.ru/get/6206/137106206.17/0_7a409_79220ce7_XL.jpg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http://www.victor-biryukov.ru/storage/images/84d9cd0d79dacb891769ee17ceeab878.gif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http://www.solovki-science.ru/sav-ill/il8.jpg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http://www.rus-obr.ru/files/userfiles/4b29f1a0785c(2).jpg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http://www.fotoblog.by/users/483/10032/119036999346f39ac9c3b386.69469184_thumb500376.jpg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http://pptcloud.ru/datai/geografija/Bezmolvnaja-Arktika/0013-016-Ptichi-bazary.jpg 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http://www.nickelca.ru/image/gallery/367/image1-8560.jpg</a:t>
            </a:r>
          </a:p>
          <a:p>
            <a:pPr>
              <a:lnSpc>
                <a:spcPct val="80000"/>
              </a:lnSpc>
            </a:pPr>
            <a:r>
              <a:rPr lang="en-US" sz="1600" smtClean="0"/>
              <a:t>http://sdelanounas.ru/i/c/y/cy5wcmltYW1lZGlhLnJ1L2YvYmlnLzEyNS8xMjQyNTcuanBnP19faWQ9MjU5NTQ=.jpg  </a:t>
            </a:r>
            <a:endParaRPr lang="ru-RU" sz="1600" smtClean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>
                <a:latin typeface="Arial" charset="0"/>
              </a:rPr>
              <a:t/>
            </a:r>
            <a:br>
              <a:rPr lang="ru-RU" sz="4000" smtClean="0">
                <a:latin typeface="Arial" charset="0"/>
              </a:rPr>
            </a:br>
            <a:endParaRPr lang="ru-RU" sz="4000" smtClean="0">
              <a:latin typeface="Arial" charset="0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body" sz="half" idx="4294967295"/>
          </p:nvPr>
        </p:nvSpPr>
        <p:spPr>
          <a:xfrm>
            <a:off x="539750" y="188913"/>
            <a:ext cx="8353425" cy="1368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>
                <a:latin typeface="Arial" charset="0"/>
              </a:rPr>
              <a:t>По особенностям природы территорию Европейского Севера подразделяют на две части: западную – </a:t>
            </a:r>
            <a:r>
              <a:rPr lang="ru-RU" sz="24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Кольско-Карельскую</a:t>
            </a:r>
            <a:r>
              <a:rPr lang="ru-RU" sz="2400" smtClean="0">
                <a:latin typeface="Arial" charset="0"/>
              </a:rPr>
              <a:t> (1) и восточную – </a:t>
            </a:r>
            <a:r>
              <a:rPr lang="ru-RU" sz="2400" b="1" i="1" smtClean="0">
                <a:solidFill>
                  <a:srgbClr val="990033"/>
                </a:solidFill>
                <a:latin typeface="Arial" charset="0"/>
              </a:rPr>
              <a:t>Двино-Печорскую </a:t>
            </a:r>
            <a:r>
              <a:rPr lang="ru-RU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(2).</a:t>
            </a:r>
          </a:p>
        </p:txBody>
      </p:sp>
      <p:pic>
        <p:nvPicPr>
          <p:cNvPr id="3085" name="Picture 13" descr="nor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73238"/>
            <a:ext cx="4130675" cy="4373562"/>
          </a:xfrm>
          <a:prstGeom prst="rect">
            <a:avLst/>
          </a:prstGeom>
          <a:noFill/>
        </p:spPr>
      </p:pic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1187450" y="4508500"/>
            <a:ext cx="431800" cy="576263"/>
          </a:xfrm>
          <a:prstGeom prst="octagon">
            <a:avLst>
              <a:gd name="adj" fmla="val 2928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2555875" y="4868863"/>
            <a:ext cx="431800" cy="576262"/>
          </a:xfrm>
          <a:prstGeom prst="octagon">
            <a:avLst>
              <a:gd name="adj" fmla="val 2928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</a:p>
        </p:txBody>
      </p:sp>
      <p:pic>
        <p:nvPicPr>
          <p:cNvPr id="3090" name="Picture 18" descr="AdmM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852738"/>
            <a:ext cx="4068762" cy="2765425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/>
      <p:bldP spid="30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24581" name="Rectangle 5"/>
          <p:cNvSpPr>
            <a:spLocks noGrp="1"/>
          </p:cNvSpPr>
          <p:nvPr>
            <p:ph type="body" sz="half" idx="1"/>
          </p:nvPr>
        </p:nvSpPr>
        <p:spPr>
          <a:xfrm>
            <a:off x="539750" y="2276475"/>
            <a:ext cx="3671888" cy="41036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Баренцево море было известно поморам с </a:t>
            </a:r>
            <a:r>
              <a:rPr lang="en-US" sz="2000" smtClean="0">
                <a:latin typeface="Arial" charset="0"/>
              </a:rPr>
              <a:t>XI</a:t>
            </a:r>
            <a:r>
              <a:rPr lang="ru-RU" sz="2000" smtClean="0">
                <a:latin typeface="Arial" charset="0"/>
              </a:rPr>
              <a:t> в.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В ширину море простирается на 1400 км, к югу сужается до 600 км.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Режим моря проточный, за год обновляется ¼ его вод, основной сток происходит в Гренландское море.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Тёплые воды поступают в него с запада, а холодные – их Карского моря через проливы.</a:t>
            </a:r>
          </a:p>
          <a:p>
            <a:pPr>
              <a:lnSpc>
                <a:spcPct val="90000"/>
              </a:lnSpc>
            </a:pPr>
            <a:endParaRPr lang="ru-RU" sz="2000" smtClean="0">
              <a:latin typeface="Arial" charset="0"/>
            </a:endParaRPr>
          </a:p>
        </p:txBody>
      </p:sp>
      <p:pic>
        <p:nvPicPr>
          <p:cNvPr id="24585" name="Picture 9" descr="20120105134752norvezhskoe_mo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981075"/>
            <a:ext cx="4608513" cy="2921000"/>
          </a:xfrm>
          <a:prstGeom prst="rect">
            <a:avLst/>
          </a:prstGeom>
          <a:noFill/>
        </p:spPr>
      </p:pic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6948488" y="1916113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24590" name="Picture 14" descr="359dd7fe96948a8d822abe0a0d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005263"/>
            <a:ext cx="4643438" cy="2614612"/>
          </a:xfrm>
          <a:prstGeom prst="rect">
            <a:avLst/>
          </a:prstGeom>
          <a:noFill/>
        </p:spPr>
      </p:pic>
      <p:sp>
        <p:nvSpPr>
          <p:cNvPr id="24591" name="AutoShape 15"/>
          <p:cNvSpPr>
            <a:spLocks noChangeArrowheads="1"/>
          </p:cNvSpPr>
          <p:nvPr/>
        </p:nvSpPr>
        <p:spPr bwMode="auto">
          <a:xfrm rot="10800000">
            <a:off x="7092950" y="5589588"/>
            <a:ext cx="936625" cy="144462"/>
          </a:xfrm>
          <a:prstGeom prst="rightArrow">
            <a:avLst>
              <a:gd name="adj1" fmla="val 50000"/>
              <a:gd name="adj2" fmla="val 162088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468313" y="1052513"/>
            <a:ext cx="3743325" cy="7207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БАРЕНЦЕВО МОРЕ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22533" name="Rectangle 5"/>
          <p:cNvSpPr>
            <a:spLocks noGrp="1"/>
          </p:cNvSpPr>
          <p:nvPr>
            <p:ph type="body" sz="half" idx="1"/>
          </p:nvPr>
        </p:nvSpPr>
        <p:spPr>
          <a:xfrm>
            <a:off x="611188" y="1916113"/>
            <a:ext cx="3384550" cy="38496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Море богато планктоном, который является пищей для рыб (трески, пикши, лососёвых).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У кромки плавучих льдов водятся гренландские тюлени.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Долгое время море было одной из наиболее ценных баз для ловли рыбы, в наши дни его роль несколько снизилась.</a:t>
            </a:r>
          </a:p>
          <a:p>
            <a:pPr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68313" y="1052513"/>
            <a:ext cx="3529012" cy="6492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БАРЕНЦЕВО МОРЕ</a:t>
            </a:r>
          </a:p>
        </p:txBody>
      </p:sp>
      <p:pic>
        <p:nvPicPr>
          <p:cNvPr id="22539" name="Picture 11" descr="tresk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052513"/>
            <a:ext cx="4103687" cy="2706687"/>
          </a:xfrm>
          <a:prstGeom prst="rect">
            <a:avLst/>
          </a:prstGeom>
          <a:noFill/>
        </p:spPr>
      </p:pic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076825" y="1052513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ТРЕСКА</a:t>
            </a:r>
          </a:p>
        </p:txBody>
      </p:sp>
      <p:pic>
        <p:nvPicPr>
          <p:cNvPr id="22544" name="Picture 16" descr="%D0%BF%D0%B8%D0%BA%D1%88%D0%B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005263"/>
            <a:ext cx="4103687" cy="1914525"/>
          </a:xfrm>
          <a:prstGeom prst="rect">
            <a:avLst/>
          </a:prstGeom>
          <a:noFill/>
        </p:spPr>
      </p:pic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5219700" y="4149725"/>
            <a:ext cx="1009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ПИКША</a:t>
            </a:r>
          </a:p>
        </p:txBody>
      </p:sp>
      <p:pic>
        <p:nvPicPr>
          <p:cNvPr id="22547" name="Picture 19" descr="img-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836613"/>
            <a:ext cx="4103687" cy="6021387"/>
          </a:xfrm>
          <a:prstGeom prst="rect">
            <a:avLst/>
          </a:prstGeom>
          <a:noFill/>
        </p:spPr>
      </p:pic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6948488" y="836613"/>
            <a:ext cx="1679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ЛОСОСЁВЫЕ</a:t>
            </a: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4643438" y="1916113"/>
            <a:ext cx="230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ГОРБУША (САМКА)</a:t>
            </a:r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4643438" y="3429000"/>
            <a:ext cx="2341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ГОРБУША (САМЕЦ)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4932363" y="4868863"/>
            <a:ext cx="301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РАДУЖНАЯ         ФОРЕЛЬ</a:t>
            </a:r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7235825" y="5373688"/>
            <a:ext cx="1123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ПЕЛЯДЬ</a:t>
            </a: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323850" y="981075"/>
            <a:ext cx="3743325" cy="7207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БАРЕНЦЕВО МОРЕ</a:t>
            </a:r>
          </a:p>
        </p:txBody>
      </p:sp>
      <p:pic>
        <p:nvPicPr>
          <p:cNvPr id="22561" name="Picture 33" descr="350e2df20d4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908050"/>
            <a:ext cx="3959225" cy="2970213"/>
          </a:xfrm>
          <a:prstGeom prst="rect">
            <a:avLst/>
          </a:prstGeom>
          <a:noFill/>
        </p:spPr>
      </p:pic>
      <p:pic>
        <p:nvPicPr>
          <p:cNvPr id="22563" name="Picture 35" descr="6a00d8341d439653ef00e553e32d408834-320w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3860800"/>
            <a:ext cx="4032250" cy="2997200"/>
          </a:xfrm>
          <a:prstGeom prst="rect">
            <a:avLst/>
          </a:prstGeom>
          <a:noFill/>
        </p:spPr>
      </p:pic>
      <p:pic>
        <p:nvPicPr>
          <p:cNvPr id="22566" name="Picture 38" descr="5_eae8e2257b8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908050"/>
            <a:ext cx="4032250" cy="32258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5" grpId="0"/>
      <p:bldP spid="22548" grpId="0"/>
      <p:bldP spid="22549" grpId="0"/>
      <p:bldP spid="22550" grpId="0"/>
      <p:bldP spid="22551" grpId="0"/>
      <p:bldP spid="225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29701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916113"/>
            <a:ext cx="4038600" cy="46085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В заливах Кольского полуострова значительные приливы и отливы (3-6 м), что позволяет использовать их для строительства приливных электростанций (ПЭС).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latin typeface="Arial" charset="0"/>
              </a:rPr>
              <a:t>Создана опытная ПЭС – Кислогубская (1968 г.)</a:t>
            </a:r>
          </a:p>
          <a:p>
            <a:pPr>
              <a:lnSpc>
                <a:spcPct val="80000"/>
              </a:lnSpc>
            </a:pPr>
            <a:r>
              <a:rPr lang="ru-RU" sz="2000" i="1" smtClean="0">
                <a:latin typeface="Arial" charset="0"/>
              </a:rPr>
              <a:t>Планируется строительство Северной ПЭС в Долгой губе Баренцева моря в Мурманской области и Мезенской ПЭС на Белом море в Архангельской области. 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611188" y="981075"/>
            <a:ext cx="3743325" cy="7207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БАРЕНЦЕВО МОРЕ</a:t>
            </a:r>
          </a:p>
        </p:txBody>
      </p:sp>
      <p:pic>
        <p:nvPicPr>
          <p:cNvPr id="29705" name="Picture 9" descr="part29dd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81075"/>
            <a:ext cx="4256088" cy="4968875"/>
          </a:xfrm>
          <a:prstGeom prst="rect">
            <a:avLst/>
          </a:prstGeom>
          <a:noFill/>
        </p:spPr>
      </p:pic>
      <p:pic>
        <p:nvPicPr>
          <p:cNvPr id="29707" name="Picture 11" descr="Кислогубская приливная электростанция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860800"/>
            <a:ext cx="4248150" cy="283051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27656" name="Rectangle 8"/>
          <p:cNvSpPr>
            <a:spLocks noGrp="1"/>
          </p:cNvSpPr>
          <p:nvPr>
            <p:ph type="body" sz="half" idx="1"/>
          </p:nvPr>
        </p:nvSpPr>
        <p:spPr>
          <a:xfrm>
            <a:off x="395288" y="1916113"/>
            <a:ext cx="3683000" cy="46085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Белое море фактически является длинным заливом Баренцева моря, оно вдаётся в сушу на 700 км.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Многоводные реки приносят в него пресную воду, для моря характерны приливно-отливные явления, наибольшая амплитуда (3-7 м) наблюдается в Мезенской губе.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Море богато рыбой: навагой, треской, сёмгой, сельдью.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2700338" y="981075"/>
            <a:ext cx="3240087" cy="57626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БЕЛОЕ МОРЕ</a:t>
            </a:r>
          </a:p>
        </p:txBody>
      </p:sp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60575"/>
            <a:ext cx="40513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1" name="Picture 13" descr="beluga-whale-area-of-distribution-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1989138"/>
            <a:ext cx="4897438" cy="4608512"/>
          </a:xfrm>
          <a:prstGeom prst="rect">
            <a:avLst/>
          </a:prstGeom>
          <a:noFill/>
        </p:spPr>
      </p:pic>
      <p:pic>
        <p:nvPicPr>
          <p:cNvPr id="27663" name="Picture 15" descr="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1916113"/>
            <a:ext cx="4897438" cy="1855787"/>
          </a:xfrm>
          <a:prstGeom prst="rect">
            <a:avLst/>
          </a:prstGeom>
          <a:noFill/>
        </p:spPr>
      </p:pic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4192588" y="1936750"/>
            <a:ext cx="1082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НАВАГА</a:t>
            </a:r>
          </a:p>
        </p:txBody>
      </p:sp>
      <p:pic>
        <p:nvPicPr>
          <p:cNvPr id="27666" name="Picture 18" descr="19964_668,3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3644900"/>
            <a:ext cx="4897438" cy="2206625"/>
          </a:xfrm>
          <a:prstGeom prst="rect">
            <a:avLst/>
          </a:prstGeom>
          <a:noFill/>
        </p:spPr>
      </p:pic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264025" y="37369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ТРЕСКА</a:t>
            </a:r>
          </a:p>
        </p:txBody>
      </p:sp>
      <p:pic>
        <p:nvPicPr>
          <p:cNvPr id="27669" name="Picture 21" descr="119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7175" y="3429000"/>
            <a:ext cx="5076825" cy="3203575"/>
          </a:xfrm>
          <a:prstGeom prst="rect">
            <a:avLst/>
          </a:prstGeom>
          <a:noFill/>
        </p:spPr>
      </p:pic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4551363" y="3808413"/>
            <a:ext cx="968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СЁМГА</a:t>
            </a:r>
          </a:p>
        </p:txBody>
      </p:sp>
      <p:pic>
        <p:nvPicPr>
          <p:cNvPr id="27672" name="Picture 24" descr="B3C84244D3D941A381AFA4CFFF513CC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0200" y="1844675"/>
            <a:ext cx="4762500" cy="1543050"/>
          </a:xfrm>
          <a:prstGeom prst="rect">
            <a:avLst/>
          </a:prstGeom>
          <a:noFill/>
        </p:spPr>
      </p:pic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408488" y="1865313"/>
            <a:ext cx="1109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СЕЛЬДЬ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  <p:bldP spid="27667" grpId="0"/>
      <p:bldP spid="27670" grpId="0"/>
      <p:bldP spid="276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31748" name="Rectangle 4"/>
          <p:cNvSpPr>
            <a:spLocks noGrp="1"/>
          </p:cNvSpPr>
          <p:nvPr>
            <p:ph type="body" sz="half" idx="1"/>
          </p:nvPr>
        </p:nvSpPr>
        <p:spPr>
          <a:xfrm>
            <a:off x="539750" y="1484313"/>
            <a:ext cx="8435975" cy="1252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На западе Белого моря расположен Соловецкий архипелаг.</a:t>
            </a:r>
          </a:p>
          <a:p>
            <a:pPr>
              <a:lnSpc>
                <a:spcPct val="90000"/>
              </a:lnSpc>
            </a:pPr>
            <a:r>
              <a:rPr lang="ru-RU" sz="2000" smtClean="0">
                <a:latin typeface="Arial" charset="0"/>
              </a:rPr>
              <a:t>Здесь в </a:t>
            </a:r>
            <a:r>
              <a:rPr lang="en-US" sz="2000" smtClean="0">
                <a:latin typeface="Arial" charset="0"/>
              </a:rPr>
              <a:t>XV </a:t>
            </a:r>
            <a:r>
              <a:rPr lang="ru-RU" sz="2000" smtClean="0">
                <a:latin typeface="Arial" charset="0"/>
              </a:rPr>
              <a:t>в. был создан Соловецкий монастырь – крепость, успешно отражавшая неоднократные нападения шведских и английских кораблей.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700338" y="836613"/>
            <a:ext cx="3240087" cy="5762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БЕЛОЕ МОРЕ</a:t>
            </a:r>
          </a:p>
        </p:txBody>
      </p:sp>
      <p:pic>
        <p:nvPicPr>
          <p:cNvPr id="31754" name="Picture 10" descr="r_m_7b74a5d05f303dc5edfdc05453efd4b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852738"/>
            <a:ext cx="4105275" cy="3241675"/>
          </a:xfrm>
          <a:prstGeom prst="rect">
            <a:avLst/>
          </a:prstGeom>
          <a:noFill/>
        </p:spPr>
      </p:pic>
      <p:pic>
        <p:nvPicPr>
          <p:cNvPr id="31758" name="Picture 14" descr="beluga-whale-area-of-distribution-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852738"/>
            <a:ext cx="4032250" cy="3751262"/>
          </a:xfrm>
          <a:prstGeom prst="rect">
            <a:avLst/>
          </a:prstGeom>
          <a:noFill/>
        </p:spPr>
      </p:pic>
      <p:pic>
        <p:nvPicPr>
          <p:cNvPr id="31759" name="Picture 15" descr="il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4038"/>
          </a:xfrm>
          <a:prstGeom prst="rect">
            <a:avLst/>
          </a:prstGeom>
          <a:noFill/>
        </p:spPr>
      </p:pic>
      <p:pic>
        <p:nvPicPr>
          <p:cNvPr id="31763" name="Picture 19" descr="4b29f1a0785c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78" name="Picture 34" descr="119036999346f39ac9c3b3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81" name="Rectangle 37"/>
          <p:cNvSpPr>
            <a:spLocks noChangeArrowheads="1"/>
          </p:cNvSpPr>
          <p:nvPr/>
        </p:nvSpPr>
        <p:spPr bwMode="auto">
          <a:xfrm>
            <a:off x="684213" y="544512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>
                <a:solidFill>
                  <a:schemeClr val="bg1"/>
                </a:solidFill>
              </a:rPr>
              <a:t>Соловецкий Спасо - Преображенский</a:t>
            </a:r>
          </a:p>
          <a:p>
            <a:r>
              <a:rPr lang="ru-RU" b="1" i="1">
                <a:solidFill>
                  <a:schemeClr val="bg1"/>
                </a:solidFill>
              </a:rPr>
              <a:t>монастырь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47700"/>
          </a:xfrm>
        </p:spPr>
        <p:txBody>
          <a:bodyPr/>
          <a:lstStyle/>
          <a:p>
            <a:r>
              <a:rPr lang="ru-RU" sz="3600" b="1" i="1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МОРЯ ЕВРОПЕЙСКОГО СЕВЕРА</a:t>
            </a:r>
          </a:p>
        </p:txBody>
      </p:sp>
      <p:sp>
        <p:nvSpPr>
          <p:cNvPr id="33797" name="Rectangle 5"/>
          <p:cNvSpPr>
            <a:spLocks noGrp="1"/>
          </p:cNvSpPr>
          <p:nvPr>
            <p:ph type="body" sz="half" idx="1"/>
          </p:nvPr>
        </p:nvSpPr>
        <p:spPr>
          <a:xfrm>
            <a:off x="468313" y="1700213"/>
            <a:ext cx="8424862" cy="18002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Моря имеют большое значение для рыболовства, судоходства, внешней торговли, военно-морского флота.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На шельфе Баренцева моря осваиваются нефтегазовые ресурсы.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Глубокие узкие заливы дают возможность для строительства ПЭС.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На островах где гнездятся многочисленные колонии птиц, создаются заповедники.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709613" y="882650"/>
            <a:ext cx="8008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i="1">
                <a:solidFill>
                  <a:schemeClr val="accent2"/>
                </a:solidFill>
              </a:rPr>
              <a:t>КАКОВО ПРАКТИЧЕСКОЕ ЗНАЧЕНИЕ МОРЕЙ, ОМЫВАЮЩИХ </a:t>
            </a:r>
          </a:p>
          <a:p>
            <a:pPr algn="ctr"/>
            <a:r>
              <a:rPr lang="ru-RU" sz="2000" b="1" i="1">
                <a:solidFill>
                  <a:schemeClr val="accent2"/>
                </a:solidFill>
              </a:rPr>
              <a:t>ЕВРОПЕЙСКИЙ СЕВЕР?</a:t>
            </a:r>
          </a:p>
        </p:txBody>
      </p:sp>
      <p:pic>
        <p:nvPicPr>
          <p:cNvPr id="33809" name="Picture 17" descr="cy5wcmltYW1lZGlhLnJ1L2YvYmlnLzEyNS8xMjQyNTcuanBnP19faWQ9MjU5NTQ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357563"/>
            <a:ext cx="5715000" cy="3238500"/>
          </a:xfrm>
          <a:prstGeom prst="rect">
            <a:avLst/>
          </a:prstGeom>
          <a:noFill/>
        </p:spPr>
      </p:pic>
      <p:pic>
        <p:nvPicPr>
          <p:cNvPr id="33810" name="Picture 18" descr="0013-016-Ptichi-baza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57563"/>
            <a:ext cx="4321175" cy="3240087"/>
          </a:xfrm>
          <a:prstGeom prst="rect">
            <a:avLst/>
          </a:prstGeom>
          <a:noFill/>
        </p:spPr>
      </p:pic>
      <p:pic>
        <p:nvPicPr>
          <p:cNvPr id="33811" name="Picture 19" descr="image1-85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319463"/>
            <a:ext cx="5040312" cy="32686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7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i="1" smtClean="0">
                <a:solidFill>
                  <a:srgbClr val="990033"/>
                </a:solidFill>
                <a:latin typeface="Arial" charset="0"/>
              </a:rPr>
              <a:t>ИСТОЧНИКИ МАТЕРИАЛОВ:</a:t>
            </a:r>
            <a:r>
              <a:rPr lang="ru-RU" sz="4000" smtClean="0">
                <a:latin typeface="Arial" charset="0"/>
              </a:rPr>
              <a:t> 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539750" y="981075"/>
            <a:ext cx="8229600" cy="5472113"/>
          </a:xfrm>
        </p:spPr>
        <p:txBody>
          <a:bodyPr/>
          <a:lstStyle/>
          <a:p>
            <a:r>
              <a:rPr lang="ru-RU" sz="1600" smtClean="0">
                <a:latin typeface="Arial" charset="0"/>
              </a:rPr>
              <a:t>В.П. Дронов, И.И. Баринова, В.Я. Ром, А.А. Лобжанидзе, География России, 8 класс, М. Дрофа, 2011.</a:t>
            </a:r>
          </a:p>
          <a:p>
            <a:r>
              <a:rPr lang="ru-RU" sz="1600" smtClean="0">
                <a:latin typeface="Arial" charset="0"/>
                <a:hlinkClick r:id="rId2"/>
              </a:rPr>
              <a:t>http://sever-travel.ru/i/reviews/mid_23112011123649.jpg</a:t>
            </a:r>
            <a:endParaRPr lang="ru-RU" sz="1600" smtClean="0">
              <a:latin typeface="Arial" charset="0"/>
            </a:endParaRPr>
          </a:p>
          <a:p>
            <a:r>
              <a:rPr lang="ru-RU" sz="1600" smtClean="0">
                <a:hlinkClick r:id="rId3"/>
              </a:rPr>
              <a:t>http://www.rbcu.ru/kotr/north.png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4"/>
              </a:rPr>
              <a:t>http://xs.ms45.edu.ru/ms45/create/2005_06/9/9a/sever/Pictures/AdmMap.png</a:t>
            </a:r>
            <a:r>
              <a:rPr lang="ru-RU" sz="1600" smtClean="0"/>
              <a:t>  </a:t>
            </a:r>
          </a:p>
          <a:p>
            <a:r>
              <a:rPr lang="ru-RU" sz="1600" smtClean="0">
                <a:hlinkClick r:id="rId5"/>
              </a:rPr>
              <a:t>http://autotravel.ru/phalbum/90179/166.jpg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6"/>
              </a:rPr>
              <a:t>http://img-fotki.yandex.ru/get/5900/vlkirichenko.17/0_41702_cdf6c2f7_XL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7"/>
              </a:rPr>
              <a:t>http://img0.liveinternet.ru/images/attach/b/3/20/570/20570009_2078_1.jpg</a:t>
            </a:r>
            <a:r>
              <a:rPr lang="ru-RU" sz="1600" smtClean="0"/>
              <a:t> </a:t>
            </a:r>
            <a:endParaRPr lang="ru-RU" sz="1600" smtClean="0">
              <a:latin typeface="Arial" charset="0"/>
            </a:endParaRPr>
          </a:p>
          <a:p>
            <a:r>
              <a:rPr lang="ru-RU" sz="1600" smtClean="0">
                <a:hlinkClick r:id="rId8"/>
              </a:rPr>
              <a:t>http://p0.storage.canalblog.com/02/51/216343/48220955_p.jpg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9"/>
              </a:rPr>
              <a:t>http://alight.typepad.com/.a/6a00d8341d439653ef00e553e32d408834-320wi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0"/>
              </a:rPr>
              <a:t>http://i031.radikal.ru/1103/33/a917dadc4052.jpg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1"/>
              </a:rPr>
              <a:t>http://www.tv21.ru/img/newsimages/20130226/5_eae8e2257b8f.jpg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2"/>
              </a:rPr>
              <a:t>http://www.knowbiology.ru/pics/p3yur99a38.jpg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3"/>
              </a:rPr>
              <a:t>http://bashcold.ru/upload/image/fish/no_backgr/piksha.png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4"/>
              </a:rPr>
              <a:t>http://geohobby.ru/enc/images/book/bolryb/img-22.jpg</a:t>
            </a:r>
            <a:r>
              <a:rPr lang="ru-RU" sz="1600" smtClean="0"/>
              <a:t> </a:t>
            </a:r>
          </a:p>
          <a:p>
            <a:r>
              <a:rPr lang="ru-RU" sz="1600" smtClean="0">
                <a:hlinkClick r:id="rId15"/>
              </a:rPr>
              <a:t>http://dic.academic.ru/pictures/wiki/files/50/260px-Kislaya_Guba_map_rus.png</a:t>
            </a:r>
            <a:r>
              <a:rPr lang="ru-RU" sz="1600" smtClean="0"/>
              <a:t> 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точка, математик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клеточка, математика 2</Template>
  <TotalTime>351</TotalTime>
  <Words>494</Words>
  <Application>Microsoft Office PowerPoint</Application>
  <PresentationFormat>Экран (4:3)</PresentationFormat>
  <Paragraphs>84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Monotype Corsiva</vt:lpstr>
      <vt:lpstr>клеточка, математика 2</vt:lpstr>
      <vt:lpstr>ПРИРОДА ЕВРОПЕЙСКОГО СЕВЕРА</vt:lpstr>
      <vt:lpstr> </vt:lpstr>
      <vt:lpstr>МОРЯ ЕВРОПЕЙСКОГО СЕВЕРА</vt:lpstr>
      <vt:lpstr>МОРЯ ЕВРОПЕЙСКОГО СЕВЕРА</vt:lpstr>
      <vt:lpstr>МОРЯ ЕВРОПЕЙСКОГО СЕВЕРА</vt:lpstr>
      <vt:lpstr>МОРЯ ЕВРОПЕЙСКОГО СЕВЕРА</vt:lpstr>
      <vt:lpstr>МОРЯ ЕВРОПЕЙСКОГО СЕВЕРА</vt:lpstr>
      <vt:lpstr>МОРЯ ЕВРОПЕЙСКОГО СЕВЕРА</vt:lpstr>
      <vt:lpstr>ИСТОЧНИКИ МАТЕРИАЛОВ: </vt:lpstr>
      <vt:lpstr>ИСТОЧНИКИ МАТЕРИАЛОВ: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ЕВРОПЕЙСКОГО СЕВЕРА</dc:title>
  <dc:creator>Den</dc:creator>
  <dc:description>З.В. Александрова  http://aida.ucoz.ru</dc:description>
  <cp:lastModifiedBy>Marina</cp:lastModifiedBy>
  <cp:revision>15</cp:revision>
  <dcterms:created xsi:type="dcterms:W3CDTF">2012-12-05T04:15:44Z</dcterms:created>
  <dcterms:modified xsi:type="dcterms:W3CDTF">2020-03-29T16:14:42Z</dcterms:modified>
</cp:coreProperties>
</file>