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56" r:id="rId2"/>
    <p:sldId id="257" r:id="rId3"/>
    <p:sldId id="275" r:id="rId4"/>
    <p:sldId id="258" r:id="rId5"/>
    <p:sldId id="279" r:id="rId6"/>
    <p:sldId id="280" r:id="rId7"/>
    <p:sldId id="281" r:id="rId8"/>
    <p:sldId id="282" r:id="rId9"/>
    <p:sldId id="283" r:id="rId10"/>
    <p:sldId id="284" r:id="rId11"/>
    <p:sldId id="260" r:id="rId12"/>
    <p:sldId id="262" r:id="rId13"/>
    <p:sldId id="263" r:id="rId14"/>
    <p:sldId id="259" r:id="rId15"/>
    <p:sldId id="276" r:id="rId16"/>
    <p:sldId id="265" r:id="rId17"/>
    <p:sldId id="278" r:id="rId18"/>
    <p:sldId id="267" r:id="rId19"/>
    <p:sldId id="268" r:id="rId20"/>
    <p:sldId id="269" r:id="rId21"/>
    <p:sldId id="277" r:id="rId22"/>
    <p:sldId id="272" r:id="rId23"/>
    <p:sldId id="266" r:id="rId24"/>
    <p:sldId id="270" r:id="rId25"/>
    <p:sldId id="271" r:id="rId26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CCECFF"/>
    <a:srgbClr val="FF0066"/>
    <a:srgbClr val="CC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6209AD6-5515-4314-A69B-4278D8767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833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1C6FB-06C3-40B3-8CFA-DD5FD31CB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05C6C-D6A1-4FE8-BF00-0A3B952E8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8B7B1-7E8C-41A9-9BEC-7952596FE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38408-24A0-45DC-A5A9-BB4108ED8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AB4AA-B612-4919-8D5B-0B866DC499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FE517-0748-4800-9BF5-3B4DC28C2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7285F-7F2E-4C33-A0EB-9FA99BC62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61B4F-A5F3-4190-8117-70B3EF838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070B1-4D81-4FC4-A782-3B317801E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13256-0923-4A17-99AC-C1616DA61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EE758-E30C-4C62-8462-CCEA303D5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527D0-FDF0-4A8E-9226-972C8151E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28CD3AB-A3F0-4DF3-8441-5EC18CE91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313" y="1071563"/>
            <a:ext cx="4749800" cy="2143125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00FF"/>
                </a:solidFill>
              </a:rPr>
              <a:t>Внутренние воды.</a:t>
            </a:r>
            <a:br>
              <a:rPr lang="ru-RU" sz="4000" b="1" smtClean="0">
                <a:solidFill>
                  <a:srgbClr val="0000FF"/>
                </a:solidFill>
              </a:rPr>
            </a:br>
            <a:r>
              <a:rPr lang="ru-RU" sz="4000" b="1" smtClean="0">
                <a:solidFill>
                  <a:srgbClr val="0000FF"/>
                </a:solidFill>
              </a:rPr>
              <a:t> Реки России.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220323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Волга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3. Вспомним основные понятия: 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Исток;</a:t>
            </a:r>
          </a:p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Устье;</a:t>
            </a:r>
          </a:p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Бассейн реки.</a:t>
            </a:r>
          </a:p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Русло;</a:t>
            </a:r>
          </a:p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Пойма;</a:t>
            </a:r>
          </a:p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Террасы.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143875" y="6215063"/>
            <a:ext cx="841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21-5</a:t>
            </a:r>
          </a:p>
        </p:txBody>
      </p:sp>
      <p:pic>
        <p:nvPicPr>
          <p:cNvPr id="12293" name="Picture 5" descr="gee_ru_20682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067175" y="1911350"/>
            <a:ext cx="4897438" cy="3673475"/>
          </a:xfr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16463" y="2636838"/>
            <a:ext cx="3856037" cy="25781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Реки </a:t>
            </a:r>
            <a:r>
              <a:rPr lang="ru-RU" b="1" u="sng" smtClean="0">
                <a:solidFill>
                  <a:srgbClr val="0000FF"/>
                </a:solidFill>
              </a:rPr>
              <a:t>горные</a:t>
            </a:r>
            <a:r>
              <a:rPr lang="ru-RU" b="1" smtClean="0">
                <a:solidFill>
                  <a:srgbClr val="0000FF"/>
                </a:solidFill>
              </a:rPr>
              <a:t> – бурные, быстрые</a:t>
            </a:r>
          </a:p>
        </p:txBody>
      </p:sp>
      <p:pic>
        <p:nvPicPr>
          <p:cNvPr id="13315" name="Picture 4" descr="01808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93725"/>
            <a:ext cx="3975100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716463" y="549275"/>
            <a:ext cx="3887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4. Как рельеф оказывает влияние на характер течения рек?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274638"/>
            <a:ext cx="8358188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Реки равнинные - медленные, спокойные</a:t>
            </a:r>
          </a:p>
        </p:txBody>
      </p:sp>
      <p:pic>
        <p:nvPicPr>
          <p:cNvPr id="14339" name="Picture 4" descr="13728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500188"/>
            <a:ext cx="7072312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0000"/>
                </a:solidFill>
              </a:rPr>
              <a:t>5. Падение и уклон реки.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748712" cy="5257800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sz="3600" b="1" smtClean="0">
                <a:cs typeface="Arial" charset="0"/>
              </a:rPr>
              <a:t>H¹</a:t>
            </a:r>
            <a:r>
              <a:rPr lang="ru-RU" sz="3600" b="1" smtClean="0">
                <a:cs typeface="Arial" charset="0"/>
              </a:rPr>
              <a:t> – высота истока;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sz="3600" b="1" smtClean="0">
                <a:cs typeface="Arial" charset="0"/>
              </a:rPr>
              <a:t>H²</a:t>
            </a:r>
            <a:r>
              <a:rPr lang="ru-RU" sz="3600" b="1" smtClean="0">
                <a:cs typeface="Arial" charset="0"/>
              </a:rPr>
              <a:t> - высота устья;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en-US" sz="3600" b="1" smtClean="0">
                <a:cs typeface="Arial" charset="0"/>
              </a:rPr>
              <a:t>H¹</a:t>
            </a:r>
            <a:r>
              <a:rPr lang="ru-RU" sz="3600" b="1" smtClean="0">
                <a:cs typeface="Arial" charset="0"/>
              </a:rPr>
              <a:t> - </a:t>
            </a:r>
            <a:r>
              <a:rPr lang="en-US" sz="3600" b="1" smtClean="0">
                <a:cs typeface="Arial" charset="0"/>
              </a:rPr>
              <a:t>H²</a:t>
            </a:r>
            <a:r>
              <a:rPr lang="ru-RU" sz="3600" b="1" smtClean="0">
                <a:cs typeface="Arial" charset="0"/>
              </a:rPr>
              <a:t> = Н (м) – падение.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sz="3600" b="1" smtClean="0">
                <a:cs typeface="Arial" charset="0"/>
              </a:rPr>
              <a:t>У – уклон;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sz="3600" b="1" smtClean="0">
                <a:cs typeface="Arial" charset="0"/>
              </a:rPr>
              <a:t>У = Н /</a:t>
            </a:r>
            <a:r>
              <a:rPr lang="en-US" sz="3600" b="1" smtClean="0">
                <a:cs typeface="Arial" charset="0"/>
              </a:rPr>
              <a:t>L</a:t>
            </a:r>
            <a:r>
              <a:rPr lang="ru-RU" sz="3600" b="1" smtClean="0">
                <a:cs typeface="Arial" charset="0"/>
              </a:rPr>
              <a:t>, где </a:t>
            </a:r>
            <a:r>
              <a:rPr lang="en-US" sz="3600" b="1" smtClean="0">
                <a:cs typeface="Arial" charset="0"/>
              </a:rPr>
              <a:t>L</a:t>
            </a:r>
            <a:r>
              <a:rPr lang="ru-RU" sz="3600" b="1" smtClean="0">
                <a:cs typeface="Arial" charset="0"/>
              </a:rPr>
              <a:t>- длина реки (км).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sz="3600" b="1" smtClean="0">
                <a:cs typeface="Arial" charset="0"/>
              </a:rPr>
              <a:t>Пример:</a:t>
            </a:r>
            <a:r>
              <a:rPr lang="ru-RU" u="sng" smtClean="0">
                <a:cs typeface="Arial" charset="0"/>
              </a:rPr>
              <a:t> Определить падение и уклон реки Лены (высота истока – 930 м, устье – 0 м).</a:t>
            </a:r>
            <a:endParaRPr lang="en-US" u="sng" smtClean="0">
              <a:cs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cs typeface="Arial" charset="0"/>
              </a:rPr>
              <a:t>         Н = 930 – 0 = 930 м; 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cs typeface="Arial" charset="0"/>
              </a:rPr>
              <a:t>         У = 930 м/ 4400км = 2,1 см/ км</a:t>
            </a:r>
          </a:p>
          <a:p>
            <a:pPr marL="533400" indent="-533400" eaLnBrk="1" hangingPunct="1">
              <a:lnSpc>
                <a:spcPct val="80000"/>
              </a:lnSpc>
              <a:buFontTx/>
              <a:buNone/>
            </a:pPr>
            <a:r>
              <a:rPr lang="ru-RU" sz="2800" u="sng" smtClean="0">
                <a:cs typeface="Arial" charset="0"/>
              </a:rPr>
              <a:t>Вывод: река равнинная </a:t>
            </a:r>
            <a:endParaRPr lang="en-US" sz="2800" u="sng" smtClean="0">
              <a:cs typeface="Arial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FF"/>
                </a:solidFill>
              </a:rPr>
              <a:t>6. Питание рек: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14425"/>
          </a:xfrm>
        </p:spPr>
        <p:txBody>
          <a:bodyPr/>
          <a:lstStyle/>
          <a:p>
            <a:pPr eaLnBrk="1" hangingPunct="1"/>
            <a:r>
              <a:rPr lang="ru-RU" b="1" smtClean="0"/>
              <a:t>Вспомните, какое бывает питание у рек?</a:t>
            </a:r>
          </a:p>
        </p:txBody>
      </p:sp>
      <p:pic>
        <p:nvPicPr>
          <p:cNvPr id="16388" name="Picture 2" descr="C:\Documents and Settings\Люба\Рабочий стол\реки россии\0_1cd49_43573ed0_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2476500"/>
            <a:ext cx="4532312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813" y="3000375"/>
          <a:ext cx="2928958" cy="25003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28958"/>
              </a:tblGrid>
              <a:tr h="50006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дождевое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снеговое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грунтовое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ледниковое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смешанное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403" name="TextBox 5"/>
          <p:cNvSpPr txBox="1">
            <a:spLocks noChangeArrowheads="1"/>
          </p:cNvSpPr>
          <p:nvPr/>
        </p:nvSpPr>
        <p:spPr bwMode="auto">
          <a:xfrm>
            <a:off x="714375" y="5715000"/>
            <a:ext cx="7429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 b="1"/>
              <a:t> Какое питание преобладает у рек нашей страны?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715000" y="6143625"/>
            <a:ext cx="2643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смешанное</a:t>
            </a:r>
          </a:p>
        </p:txBody>
      </p:sp>
      <p:sp>
        <p:nvSpPr>
          <p:cNvPr id="16405" name="TextBox 7"/>
          <p:cNvSpPr txBox="1">
            <a:spLocks noChangeArrowheads="1"/>
          </p:cNvSpPr>
          <p:nvPr/>
        </p:nvSpPr>
        <p:spPr bwMode="auto">
          <a:xfrm>
            <a:off x="7858125" y="62865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17, 18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318500" cy="1312862"/>
          </a:xfrm>
        </p:spPr>
        <p:txBody>
          <a:bodyPr/>
          <a:lstStyle/>
          <a:p>
            <a:pPr eaLnBrk="1" hangingPunct="1"/>
            <a:r>
              <a:rPr lang="ru-RU" sz="3200" b="1" u="sng" smtClean="0"/>
              <a:t> Режим рек</a:t>
            </a:r>
            <a:r>
              <a:rPr lang="ru-RU" sz="3200" b="1" smtClean="0"/>
              <a:t> – поведение реки в течении года. Для чего нужно знать режим рек?</a:t>
            </a:r>
          </a:p>
        </p:txBody>
      </p:sp>
      <p:pic>
        <p:nvPicPr>
          <p:cNvPr id="20484" name="Picture 4" descr="2f7934e320606713fb07f7abb4c4006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1500188"/>
            <a:ext cx="3600450" cy="2397125"/>
          </a:xfrm>
          <a:noFill/>
        </p:spPr>
      </p:pic>
      <p:pic>
        <p:nvPicPr>
          <p:cNvPr id="20486" name="Picture 6" descr="pict1852ab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1500188"/>
            <a:ext cx="3816350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спла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3929063"/>
            <a:ext cx="3679825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raft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4213225"/>
            <a:ext cx="3525837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00FF"/>
                </a:solidFill>
              </a:rPr>
              <a:t>Реки с весенним половодьем</a:t>
            </a:r>
            <a:br>
              <a:rPr lang="ru-RU" sz="2400" b="1" dirty="0" smtClean="0">
                <a:solidFill>
                  <a:srgbClr val="0000FF"/>
                </a:solidFill>
              </a:rPr>
            </a:br>
            <a:endParaRPr lang="ru-RU" sz="2400" b="1" dirty="0" smtClean="0"/>
          </a:p>
        </p:txBody>
      </p:sp>
      <p:pic>
        <p:nvPicPr>
          <p:cNvPr id="41986" name="Picture 2" descr="C:\Documents and Settings\Люба\Рабочий стол\реки россии\0_1cd49_43573ed0_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2238375"/>
            <a:ext cx="5992812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/>
              <a:t>9. Что такое </a:t>
            </a:r>
            <a:r>
              <a:rPr lang="ru-RU" sz="4000" b="1" smtClean="0">
                <a:solidFill>
                  <a:srgbClr val="0000FF"/>
                </a:solidFill>
              </a:rPr>
              <a:t>межень</a:t>
            </a:r>
            <a:r>
              <a:rPr lang="ru-RU" sz="4000" b="1" smtClean="0"/>
              <a:t>? – </a:t>
            </a:r>
          </a:p>
        </p:txBody>
      </p:sp>
      <p:pic>
        <p:nvPicPr>
          <p:cNvPr id="22532" name="Picture 4" descr="N4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2000250"/>
            <a:ext cx="5984875" cy="4525963"/>
          </a:xfrm>
          <a:noFill/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071688" y="1214438"/>
            <a:ext cx="5807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Самый низкий уровень воды в реке.</a:t>
            </a:r>
            <a:endParaRPr lang="ru-RU" sz="240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725487"/>
          </a:xfrm>
        </p:spPr>
        <p:txBody>
          <a:bodyPr/>
          <a:lstStyle/>
          <a:p>
            <a:pPr eaLnBrk="1" hangingPunct="1"/>
            <a:r>
              <a:rPr lang="ru-RU" sz="2800" b="1" smtClean="0"/>
              <a:t>8. Что такое </a:t>
            </a:r>
            <a:r>
              <a:rPr lang="ru-RU" sz="2800" b="1" smtClean="0">
                <a:solidFill>
                  <a:srgbClr val="0000FF"/>
                </a:solidFill>
              </a:rPr>
              <a:t>половодье? </a:t>
            </a:r>
            <a:r>
              <a:rPr lang="ru-RU" sz="2800" b="1" smtClean="0"/>
              <a:t>– </a:t>
            </a:r>
          </a:p>
        </p:txBody>
      </p:sp>
      <p:pic>
        <p:nvPicPr>
          <p:cNvPr id="23556" name="Picture 4" descr="Половодье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989138"/>
            <a:ext cx="6034088" cy="4525962"/>
          </a:xfrm>
          <a:noFill/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000125" y="1000125"/>
            <a:ext cx="7215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Ежегодное повышение уровня воды в реке в результате таяния снега.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u="sng" dirty="0" smtClean="0">
                <a:solidFill>
                  <a:srgbClr val="FF0066"/>
                </a:solidFill>
                <a:latin typeface="Book Antiqua" pitchFamily="18" charset="0"/>
              </a:rPr>
              <a:t>План </a:t>
            </a:r>
          </a:p>
        </p:txBody>
      </p:sp>
      <p:sp>
        <p:nvSpPr>
          <p:cNvPr id="307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4438"/>
            <a:ext cx="6500813" cy="5643562"/>
          </a:xfrm>
        </p:spPr>
        <p:txBody>
          <a:bodyPr/>
          <a:lstStyle/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1. Внутренние воды.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2. Реки России.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3. Основные понятия.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4. Зависимость рек от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     рельефа и климата.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5. Падение и уклон реки.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6. Питание рек.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7. Режим рек.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8. Стихийные явления на реках.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9. Реки нашего края.</a:t>
            </a:r>
          </a:p>
          <a:p>
            <a:pPr marL="514350" indent="-514350" eaLnBrk="1" hangingPunct="1">
              <a:buFontTx/>
              <a:buNone/>
            </a:pPr>
            <a:r>
              <a:rPr lang="ru-RU" sz="2800" b="1" dirty="0" smtClean="0">
                <a:latin typeface="Book Antiqua" pitchFamily="18" charset="0"/>
              </a:rPr>
              <a:t>10. Повторение.</a:t>
            </a:r>
          </a:p>
        </p:txBody>
      </p:sp>
      <p:pic>
        <p:nvPicPr>
          <p:cNvPr id="3076" name="Picture 8" descr="gee_ru_20832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1916113"/>
            <a:ext cx="4038600" cy="3028950"/>
          </a:xfr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18488" cy="86836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tx1"/>
                </a:solidFill>
              </a:rPr>
              <a:t>10. Что такое </a:t>
            </a:r>
            <a:r>
              <a:rPr lang="ru-RU" sz="4000" b="1" smtClean="0">
                <a:solidFill>
                  <a:srgbClr val="0000FF"/>
                </a:solidFill>
              </a:rPr>
              <a:t>паводок? </a:t>
            </a:r>
          </a:p>
        </p:txBody>
      </p:sp>
      <p:pic>
        <p:nvPicPr>
          <p:cNvPr id="24580" name="Picture 4" descr="павод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492375"/>
            <a:ext cx="5040313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57250" y="1285875"/>
            <a:ext cx="70723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Кратковременное повышение уровня воды в реке в результате сильных дождей.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11. Что такое </a:t>
            </a:r>
            <a:r>
              <a:rPr lang="ru-RU" sz="3200" b="1" smtClean="0">
                <a:solidFill>
                  <a:srgbClr val="0000FF"/>
                </a:solidFill>
              </a:rPr>
              <a:t>годовой сток</a:t>
            </a:r>
            <a:r>
              <a:rPr lang="ru-RU" sz="3200" b="1" smtClean="0"/>
              <a:t>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1563" y="1357313"/>
            <a:ext cx="6858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Это количество воды, протекающее в речном русле за год.</a:t>
            </a:r>
          </a:p>
        </p:txBody>
      </p:sp>
      <p:pic>
        <p:nvPicPr>
          <p:cNvPr id="40963" name="Picture 3" descr="C:\Documents and Settings\Люба\Рабочий стол\реки россии\клязьма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286000"/>
            <a:ext cx="5389562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6177_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285875"/>
            <a:ext cx="8128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>
          <a:xfrm>
            <a:off x="1857375" y="5500688"/>
            <a:ext cx="4643438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наводнение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214313"/>
            <a:ext cx="8143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12. Какие стихийные явления могут быть связаны с реками?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Реки нашего края.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213100"/>
            <a:ext cx="2243137" cy="965200"/>
          </a:xfrm>
        </p:spPr>
        <p:txBody>
          <a:bodyPr/>
          <a:lstStyle/>
          <a:p>
            <a:pPr eaLnBrk="1" hangingPunct="1">
              <a:buNone/>
            </a:pPr>
            <a:r>
              <a:rPr lang="ru-RU" b="1" dirty="0" smtClean="0"/>
              <a:t>Терек</a:t>
            </a:r>
          </a:p>
        </p:txBody>
      </p:sp>
      <p:pic>
        <p:nvPicPr>
          <p:cNvPr id="24580" name="Picture 4" descr="кубань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28794" y="1643050"/>
            <a:ext cx="7035819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488" y="214290"/>
            <a:ext cx="2962275" cy="1214446"/>
          </a:xfrm>
        </p:spPr>
        <p:txBody>
          <a:bodyPr/>
          <a:lstStyle/>
          <a:p>
            <a:pPr eaLnBrk="1" hangingPunct="1"/>
            <a:r>
              <a:rPr lang="ru-RU" b="1" dirty="0" smtClean="0"/>
              <a:t>Ардон</a:t>
            </a:r>
            <a:endParaRPr lang="ru-RU" dirty="0" smtClean="0"/>
          </a:p>
        </p:txBody>
      </p:sp>
      <p:pic>
        <p:nvPicPr>
          <p:cNvPr id="25605" name="Picture 5" descr="ey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28662" y="1857364"/>
            <a:ext cx="7643837" cy="365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929322" y="2857496"/>
            <a:ext cx="3044817" cy="1143000"/>
          </a:xfrm>
        </p:spPr>
        <p:txBody>
          <a:bodyPr/>
          <a:lstStyle/>
          <a:p>
            <a:pPr eaLnBrk="1" hangingPunct="1"/>
            <a:r>
              <a:rPr lang="ru-RU" b="1" dirty="0" err="1" smtClean="0"/>
              <a:t>Фиагдон</a:t>
            </a:r>
            <a:endParaRPr lang="ru-RU" b="1" dirty="0" smtClean="0"/>
          </a:p>
        </p:txBody>
      </p:sp>
      <p:pic>
        <p:nvPicPr>
          <p:cNvPr id="26627" name="Picture 4" descr="dolina_mzymty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7088" y="1071546"/>
            <a:ext cx="524511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4294967295"/>
          </p:nvPr>
        </p:nvSpPr>
        <p:spPr>
          <a:xfrm>
            <a:off x="500063" y="357188"/>
            <a:ext cx="8229600" cy="13287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/>
              <a:t>С</a:t>
            </a:r>
            <a:r>
              <a:rPr lang="ru-RU" b="1" dirty="0" smtClean="0"/>
              <a:t>оставные </a:t>
            </a:r>
            <a:r>
              <a:rPr lang="ru-RU" b="1" dirty="0" smtClean="0"/>
              <a:t>части внутренних </a:t>
            </a:r>
            <a:r>
              <a:rPr lang="ru-RU" b="1" dirty="0" smtClean="0"/>
              <a:t>вод</a:t>
            </a:r>
            <a:endParaRPr lang="ru-RU" b="1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38" y="1857375"/>
            <a:ext cx="4071937" cy="785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</a:rPr>
              <a:t>Внутренние воды.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3429000"/>
            <a:ext cx="1643062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</a:rPr>
              <a:t>реки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3429000"/>
            <a:ext cx="1643062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</a:rPr>
              <a:t>озера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9188" y="3429000"/>
            <a:ext cx="171450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</a:rPr>
              <a:t>болота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63" y="4929188"/>
            <a:ext cx="300037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</a:rPr>
              <a:t>подземные воды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00500" y="4929188"/>
            <a:ext cx="4286250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</a:rPr>
              <a:t>искусственные водоемы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58000" y="3429000"/>
            <a:ext cx="1928813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FF"/>
                </a:solidFill>
              </a:rPr>
              <a:t>ледники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928688" y="2928938"/>
            <a:ext cx="6786562" cy="1587"/>
          </a:xfrm>
          <a:prstGeom prst="line">
            <a:avLst/>
          </a:prstGeom>
          <a:ln w="317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677069" y="3178969"/>
            <a:ext cx="501650" cy="1588"/>
          </a:xfrm>
          <a:prstGeom prst="straightConnector1">
            <a:avLst/>
          </a:prstGeom>
          <a:ln w="317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1141413" y="3929063"/>
            <a:ext cx="2001837" cy="1587"/>
          </a:xfrm>
          <a:prstGeom prst="straightConnector1">
            <a:avLst/>
          </a:prstGeom>
          <a:ln w="317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3036094" y="3178969"/>
            <a:ext cx="500062" cy="0"/>
          </a:xfrm>
          <a:prstGeom prst="straightConnector1">
            <a:avLst/>
          </a:prstGeom>
          <a:ln w="317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3643313" y="3929063"/>
            <a:ext cx="2001837" cy="1587"/>
          </a:xfrm>
          <a:prstGeom prst="straightConnector1">
            <a:avLst/>
          </a:prstGeom>
          <a:ln w="317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5750719" y="3178969"/>
            <a:ext cx="501650" cy="1588"/>
          </a:xfrm>
          <a:prstGeom prst="straightConnector1">
            <a:avLst/>
          </a:prstGeom>
          <a:ln w="317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7465219" y="3178969"/>
            <a:ext cx="501650" cy="1588"/>
          </a:xfrm>
          <a:prstGeom prst="straightConnector1">
            <a:avLst/>
          </a:prstGeom>
          <a:ln w="317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6200000" flipH="1">
            <a:off x="3857625" y="2786063"/>
            <a:ext cx="285750" cy="0"/>
          </a:xfrm>
          <a:prstGeom prst="line">
            <a:avLst/>
          </a:prstGeom>
          <a:ln w="317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14313"/>
            <a:ext cx="7920038" cy="101441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00FF"/>
                </a:solidFill>
              </a:rPr>
              <a:t>Реки России.</a:t>
            </a:r>
          </a:p>
        </p:txBody>
      </p:sp>
      <p:graphicFrame>
        <p:nvGraphicFramePr>
          <p:cNvPr id="7211" name="Group 43"/>
          <p:cNvGraphicFramePr>
            <a:graphicFrameLocks noGrp="1"/>
          </p:cNvGraphicFramePr>
          <p:nvPr/>
        </p:nvGraphicFramePr>
        <p:xfrm>
          <a:off x="468313" y="2005013"/>
          <a:ext cx="8351837" cy="4200526"/>
        </p:xfrm>
        <a:graphic>
          <a:graphicData uri="http://schemas.openxmlformats.org/drawingml/2006/table">
            <a:tbl>
              <a:tblPr/>
              <a:tblGrid>
                <a:gridCol w="2089150"/>
                <a:gridCol w="1943100"/>
                <a:gridCol w="2230437"/>
                <a:gridCol w="2089150"/>
              </a:tblGrid>
              <a:tr h="174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Северный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Ледовитый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океан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Тихий океан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Внутренний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Атлантический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океан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55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Амур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Волга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29520" y="3643314"/>
            <a:ext cx="145424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15074" y="357166"/>
            <a:ext cx="27254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Енисей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72330" y="285728"/>
            <a:ext cx="15776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Обь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16" y="357166"/>
            <a:ext cx="201311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Амур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52"/>
            <a:ext cx="185820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Лена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373</Words>
  <Application>Microsoft Office PowerPoint</Application>
  <PresentationFormat>Экран (4:3)</PresentationFormat>
  <Paragraphs>87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Book Antiqua</vt:lpstr>
      <vt:lpstr>Оформление по умолчанию</vt:lpstr>
      <vt:lpstr>Внутренние воды.  Реки России.</vt:lpstr>
      <vt:lpstr>План </vt:lpstr>
      <vt:lpstr>Презентация PowerPoint</vt:lpstr>
      <vt:lpstr>Реки России.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Вспомним основные понятия:  </vt:lpstr>
      <vt:lpstr>Реки горные – бурные, быстрые</vt:lpstr>
      <vt:lpstr>Реки равнинные - медленные, спокойные</vt:lpstr>
      <vt:lpstr>5. Падение и уклон реки.</vt:lpstr>
      <vt:lpstr>6. Питание рек:</vt:lpstr>
      <vt:lpstr> Режим рек – поведение реки в течении года. Для чего нужно знать режим рек?</vt:lpstr>
      <vt:lpstr>Реки с весенним половодьем </vt:lpstr>
      <vt:lpstr>9. Что такое межень? – </vt:lpstr>
      <vt:lpstr>8. Что такое половодье? – </vt:lpstr>
      <vt:lpstr>10. Что такое паводок? </vt:lpstr>
      <vt:lpstr>11. Что такое годовой сток?</vt:lpstr>
      <vt:lpstr>наводнение</vt:lpstr>
      <vt:lpstr>Реки нашего края.</vt:lpstr>
      <vt:lpstr>Ардон</vt:lpstr>
      <vt:lpstr>Фиагдон</vt:lpstr>
    </vt:vector>
  </TitlesOfParts>
  <Company>СОШ-1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Внутренние воды.  Реки России.</dc:title>
  <dc:creator>дырова</dc:creator>
  <cp:lastModifiedBy>Marina</cp:lastModifiedBy>
  <cp:revision>22</cp:revision>
  <dcterms:created xsi:type="dcterms:W3CDTF">2007-11-20T19:19:44Z</dcterms:created>
  <dcterms:modified xsi:type="dcterms:W3CDTF">2020-03-29T16:08:43Z</dcterms:modified>
</cp:coreProperties>
</file>