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307" r:id="rId3"/>
    <p:sldId id="308" r:id="rId4"/>
    <p:sldId id="309" r:id="rId5"/>
    <p:sldId id="310" r:id="rId6"/>
    <p:sldId id="311" r:id="rId7"/>
    <p:sldId id="314" r:id="rId8"/>
    <p:sldId id="315" r:id="rId9"/>
    <p:sldId id="316" r:id="rId10"/>
    <p:sldId id="317" r:id="rId11"/>
    <p:sldId id="31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319" r:id="rId24"/>
    <p:sldId id="320" r:id="rId25"/>
    <p:sldId id="321" r:id="rId26"/>
    <p:sldId id="270" r:id="rId27"/>
    <p:sldId id="271" r:id="rId28"/>
    <p:sldId id="272" r:id="rId29"/>
    <p:sldId id="273" r:id="rId30"/>
    <p:sldId id="274" r:id="rId31"/>
    <p:sldId id="323" r:id="rId32"/>
    <p:sldId id="275" r:id="rId33"/>
    <p:sldId id="276" r:id="rId34"/>
    <p:sldId id="277" r:id="rId35"/>
    <p:sldId id="278" r:id="rId36"/>
    <p:sldId id="279" r:id="rId37"/>
    <p:sldId id="322" r:id="rId38"/>
    <p:sldId id="325" r:id="rId39"/>
    <p:sldId id="281" r:id="rId40"/>
    <p:sldId id="324" r:id="rId41"/>
    <p:sldId id="305" r:id="rId42"/>
    <p:sldId id="283" r:id="rId43"/>
    <p:sldId id="285" r:id="rId44"/>
    <p:sldId id="286" r:id="rId45"/>
    <p:sldId id="288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258" y="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9F3D1-C156-4654-8826-C32EA556B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8F3F2-AD05-4129-A378-0BE350B13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752BA-1B49-4D12-A4A0-8C2BD4004D14}" type="datetimeFigureOut">
              <a:rPr lang="ru-RU" smtClean="0"/>
              <a:pPr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C1130-CB6D-4BF2-999E-0BBF325BF9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20000"/>
              <a:lumOff val="8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20000"/>
              <a:lumOff val="8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20000"/>
              <a:lumOff val="8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20000"/>
              <a:lumOff val="8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20000"/>
              <a:lumOff val="8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27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10" Type="http://schemas.openxmlformats.org/officeDocument/2006/relationships/image" Target="../media/image66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10" Type="http://schemas.openxmlformats.org/officeDocument/2006/relationships/image" Target="../media/image108.jpeg"/><Relationship Id="rId4" Type="http://schemas.openxmlformats.org/officeDocument/2006/relationships/image" Target="../media/image102.jpeg"/><Relationship Id="rId9" Type="http://schemas.openxmlformats.org/officeDocument/2006/relationships/image" Target="../media/image107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10.jpeg"/><Relationship Id="rId7" Type="http://schemas.openxmlformats.org/officeDocument/2006/relationships/image" Target="../media/image113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112.jpeg"/><Relationship Id="rId10" Type="http://schemas.openxmlformats.org/officeDocument/2006/relationships/image" Target="../media/image116.jpeg"/><Relationship Id="rId4" Type="http://schemas.openxmlformats.org/officeDocument/2006/relationships/image" Target="../media/image111.jpeg"/><Relationship Id="rId9" Type="http://schemas.openxmlformats.org/officeDocument/2006/relationships/image" Target="../media/image115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image" Target="../media/image118.jpeg"/><Relationship Id="rId7" Type="http://schemas.openxmlformats.org/officeDocument/2006/relationships/image" Target="../media/image122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10" Type="http://schemas.openxmlformats.org/officeDocument/2006/relationships/image" Target="../media/image125.jpeg"/><Relationship Id="rId4" Type="http://schemas.openxmlformats.org/officeDocument/2006/relationships/image" Target="../media/image119.jpeg"/><Relationship Id="rId9" Type="http://schemas.openxmlformats.org/officeDocument/2006/relationships/image" Target="../media/image124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27.jpeg"/><Relationship Id="rId7" Type="http://schemas.openxmlformats.org/officeDocument/2006/relationships/image" Target="../media/image131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11" Type="http://schemas.openxmlformats.org/officeDocument/2006/relationships/image" Target="../media/image135.jpeg"/><Relationship Id="rId5" Type="http://schemas.openxmlformats.org/officeDocument/2006/relationships/image" Target="../media/image129.jpeg"/><Relationship Id="rId10" Type="http://schemas.openxmlformats.org/officeDocument/2006/relationships/image" Target="../media/image134.jpeg"/><Relationship Id="rId4" Type="http://schemas.openxmlformats.org/officeDocument/2006/relationships/image" Target="../media/image128.jpeg"/><Relationship Id="rId9" Type="http://schemas.openxmlformats.org/officeDocument/2006/relationships/image" Target="../media/image133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3" Type="http://schemas.openxmlformats.org/officeDocument/2006/relationships/image" Target="../media/image137.jpeg"/><Relationship Id="rId7" Type="http://schemas.openxmlformats.org/officeDocument/2006/relationships/image" Target="../media/image141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10" Type="http://schemas.openxmlformats.org/officeDocument/2006/relationships/image" Target="../media/image144.jpeg"/><Relationship Id="rId4" Type="http://schemas.openxmlformats.org/officeDocument/2006/relationships/image" Target="../media/image138.jpeg"/><Relationship Id="rId9" Type="http://schemas.openxmlformats.org/officeDocument/2006/relationships/image" Target="../media/image143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46.jpeg"/><Relationship Id="rId7" Type="http://schemas.openxmlformats.org/officeDocument/2006/relationships/image" Target="../media/image150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10" Type="http://schemas.openxmlformats.org/officeDocument/2006/relationships/image" Target="../media/image153.jpeg"/><Relationship Id="rId4" Type="http://schemas.openxmlformats.org/officeDocument/2006/relationships/image" Target="../media/image147.jpeg"/><Relationship Id="rId9" Type="http://schemas.openxmlformats.org/officeDocument/2006/relationships/image" Target="../media/image15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7" Type="http://schemas.openxmlformats.org/officeDocument/2006/relationships/image" Target="../media/image158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157.jpeg"/><Relationship Id="rId4" Type="http://schemas.openxmlformats.org/officeDocument/2006/relationships/image" Target="../media/image15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jpeg"/><Relationship Id="rId3" Type="http://schemas.openxmlformats.org/officeDocument/2006/relationships/image" Target="../media/image161.jpeg"/><Relationship Id="rId7" Type="http://schemas.openxmlformats.org/officeDocument/2006/relationships/image" Target="../media/image165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Relationship Id="rId9" Type="http://schemas.openxmlformats.org/officeDocument/2006/relationships/image" Target="../media/image16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jpeg"/><Relationship Id="rId5" Type="http://schemas.openxmlformats.org/officeDocument/2006/relationships/image" Target="../media/image171.jpeg"/><Relationship Id="rId4" Type="http://schemas.openxmlformats.org/officeDocument/2006/relationships/image" Target="../media/image17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4.jpeg"/><Relationship Id="rId4" Type="http://schemas.openxmlformats.org/officeDocument/2006/relationships/image" Target="../media/image9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8.jpeg"/><Relationship Id="rId4" Type="http://schemas.openxmlformats.org/officeDocument/2006/relationships/image" Target="../media/image187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jpeg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ртинки\Животные\природа\ландшавты066.jpg"/>
          <p:cNvPicPr>
            <a:picLocks noChangeAspect="1" noChangeArrowheads="1"/>
          </p:cNvPicPr>
          <p:nvPr/>
        </p:nvPicPr>
        <p:blipFill>
          <a:blip r:embed="rId2" cstate="print"/>
          <a:srcRect t="16784" r="14413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Блок-схема: знак завершения 4"/>
          <p:cNvSpPr/>
          <p:nvPr/>
        </p:nvSpPr>
        <p:spPr>
          <a:xfrm>
            <a:off x="1071538" y="1643050"/>
            <a:ext cx="6929486" cy="3429024"/>
          </a:xfrm>
          <a:prstGeom prst="flowChartTerminator">
            <a:avLst/>
          </a:prstGeom>
          <a:solidFill>
            <a:srgbClr val="008000">
              <a:alpha val="66000"/>
            </a:srgbClr>
          </a:solidFill>
          <a:ln>
            <a:solidFill>
              <a:srgbClr val="1642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14480" y="1785926"/>
            <a:ext cx="564360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  <a:latin typeface="Monotype Corsiva" pitchFamily="66" charset="0"/>
              </a:rPr>
              <a:t>Урал –                « каменный пояс Русской земли»</a:t>
            </a:r>
            <a:endParaRPr lang="ru-RU" sz="66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4419600" y="4191000"/>
            <a:ext cx="4724400" cy="2667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На Северном Урале- бокситы.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Главное богатство Урала- руды черных и цветных (медь, никель) металлов.</a:t>
            </a:r>
          </a:p>
        </p:txBody>
      </p:sp>
      <p:pic>
        <p:nvPicPr>
          <p:cNvPr id="11267" name="Picture 4" descr="Магматическая по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0" y="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WordArt 5"/>
          <p:cNvSpPr>
            <a:spLocks noChangeArrowheads="1" noChangeShapeType="1" noTextEdit="1"/>
          </p:cNvSpPr>
          <p:nvPr/>
        </p:nvSpPr>
        <p:spPr bwMode="auto">
          <a:xfrm>
            <a:off x="4114800" y="381000"/>
            <a:ext cx="5029200" cy="5238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магматические породы</a:t>
            </a:r>
          </a:p>
        </p:txBody>
      </p:sp>
      <p:pic>
        <p:nvPicPr>
          <p:cNvPr id="11269" name="Picture 6" descr="Самородная мед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4114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152400" y="0"/>
            <a:ext cx="4114800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800" dirty="0"/>
              <a:t>В </a:t>
            </a:r>
            <a:r>
              <a:rPr lang="ru-RU" sz="2800" b="1" dirty="0"/>
              <a:t>восточных </a:t>
            </a:r>
            <a:r>
              <a:rPr lang="ru-RU" sz="2800" dirty="0"/>
              <a:t>предгорьях и </a:t>
            </a:r>
            <a:r>
              <a:rPr lang="ru-RU" sz="2800" b="1" dirty="0"/>
              <a:t>Зауралье</a:t>
            </a:r>
            <a:r>
              <a:rPr lang="ru-RU" sz="2800" dirty="0"/>
              <a:t>, сложенных магматическими породами, открыты рудные месторождения (железные, медные и марганцевые руды)</a:t>
            </a:r>
          </a:p>
          <a:p>
            <a:pPr>
              <a:spcBef>
                <a:spcPct val="50000"/>
              </a:spcBef>
            </a:pPr>
            <a:endParaRPr lang="ru-RU" sz="2800" dirty="0"/>
          </a:p>
        </p:txBody>
      </p:sp>
      <p:sp>
        <p:nvSpPr>
          <p:cNvPr id="11271" name="WordArt 8"/>
          <p:cNvSpPr>
            <a:spLocks noChangeArrowheads="1" noChangeShapeType="1" noTextEdit="1"/>
          </p:cNvSpPr>
          <p:nvPr/>
        </p:nvSpPr>
        <p:spPr bwMode="auto">
          <a:xfrm>
            <a:off x="2627785" y="5085185"/>
            <a:ext cx="1800200" cy="792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3749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медь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0" y="4114800"/>
            <a:ext cx="5029200" cy="2743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Богат Урал и благородными металлами(золотом, платиной, серебром), драгоценными, полудрагоценными, а также поделочными камнями.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12291" name="Picture 5" descr="Самородок плат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1752600" y="2971800"/>
            <a:ext cx="2509838" cy="10429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платина</a:t>
            </a:r>
          </a:p>
        </p:txBody>
      </p:sp>
      <p:pic>
        <p:nvPicPr>
          <p:cNvPr id="12293" name="Picture 7" descr="Золотой самород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0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WordArt 8"/>
          <p:cNvSpPr>
            <a:spLocks noChangeArrowheads="1" noChangeShapeType="1" noTextEdit="1"/>
          </p:cNvSpPr>
          <p:nvPr/>
        </p:nvSpPr>
        <p:spPr bwMode="auto">
          <a:xfrm>
            <a:off x="4953000" y="304800"/>
            <a:ext cx="14001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золото</a:t>
            </a:r>
          </a:p>
        </p:txBody>
      </p:sp>
      <p:pic>
        <p:nvPicPr>
          <p:cNvPr id="12295" name="Picture 9" descr="Серебр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429000"/>
            <a:ext cx="426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WordArt 10"/>
          <p:cNvSpPr>
            <a:spLocks noChangeArrowheads="1" noChangeShapeType="1" noTextEdit="1"/>
          </p:cNvSpPr>
          <p:nvPr/>
        </p:nvSpPr>
        <p:spPr bwMode="auto">
          <a:xfrm>
            <a:off x="3810000" y="5791200"/>
            <a:ext cx="2314575" cy="879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серебро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2" descr="I:\урал фото\70016525-eba2-11de-8690-001d7d5ec54d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43808" y="0"/>
            <a:ext cx="3643313" cy="6858000"/>
          </a:xfrm>
        </p:spPr>
      </p:pic>
      <p:pic>
        <p:nvPicPr>
          <p:cNvPr id="7172" name="Picture 3" descr="I:\урал фото\f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4000505"/>
            <a:ext cx="2643218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173" name="Picture 5" descr="I:\урал фото\Mansyn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2571781" cy="17145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174" name="Picture 6" descr="I:\урал фото\phoca_thumb_l_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071678"/>
            <a:ext cx="2571768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175" name="Picture 7" descr="I:\урал фото\sl-14_h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00" y="142852"/>
            <a:ext cx="2643218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176" name="Picture 8" descr="I:\урал фото\kosiyu2_h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00" y="2143117"/>
            <a:ext cx="2643218" cy="17145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177" name="Picture 2" descr="I:\климат\f6fb0150900171dc18fcb5c166f4bff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071942"/>
            <a:ext cx="2571769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7178" name="TextBox 11"/>
          <p:cNvSpPr txBox="1">
            <a:spLocks noChangeArrowheads="1"/>
          </p:cNvSpPr>
          <p:nvPr/>
        </p:nvSpPr>
        <p:spPr bwMode="auto">
          <a:xfrm>
            <a:off x="1000100" y="5877273"/>
            <a:ext cx="7215238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Климат Урала определяется его положением среди равнин, небольшой высотой  и шириной гор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.</a:t>
            </a:r>
          </a:p>
        </p:txBody>
      </p:sp>
      <p:sp>
        <p:nvSpPr>
          <p:cNvPr id="7179" name="TextBox 12"/>
          <p:cNvSpPr txBox="1">
            <a:spLocks noChangeArrowheads="1"/>
          </p:cNvSpPr>
          <p:nvPr/>
        </p:nvSpPr>
        <p:spPr bwMode="auto">
          <a:xfrm flipH="1">
            <a:off x="3286125" y="214313"/>
            <a:ext cx="3357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Arial Black" pitchFamily="34" charset="0"/>
              </a:rPr>
              <a:t>климат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0"/>
            <a:ext cx="1819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 descr="I:\урал фото\53fa917142b0f9d1a8cfd9c0b2512b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142852"/>
            <a:ext cx="3714780" cy="307183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198" name="Picture 4" descr="I:\урал фото\go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143248"/>
            <a:ext cx="3643337" cy="271464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199" name="Picture 6" descr="I:\климат\6d5308c8cd45422cfece70eea362de5d_fu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75" y="3143248"/>
            <a:ext cx="3643343" cy="271464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200" name="Picture 7" descr="I:\климат\1277602635_autumn-covered-roa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42852"/>
            <a:ext cx="3643338" cy="300039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1785918" y="6027738"/>
            <a:ext cx="6643734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Ясно выражена смена времен года. Возрастание зимы к зоне тундры, а лета к зоне степи.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9" name="Picture 2" descr="I:\климат\d188e425ef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3" y="214290"/>
            <a:ext cx="4071966" cy="264320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220" name="Picture 3" descr="I:\климат\File14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1"/>
            <a:ext cx="4071966" cy="271464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221" name="Picture 2" descr="I:\климат\25715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42852"/>
            <a:ext cx="4429155" cy="56436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1071538" y="5517233"/>
            <a:ext cx="6143668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Средняя температура июля на севере +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6+8℃,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юге +20 +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22℃.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2" descr="I:\климат\2935937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429155" cy="56436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45" name="Picture 3" descr="I:\климат\3613715_lar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14290"/>
            <a:ext cx="4071966" cy="2500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46" name="Picture 4" descr="I:\климат\53035641_1262027065_4875125_snegopad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928934"/>
            <a:ext cx="4143404" cy="285752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0247" name="TextBox 6"/>
          <p:cNvSpPr txBox="1">
            <a:spLocks noChangeArrowheads="1"/>
          </p:cNvSpPr>
          <p:nvPr/>
        </p:nvSpPr>
        <p:spPr bwMode="auto">
          <a:xfrm>
            <a:off x="1142976" y="5589240"/>
            <a:ext cx="7215238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Зимой различия сглаживаются. Средняя температура января  на юге -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16℃℃,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севере -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20-22℃.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7" name="Picture 2" descr="I:\климат\h_flower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42852"/>
            <a:ext cx="3643338" cy="571504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268" name="Picture 3" descr="I:\климат\img-1509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42853"/>
            <a:ext cx="4929222" cy="264320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269" name="Picture 5" descr="I:\климат\PicsDesktop_net_3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000372"/>
            <a:ext cx="4929222" cy="285752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0" y="6027003"/>
            <a:ext cx="9143999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результате вторжения воздушных масс с Северного Ледовитого океана характерны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весенние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осенние заморозки.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2294" name="Picture 6" descr="I:\климат\78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4344" y="1600200"/>
            <a:ext cx="3515311" cy="45259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291" name="Picture 2" descr="I:\климат\1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2786082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292" name="Picture 3" descr="I:\климат\11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14290"/>
            <a:ext cx="2786082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293" name="Picture 5" descr="I:\климат\05534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5" y="4357694"/>
            <a:ext cx="2786081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295" name="Picture 7" descr="I:\климат\52064401_tum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1" y="4286256"/>
            <a:ext cx="2786081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2296" name="TextBox 7"/>
          <p:cNvSpPr txBox="1">
            <a:spLocks noChangeArrowheads="1"/>
          </p:cNvSpPr>
          <p:nvPr/>
        </p:nvSpPr>
        <p:spPr bwMode="auto">
          <a:xfrm>
            <a:off x="1000100" y="6165305"/>
            <a:ext cx="6786579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Нередки на Урале ливни, грозы, ураганы, град.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Picture 3" descr="I:\климат\195604_show_thumbinai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214554"/>
            <a:ext cx="2786082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" name="Picture 4" descr="I:\климат\6928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2214554"/>
            <a:ext cx="2786082" cy="185738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" name="Picture 2" descr="I:\климат\dojd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214290"/>
            <a:ext cx="2786082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3" name="Picture 2" descr="I:\климат\965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143240" y="2214554"/>
            <a:ext cx="2786082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1000" smtClean="0"/>
          </a:p>
        </p:txBody>
      </p:sp>
      <p:pic>
        <p:nvPicPr>
          <p:cNvPr id="16387" name="Picture 2" descr="I:\климат\0b021e5cb5d0ce735a74e84f7606ae2d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14290"/>
            <a:ext cx="2857520" cy="192882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6388" name="Picture 5" descr="I:\климат\1193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500570"/>
            <a:ext cx="2643206" cy="214314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6389" name="Picture 6" descr="I:\климат\1210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14290"/>
            <a:ext cx="2786082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6390" name="Picture 2" descr="I:\климат\528945530299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14290"/>
            <a:ext cx="2643206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6391" name="TextBox 6"/>
          <p:cNvSpPr txBox="1">
            <a:spLocks noChangeArrowheads="1"/>
          </p:cNvSpPr>
          <p:nvPr/>
        </p:nvSpPr>
        <p:spPr bwMode="auto">
          <a:xfrm>
            <a:off x="1571604" y="285728"/>
            <a:ext cx="2285995" cy="4619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Зима на Урале.</a:t>
            </a:r>
          </a:p>
        </p:txBody>
      </p:sp>
      <p:pic>
        <p:nvPicPr>
          <p:cNvPr id="16392" name="Picture 3" descr="I:\климат\ural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357430"/>
            <a:ext cx="2857520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" name="Picture 5" descr="I:\климат\2673319_uraluzor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572008"/>
            <a:ext cx="2928958" cy="20717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" name="Picture 4" descr="I:\климат\47766-mediu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500570"/>
            <a:ext cx="2786082" cy="214314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" name="Picture 2" descr="I:\климат\08-122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6116" y="2357430"/>
            <a:ext cx="2786082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" name="Picture 4" descr="I:\климат\250967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86512" y="2357430"/>
            <a:ext cx="2643206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2" descr="I:\климат\1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14678" y="214290"/>
            <a:ext cx="2714644" cy="200026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08" name="Picture 6" descr="I:\климат\722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786082" cy="20002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09" name="Picture 8" descr="I:\климат\40575804_1236254879_20050327121140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428868"/>
            <a:ext cx="2786082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10" name="Picture 2" descr="I:\климат\dc464f63a5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14290"/>
            <a:ext cx="2786082" cy="20002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21511" name="TextBox 6"/>
          <p:cNvSpPr txBox="1">
            <a:spLocks noChangeArrowheads="1"/>
          </p:cNvSpPr>
          <p:nvPr/>
        </p:nvSpPr>
        <p:spPr bwMode="auto">
          <a:xfrm>
            <a:off x="285720" y="1428736"/>
            <a:ext cx="225831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Весна на Урале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2" descr="I:\климат\IMG_56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1" y="4572008"/>
            <a:ext cx="2786083" cy="20717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" name="Picture 3" descr="I:\климат\Maj02-2009-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572008"/>
            <a:ext cx="2786082" cy="20717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3" name="Picture 6" descr="I:\климат\пейзаж 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2428868"/>
            <a:ext cx="2786082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4" name="Picture 2" descr="I:\климат\P525027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78" y="2428868"/>
            <a:ext cx="2714644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5" name="Picture 2" descr="I:\климат\6d5308c8cd45422cfece70eea362de5d_ful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4572008"/>
            <a:ext cx="2714644" cy="20717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Картинки\Животные\природа\ландшавты031.jpg"/>
          <p:cNvPicPr>
            <a:picLocks noChangeAspect="1" noChangeArrowheads="1"/>
          </p:cNvPicPr>
          <p:nvPr/>
        </p:nvPicPr>
        <p:blipFill>
          <a:blip r:embed="rId2" cstate="print"/>
          <a:srcRect b="38158"/>
          <a:stretch>
            <a:fillRect/>
          </a:stretch>
        </p:blipFill>
        <p:spPr bwMode="auto">
          <a:xfrm>
            <a:off x="0" y="2643182"/>
            <a:ext cx="9144000" cy="4026841"/>
          </a:xfrm>
          <a:prstGeom prst="round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142852"/>
            <a:ext cx="9144000" cy="235745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8572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Урал – горная страна, протянувшаяся от побережья Карского моря до степей Казахстана, рубеж между Европой и Азией. Протяженность Уральских гор с севера на юг – более 2000 км, ширина – от 50 до 150 км. Самая высокая вершина Урала – гора Народная (1895м).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7" cy="628654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7851648" cy="184310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4341" name="Picture 2" descr="I:\климат\0_1d6e1_6ce9b170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214842" cy="55007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4342" name="Picture 3" descr="I:\климат\163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286280" cy="5429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4343" name="TextBox 6"/>
          <p:cNvSpPr txBox="1">
            <a:spLocks noChangeArrowheads="1"/>
          </p:cNvSpPr>
          <p:nvPr/>
        </p:nvSpPr>
        <p:spPr bwMode="auto">
          <a:xfrm rot="10800000" flipV="1">
            <a:off x="214282" y="5559225"/>
            <a:ext cx="8643938" cy="120032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Уральские горы выполняют барьерную роль, поэтому западные склоны получают осадков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150-200мм. больше восточных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 Предуралье 600-800 мм в год, а в Зауралье – 400-600 мм.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000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88640"/>
            <a:ext cx="8496944" cy="224976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sz="3000" dirty="0" smtClean="0"/>
              <a:t>Вывод: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Различие климата северных и южных районов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Изменение климата с высотой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Западные: ветрам усиливает циклоническую деятельность на западе и формируют резкие различия в климате западных и восточных склонов. </a:t>
            </a:r>
          </a:p>
        </p:txBody>
      </p:sp>
      <p:pic>
        <p:nvPicPr>
          <p:cNvPr id="13315" name="Picture 4" descr="rav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go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924944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572000" cy="411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Западный склон.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8229600" cy="990600"/>
          </a:xfrm>
        </p:spPr>
        <p:txBody>
          <a:bodyPr/>
          <a:lstStyle/>
          <a:p>
            <a:pPr eaLnBrk="1" hangingPunct="1"/>
            <a:r>
              <a:rPr lang="ru-RU" sz="2400" smtClean="0"/>
              <a:t>Погода смягчается теплым атлантическим воздухом</a:t>
            </a:r>
          </a:p>
          <a:p>
            <a:pPr eaLnBrk="1" hangingPunct="1"/>
            <a:r>
              <a:rPr lang="ru-RU" sz="2400" smtClean="0"/>
              <a:t>Выпадает больше осадков</a:t>
            </a:r>
          </a:p>
        </p:txBody>
      </p:sp>
      <p:pic>
        <p:nvPicPr>
          <p:cNvPr id="14340" name="Picture 4" descr="de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524000"/>
            <a:ext cx="396240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5305425"/>
            <a:ext cx="4800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 северной части Предуралья произрастают еловые и широколиственно-еловые леса, на юге- лесостепь и степь.</a:t>
            </a:r>
          </a:p>
        </p:txBody>
      </p:sp>
      <p:pic>
        <p:nvPicPr>
          <p:cNvPr id="14342" name="Picture 7" descr="irem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163763"/>
            <a:ext cx="5029200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 descr="sre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733800"/>
            <a:ext cx="4343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381000" y="17526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Климат- умеренно континентальный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05400" y="0"/>
            <a:ext cx="40386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Восточный склон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0200" y="990600"/>
            <a:ext cx="3733800" cy="2667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Климат континентальный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Зона влияния холодного сибирского воздуха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304800" y="4724400"/>
            <a:ext cx="426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 Зауралье господствуют лиственничники и мелколиственные леса</a:t>
            </a:r>
          </a:p>
        </p:txBody>
      </p:sp>
      <p:pic>
        <p:nvPicPr>
          <p:cNvPr id="15365" name="Picture 6" descr="rav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 descr="Светлохвойные ле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5433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2" descr="I:\климат\photo7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14290"/>
            <a:ext cx="8715436" cy="557216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3796" name="TextBox 3"/>
          <p:cNvSpPr txBox="1">
            <a:spLocks noChangeArrowheads="1"/>
          </p:cNvSpPr>
          <p:nvPr/>
        </p:nvSpPr>
        <p:spPr bwMode="auto">
          <a:xfrm flipH="1">
            <a:off x="1214414" y="5589241"/>
            <a:ext cx="650083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Урале находятся истоки  Печоры, Урала, притоков Камы и левых притоков Оби.</a:t>
            </a: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1571604" y="428604"/>
            <a:ext cx="557214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Внутренние воды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8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Picture 2" descr="I:\урал\4.1.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Box 4"/>
          <p:cNvSpPr txBox="1">
            <a:spLocks noChangeArrowheads="1"/>
          </p:cNvSpPr>
          <p:nvPr/>
        </p:nvSpPr>
        <p:spPr bwMode="auto">
          <a:xfrm>
            <a:off x="500034" y="5301208"/>
            <a:ext cx="7715273" cy="120032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Урале находятся только верховья большинства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рек, то есть они маломощные, 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потребность в водных ресурсах велика.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4" name="Picture 2" descr="I:\урал\Adventure_tourism_ural_vodniy_uralskiye_samocveti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8715436" cy="5429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1071538" y="5857892"/>
            <a:ext cx="6929458" cy="830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западном склоне Урала речная сеть развита значительно лучше, чем на восточном.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8" name="Picture 2" descr="I:\урал\ural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78647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6869" name="TextBox 4"/>
          <p:cNvSpPr txBox="1">
            <a:spLocks noChangeArrowheads="1"/>
          </p:cNvSpPr>
          <p:nvPr/>
        </p:nvSpPr>
        <p:spPr bwMode="auto">
          <a:xfrm>
            <a:off x="428596" y="6215082"/>
            <a:ext cx="8001027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Реки многоводные, глубоко врезаны, имеют много террас.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5076056" y="304800"/>
            <a:ext cx="3888432" cy="6324600"/>
          </a:xfrm>
        </p:spPr>
        <p:txBody>
          <a:bodyPr/>
          <a:lstStyle/>
          <a:p>
            <a:pPr marL="182563" indent="-182563" eaLnBrk="1" hangingPunct="1"/>
            <a:r>
              <a:rPr lang="ru-RU" sz="2800" dirty="0" smtClean="0"/>
              <a:t>Урал – граница между Европой и Азией.</a:t>
            </a:r>
          </a:p>
          <a:p>
            <a:pPr marL="182563" indent="-182563" eaLnBrk="1" hangingPunct="1"/>
            <a:r>
              <a:rPr lang="ru-RU" sz="2800" dirty="0" smtClean="0"/>
              <a:t>С запада к Уралу подходит Русская равнина(отдалены краевым прогибом), а с востока – Западно-Сибирская низменность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  <p:pic>
        <p:nvPicPr>
          <p:cNvPr id="3075" name="Picture 4" descr="Географическое положение Ура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500404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2" name="Picture 2" descr="I:\урал\usva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5721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428596" y="5517233"/>
            <a:ext cx="8429652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Реки западных склонов текут по более пологим и длинным склонам, поэтому они длиннее и скорость меньше.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6" name="Picture 2" descr="I:\урал\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6314" y="214290"/>
            <a:ext cx="4143404" cy="557216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4035" name="Picture 2" descr="I:\урал\010M-15-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357718" cy="55721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251520" y="5445225"/>
            <a:ext cx="8568952" cy="120032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Курумы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каменные реки,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имеют укороченный профиль и насыщены обломочным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материалом, появившимся при разрушении гор.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6" name="Picture 2" descr="I:\урал\6a00d83451947569e2010534a30ab6970b-320w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14290"/>
            <a:ext cx="4286279" cy="557216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38915" name="Picture 2" descr="I:\урал\chusovaya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214290"/>
            <a:ext cx="4214842" cy="55721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1071538" y="5733256"/>
            <a:ext cx="6596806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питании рек участвуют снеговые воды 70%, дождевые 20-30 % и подземные.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40" name="Picture 2" descr="I:\урал\4.2.1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Box 7"/>
          <p:cNvSpPr txBox="1">
            <a:spLocks noChangeArrowheads="1"/>
          </p:cNvSpPr>
          <p:nvPr/>
        </p:nvSpPr>
        <p:spPr bwMode="auto">
          <a:xfrm>
            <a:off x="323528" y="5288340"/>
            <a:ext cx="8568952" cy="120032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Озер немного, размещены неравномерно, большинство тектонические и карстовые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Наиболее крупные – глубокие, на равнинах мелкие. Самое крупное озеро Тургояк.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4" name="Picture 2" descr="I:\урал\1215631859_krasota-na-urale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0007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611560" y="5786454"/>
            <a:ext cx="7992888" cy="8302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Имеются «</a:t>
            </a:r>
            <a:r>
              <a:rPr lang="ru-RU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леднички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 длинной 1,5-2 километра на Приполярном и Полярном Урале.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8" name="Picture 2" descr="I:\урал фото\prirod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14290"/>
            <a:ext cx="4214842" cy="57864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1987" name="Picture 2" descr="I:\урал\1138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286280" cy="578647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1428728" y="5877272"/>
            <a:ext cx="5929327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Много на Урале прудов и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водохранилищ, почти у каждого города.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2" name="Picture 2" descr="I:\урал фото\sl-14_h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14290"/>
            <a:ext cx="4286280" cy="535785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3011" name="Picture 2" descr="I:\урал\gt08-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214842" cy="53578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3013" name="TextBox 5"/>
          <p:cNvSpPr txBox="1">
            <a:spLocks noChangeArrowheads="1"/>
          </p:cNvSpPr>
          <p:nvPr/>
        </p:nvSpPr>
        <p:spPr bwMode="auto">
          <a:xfrm flipH="1">
            <a:off x="642910" y="5786454"/>
            <a:ext cx="7643837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Почвы горные , не имеют сплошного распространения, прерываются скалистыми выходами коренных пород и </a:t>
            </a:r>
          </a:p>
        </p:txBody>
      </p:sp>
      <p:sp>
        <p:nvSpPr>
          <p:cNvPr id="43014" name="TextBox 6"/>
          <p:cNvSpPr txBox="1">
            <a:spLocks noChangeArrowheads="1"/>
          </p:cNvSpPr>
          <p:nvPr/>
        </p:nvSpPr>
        <p:spPr bwMode="auto">
          <a:xfrm>
            <a:off x="2071670" y="357166"/>
            <a:ext cx="1631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почвы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 descr="I:\климат\2ec79145f3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5301208"/>
            <a:ext cx="1643074" cy="135732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25" name="Picture 3" descr="I:\климат\799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068960"/>
            <a:ext cx="2428892" cy="164307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26" name="Picture 4" descr="I:\климат\2500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5191156" cy="264320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27" name="Picture 6" descr="I:\климат\46996347_1249124816_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2708920"/>
            <a:ext cx="1785948" cy="121444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28" name="Picture 7" descr="I:\климат\47796664_Autumn_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142853"/>
            <a:ext cx="3500462" cy="24288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29" name="Picture 8" descr="I:\климат\1064942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36912"/>
            <a:ext cx="1714512" cy="12144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30" name="Picture 9" descr="I:\климат\f_162809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4714853"/>
            <a:ext cx="2500330" cy="214314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31" name="Picture 10" descr="I:\климат\ognev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3573016"/>
            <a:ext cx="2071702" cy="207171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132" name="Picture 12" descr="I:\климат\0_1d6e1_6ce9b170_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4000504"/>
            <a:ext cx="2246343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133" name="TextBox 14"/>
          <p:cNvSpPr txBox="1">
            <a:spLocks noChangeArrowheads="1"/>
          </p:cNvSpPr>
          <p:nvPr/>
        </p:nvSpPr>
        <p:spPr bwMode="auto">
          <a:xfrm>
            <a:off x="500063" y="428625"/>
            <a:ext cx="7715250" cy="16002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Arial Black" pitchFamily="34" charset="0"/>
              </a:rPr>
              <a:t>Урал. </a:t>
            </a:r>
          </a:p>
          <a:p>
            <a:r>
              <a:rPr lang="ru-RU" sz="4400" dirty="0">
                <a:solidFill>
                  <a:srgbClr val="FF0000"/>
                </a:solidFill>
                <a:latin typeface="Arial Black" pitchFamily="34" charset="0"/>
              </a:rPr>
              <a:t>Особенности природы.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7" name="Picture 2" descr="I:\климат\65361360_1287126512_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42852"/>
            <a:ext cx="8715436" cy="585791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0" y="5805264"/>
            <a:ext cx="914400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Природа Урала, огромной горной страны, необычайна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разнообразна в связи с вытянутостью на 2000км с севера на юг.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60" name="Picture 2" descr="I:\урал\f_166608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7" cy="55721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5061" name="TextBox 4"/>
          <p:cNvSpPr txBox="1">
            <a:spLocks noChangeArrowheads="1"/>
          </p:cNvSpPr>
          <p:nvPr/>
        </p:nvSpPr>
        <p:spPr bwMode="auto">
          <a:xfrm>
            <a:off x="1285852" y="5589240"/>
            <a:ext cx="6143637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горных ПК характерна высотная поясность климата, растительности ,почв.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7" descr="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0"/>
            <a:ext cx="3352800" cy="6858000"/>
          </a:xfrm>
        </p:spPr>
      </p:pic>
      <p:sp>
        <p:nvSpPr>
          <p:cNvPr id="40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14800" y="0"/>
            <a:ext cx="5029200" cy="3429000"/>
          </a:xfrm>
        </p:spPr>
        <p:txBody>
          <a:bodyPr/>
          <a:lstStyle/>
          <a:p>
            <a:pPr eaLnBrk="1" hangingPunct="1"/>
            <a:r>
              <a:rPr lang="ru-RU" dirty="0" smtClean="0"/>
              <a:t>Продолжением Уральских гор на севере являются острова Новой Земли и Вайгач, а на юге- </a:t>
            </a:r>
            <a:r>
              <a:rPr lang="ru-RU" dirty="0" err="1" smtClean="0"/>
              <a:t>Мугоджарские</a:t>
            </a:r>
            <a:r>
              <a:rPr lang="ru-RU" dirty="0" smtClean="0"/>
              <a:t> горы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4100" name="Picture 8" descr="gor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96952"/>
            <a:ext cx="4953000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5105400"/>
            <a:ext cx="8229600" cy="1577975"/>
          </a:xfrm>
        </p:spPr>
        <p:txBody>
          <a:bodyPr/>
          <a:lstStyle/>
          <a:p>
            <a:pPr eaLnBrk="1" hangingPunct="1">
              <a:buNone/>
            </a:pPr>
            <a:r>
              <a:rPr lang="ru-RU" sz="2800" dirty="0" smtClean="0"/>
              <a:t> Смещение границ ландшафтных поясов в горах к югу относительно их границ на равнинах.</a:t>
            </a:r>
          </a:p>
        </p:txBody>
      </p:sp>
      <p:pic>
        <p:nvPicPr>
          <p:cNvPr id="7171" name="Picture 7" descr="Уральские горы (схем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0"/>
            <a:ext cx="7620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Picture 2" descr="I:\климат\2b61b0cabf9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285992"/>
            <a:ext cx="2786082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6" name="Picture 2" descr="http://drpr.usue.ru/gallery/priroda/IMG_0162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2714644" cy="1928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8" name="Picture 4" descr="http://xn----8sbiecm6bhdx8i.xn--p1ai/sites/default/files/images/shkolnikam/Yujniy_Ural_rasteniya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42852"/>
            <a:ext cx="2786082" cy="1928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0" name="Picture 6" descr="http://old.rgo.ru/wp-content/uploads/2010/08/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214818"/>
            <a:ext cx="2714644" cy="1643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2" name="Picture 8" descr="http://content.foto.mail.ru/mail/vladimirtimkin/_blogs/i-31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214818"/>
            <a:ext cx="2786082" cy="1643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4" name="Picture 10" descr="http://ant-ufa.com/wp-content/uploads/2013/05/IMG_52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214818"/>
            <a:ext cx="2786082" cy="1643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6" name="Picture 12" descr="http://www.8lap.ru/upload/iblock/1b2/1b268ae71850aef31d8b09077257a96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285992"/>
            <a:ext cx="2714644" cy="1785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38" name="Picture 14" descr="http://nevoterm.ru/fot_ural/ural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72198" y="142852"/>
            <a:ext cx="2928958" cy="1928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" name="Picture 2" descr="I:\климат\e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43636" y="2285992"/>
            <a:ext cx="2786082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3" name="TextBox 12"/>
          <p:cNvSpPr txBox="1"/>
          <p:nvPr/>
        </p:nvSpPr>
        <p:spPr>
          <a:xfrm>
            <a:off x="3428992" y="642918"/>
            <a:ext cx="4703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Природные зоны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589241"/>
            <a:ext cx="914400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Урал пересекает несколько природных зон , отчетливо выраженных на соседних равнинах: Русской и З.Сибирской.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47109" name="Picture 4" descr="I:\климат\On-a-Mission-squirrel-tree-animal-uploaded-by-Logan5-funny-animals-animals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43240" y="214290"/>
            <a:ext cx="2857520" cy="157163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7107" name="Picture 2" descr="I:\климат\f_18648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786082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7108" name="Picture 3" descr="I:\климат\l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214290"/>
            <a:ext cx="2714644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" name="Picture 2" descr="I:\климат\c30b41046c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000240"/>
            <a:ext cx="2714644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" name="Picture 4" descr="I:\климат\f_162809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786190"/>
            <a:ext cx="2714644" cy="17859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" name="Picture 3" descr="I:\климат\f_134219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143240" y="3714752"/>
            <a:ext cx="2928958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" name="Picture 6" descr="I:\климат\file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3714752"/>
            <a:ext cx="2643206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0" y="5373216"/>
            <a:ext cx="9144000" cy="110799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Растительный и животный мир Урала разнообразен, но имеет много общего с растительным и животным миром соседних равнин.</a:t>
            </a:r>
          </a:p>
          <a:p>
            <a:endParaRPr lang="ru-RU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3" name="Picture 8" descr="I:\климат\z03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2000240"/>
            <a:ext cx="2857520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4" name="Picture 4" descr="I:\климат\Zuvu-nykimas-atvere-kelia-kitiems-stuburiniams_img_newsarticle56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2000240"/>
            <a:ext cx="2714644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5" name="Picture 2" descr="I:\климат\1407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14678" y="142852"/>
            <a:ext cx="2786082" cy="157163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9156" name="Picture 2" descr="I:\климат\1234507848_109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2928958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49157" name="Picture 3" descr="I:\климат\photo7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42852"/>
            <a:ext cx="2786082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9158" name="TextBox 5"/>
          <p:cNvSpPr txBox="1">
            <a:spLocks noChangeArrowheads="1"/>
          </p:cNvSpPr>
          <p:nvPr/>
        </p:nvSpPr>
        <p:spPr bwMode="auto">
          <a:xfrm>
            <a:off x="1071538" y="6021288"/>
            <a:ext cx="6786610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Фауна Уральской тундры менее богата, чем тайга.</a:t>
            </a:r>
          </a:p>
        </p:txBody>
      </p:sp>
      <p:sp>
        <p:nvSpPr>
          <p:cNvPr id="21506" name="AutoShape 2" descr="Картинки по запросу тундра урал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Картинки по запросу тундра урал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http://migranov.ru/bashkiria/iremel/tund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928802"/>
            <a:ext cx="2857520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12" name="Picture 8" descr="http://www.skitalets.ru/foot/2006/spolarural_kronin/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928802"/>
            <a:ext cx="2643206" cy="1785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14" name="Picture 10" descr="http://komionline.ru/images/about/tundr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857628"/>
            <a:ext cx="2857520" cy="20716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16" name="Picture 12" descr="http://www.skitalets.ru/foot/2006/spolarural_kronin/6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1928802"/>
            <a:ext cx="2786082" cy="1785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18" name="Picture 14" descr="http://webmandry.com/images/stories/2013/02/941-jagel/0_b14c8_a27cac06_ori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3929066"/>
            <a:ext cx="2786082" cy="20002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21520" name="Picture 16" descr="http://d3mlntcv38ck9k.cloudfront.net/content/konspekt_image/34196/a7f706d655d25f4ed1cc3dca4f70a58d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3929066"/>
            <a:ext cx="2714644" cy="20002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79" name="Picture 2" descr="I:\климат\p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79618" y="2898905"/>
            <a:ext cx="2784764" cy="19285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" name="Picture 2" descr="I:\климат\87682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29313" y="2071688"/>
            <a:ext cx="3214687" cy="2214562"/>
          </a:xfrm>
        </p:spPr>
      </p:pic>
      <p:pic>
        <p:nvPicPr>
          <p:cNvPr id="50180" name="Picture 3" descr="I:\климат\prirod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14290"/>
            <a:ext cx="2786082" cy="15716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0181" name="Picture 4" descr="I:\климат\Tamias-rufus-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5" y="3857628"/>
            <a:ext cx="2857520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0182" name="Picture 5" descr="I:\климат\tilkiramazanfikralarisl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857628"/>
            <a:ext cx="2714644" cy="192882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0183" name="TextBox 6"/>
          <p:cNvSpPr txBox="1">
            <a:spLocks noChangeArrowheads="1"/>
          </p:cNvSpPr>
          <p:nvPr/>
        </p:nvSpPr>
        <p:spPr bwMode="auto">
          <a:xfrm>
            <a:off x="785786" y="5733257"/>
            <a:ext cx="7286643" cy="120032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тайге живут лось, росомаха, соболь, колонок, бурый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медведь, олень, горностай ,ласка…много птиц.</a:t>
            </a:r>
          </a:p>
          <a:p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9" name="Picture 4" descr="I:\климат\13597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2000240"/>
            <a:ext cx="2714644" cy="164307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" name="Picture 3" descr="I:\климат\93336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214290"/>
            <a:ext cx="2857520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1" name="Picture 2" descr="I:\урал фото\817176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78" y="214290"/>
            <a:ext cx="2714644" cy="157163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" name="Picture 4" descr="I:\климат\261586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44" y="2000240"/>
            <a:ext cx="2857520" cy="164307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3" name="Picture 2" descr="I:\Новая папка (11)\Fishing.jpeg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2000240"/>
            <a:ext cx="2786082" cy="164307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42875"/>
            <a:ext cx="8229600" cy="438943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/>
          </a:p>
        </p:txBody>
      </p:sp>
      <p:pic>
        <p:nvPicPr>
          <p:cNvPr id="52228" name="Picture 2" descr="I:\климат\2ec79145f3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929066"/>
            <a:ext cx="2643206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2230" name="Picture 4" descr="I:\климат\22ea2cd2289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929066"/>
            <a:ext cx="292895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6" descr="I:\климат\5035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14290"/>
            <a:ext cx="2928958" cy="17145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2233" name="Picture 2" descr="I:\климат\1064942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929066"/>
            <a:ext cx="2928958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2234" name="TextBox 9"/>
          <p:cNvSpPr txBox="1">
            <a:spLocks noChangeArrowheads="1"/>
          </p:cNvSpPr>
          <p:nvPr/>
        </p:nvSpPr>
        <p:spPr bwMode="auto">
          <a:xfrm>
            <a:off x="357158" y="5733257"/>
            <a:ext cx="7929588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Сократилась численность хоря, барсука, белки, соболя, куницы, бобра. В реках почти нет рыбы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.</a:t>
            </a:r>
          </a:p>
        </p:txBody>
      </p:sp>
      <p:pic>
        <p:nvPicPr>
          <p:cNvPr id="18434" name="Picture 2" descr="http://www.tepid.ru/images_w/wap1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14290"/>
            <a:ext cx="2928958" cy="1643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8438" name="Picture 6" descr="http://old.rgo.ru/wp-content/uploads/2011/01/5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2071678"/>
            <a:ext cx="2643206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8440" name="Picture 8" descr="http://www.floranimal.ru/pages/animal/b/8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2071679"/>
            <a:ext cx="2786082" cy="17145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8442" name="Picture 10" descr="http://oxothik.ru/userimages/sobbio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214290"/>
            <a:ext cx="2643206" cy="17145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8444" name="Picture 12" descr="http://videotrofei.ru/data/uploads/78834836_large_kunica__2_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60" y="2071678"/>
            <a:ext cx="2928958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42938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7200" y="1600200"/>
            <a:ext cx="2614602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5304" name="Picture 2" descr="I:\климат\45394863_1245565706_11730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214818"/>
            <a:ext cx="2857520" cy="164307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5305" name="Picture 2" descr="I:\климат\1246466336_sta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143380"/>
            <a:ext cx="2786082" cy="17145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5306" name="Picture 3" descr="I:\климат\bea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214818"/>
            <a:ext cx="2714644" cy="17145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5308" name="TextBox 11"/>
          <p:cNvSpPr txBox="1">
            <a:spLocks noChangeArrowheads="1"/>
          </p:cNvSpPr>
          <p:nvPr/>
        </p:nvSpPr>
        <p:spPr bwMode="auto">
          <a:xfrm>
            <a:off x="857224" y="5805265"/>
            <a:ext cx="7429522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 речным долинам встречаются выдра и бобр.</a:t>
            </a:r>
          </a:p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промысловые животные - белка и куница.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molbiol.ru/forums/uploads/a001/b005/post-13123-11533626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42852"/>
            <a:ext cx="2928958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5364" name="Picture 4" descr="http://www.mypriroda.ru/im/animals_les/lesnay_kunic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214554"/>
            <a:ext cx="2928958" cy="1785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5366" name="Picture 6" descr="http://www.myplanet-ua.com/wp-content/uploads/2013/06/chipmunk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2214554"/>
            <a:ext cx="2786082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5368" name="Picture 8" descr="http://fotomastak.ru/wp-content/uploads/2011/03/01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2214554"/>
            <a:ext cx="2786082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5370" name="Picture 10" descr="http://www.voop51.narod.ru/pic/belyak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142852"/>
            <a:ext cx="2857520" cy="1928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5372" name="Picture 12" descr="http://www.yaroslavlzoo.ru/files/pagegroup/belk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142852"/>
            <a:ext cx="2786082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6323" name="Picture 2" descr="I:\климат\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42853"/>
            <a:ext cx="8858312" cy="250033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6325" name="Picture 4" descr="I:\климат\800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429132"/>
            <a:ext cx="2500311" cy="142876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6326" name="Picture 2" descr="I:\климат\reh-52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786058"/>
            <a:ext cx="2500330" cy="150019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6327" name="Picture 3" descr="I:\климат\sca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786058"/>
            <a:ext cx="2071701" cy="150019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6328" name="Picture 3" descr="I:\климат\File14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3" y="2786058"/>
            <a:ext cx="3714776" cy="307183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6329" name="Picture 3" descr="I:\климат\7991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3" y="4429132"/>
            <a:ext cx="2071702" cy="142875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6330" name="TextBox 11"/>
          <p:cNvSpPr txBox="1">
            <a:spLocks noChangeArrowheads="1"/>
          </p:cNvSpPr>
          <p:nvPr/>
        </p:nvSpPr>
        <p:spPr bwMode="auto">
          <a:xfrm>
            <a:off x="0" y="5805265"/>
            <a:ext cx="914400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Наиболее полный набор высотных поясов характерен для Южного Урала,  подножие которого лежит в лесостепной и степной зонах.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7347" name="Picture 2" descr="I:\урал фото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4876" y="142852"/>
            <a:ext cx="4214842" cy="564360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7348" name="Picture 2" descr="I:\урал фото\53fa917142b0f9d1a8cfd9c0b2512b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286280" cy="56436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7349" name="TextBox 5"/>
          <p:cNvSpPr txBox="1">
            <a:spLocks noChangeArrowheads="1"/>
          </p:cNvSpPr>
          <p:nvPr/>
        </p:nvSpPr>
        <p:spPr bwMode="auto">
          <a:xfrm>
            <a:off x="1" y="5733257"/>
            <a:ext cx="914400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результате климатических различий западных и восточных склонов существуют различия в породах деревьев и кустарников.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58382" name="Picture 9" descr="I:\растительность\spru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3" y="857232"/>
            <a:ext cx="1928825" cy="214314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8371" name="TextBox 4"/>
          <p:cNvSpPr txBox="1">
            <a:spLocks noChangeArrowheads="1"/>
          </p:cNvSpPr>
          <p:nvPr/>
        </p:nvSpPr>
        <p:spPr bwMode="auto">
          <a:xfrm>
            <a:off x="3857620" y="785794"/>
            <a:ext cx="1285879" cy="461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Тайга.</a:t>
            </a:r>
          </a:p>
        </p:txBody>
      </p:sp>
      <p:sp>
        <p:nvSpPr>
          <p:cNvPr id="58372" name="TextBox 6"/>
          <p:cNvSpPr txBox="1">
            <a:spLocks noChangeArrowheads="1"/>
          </p:cNvSpPr>
          <p:nvPr/>
        </p:nvSpPr>
        <p:spPr bwMode="auto">
          <a:xfrm>
            <a:off x="0" y="6027003"/>
            <a:ext cx="4143372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Ель европейская,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пихта, сосна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примесью березы и осины.</a:t>
            </a:r>
          </a:p>
        </p:txBody>
      </p:sp>
      <p:sp>
        <p:nvSpPr>
          <p:cNvPr id="58373" name="TextBox 7"/>
          <p:cNvSpPr txBox="1">
            <a:spLocks noChangeArrowheads="1"/>
          </p:cNvSpPr>
          <p:nvPr/>
        </p:nvSpPr>
        <p:spPr bwMode="auto">
          <a:xfrm>
            <a:off x="285720" y="214290"/>
            <a:ext cx="1071570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запад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4" name="TextBox 8"/>
          <p:cNvSpPr txBox="1">
            <a:spLocks noChangeArrowheads="1"/>
          </p:cNvSpPr>
          <p:nvPr/>
        </p:nvSpPr>
        <p:spPr bwMode="auto">
          <a:xfrm>
            <a:off x="7643834" y="285728"/>
            <a:ext cx="1054100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восток</a:t>
            </a:r>
          </a:p>
        </p:txBody>
      </p:sp>
      <p:sp>
        <p:nvSpPr>
          <p:cNvPr id="58375" name="TextBox 9"/>
          <p:cNvSpPr txBox="1">
            <a:spLocks noChangeArrowheads="1"/>
          </p:cNvSpPr>
          <p:nvPr/>
        </p:nvSpPr>
        <p:spPr bwMode="auto">
          <a:xfrm>
            <a:off x="4286247" y="6027003"/>
            <a:ext cx="4857753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Ель сибирская, кедр, лиственница с примесью березы</a:t>
            </a:r>
          </a:p>
        </p:txBody>
      </p:sp>
      <p:pic>
        <p:nvPicPr>
          <p:cNvPr id="58376" name="Picture 3" descr="I:\растительность\202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36"/>
            <a:ext cx="2500330" cy="164305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8377" name="Picture 4" descr="I:\растительность\44861363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428736"/>
            <a:ext cx="1928826" cy="2500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8378" name="Picture 5" descr="I:\растительность\659326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214686"/>
            <a:ext cx="1928826" cy="257176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8379" name="Picture 6" descr="I:\растительность\1253481402_listv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3214686"/>
            <a:ext cx="1833590" cy="264320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8380" name="Picture 7" descr="I:\растительность\1290582395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143380"/>
            <a:ext cx="1928812" cy="1714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8381" name="Picture 8" descr="I:\растительность\1300216302_kedr_sib_vetk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8082" y="928670"/>
            <a:ext cx="1571636" cy="20717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2294" name="Picture 6" descr="http://honey-ceder.ru/wp-content/uploads/2011/07/cede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3286124"/>
            <a:ext cx="2286016" cy="25717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0" y="0"/>
            <a:ext cx="2786050" cy="685800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ашивка 5"/>
          <p:cNvSpPr/>
          <p:nvPr/>
        </p:nvSpPr>
        <p:spPr>
          <a:xfrm>
            <a:off x="2428860" y="428604"/>
            <a:ext cx="271464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2857488" y="1714488"/>
            <a:ext cx="235745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2928926" y="3143248"/>
            <a:ext cx="235745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2857488" y="4643446"/>
            <a:ext cx="2428892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2500298" y="6072206"/>
            <a:ext cx="271464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071546"/>
            <a:ext cx="26431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Урале по различию в высотах, геологическому развитию, климатическим условиям выделяют несколько частей: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500694" y="142852"/>
            <a:ext cx="3429024" cy="785818"/>
          </a:xfrm>
          <a:prstGeom prst="flowChartTerminator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знак завершения 19"/>
          <p:cNvSpPr/>
          <p:nvPr/>
        </p:nvSpPr>
        <p:spPr>
          <a:xfrm>
            <a:off x="5500694" y="1428736"/>
            <a:ext cx="3429024" cy="785818"/>
          </a:xfrm>
          <a:prstGeom prst="flowChartTerminator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знак завершения 20"/>
          <p:cNvSpPr/>
          <p:nvPr/>
        </p:nvSpPr>
        <p:spPr>
          <a:xfrm>
            <a:off x="5500694" y="2928934"/>
            <a:ext cx="3429024" cy="785818"/>
          </a:xfrm>
          <a:prstGeom prst="flowChartTerminator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знак завершения 21"/>
          <p:cNvSpPr/>
          <p:nvPr/>
        </p:nvSpPr>
        <p:spPr>
          <a:xfrm>
            <a:off x="5500694" y="4429132"/>
            <a:ext cx="3429024" cy="785818"/>
          </a:xfrm>
          <a:prstGeom prst="flowChartTerminator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знак завершения 22"/>
          <p:cNvSpPr/>
          <p:nvPr/>
        </p:nvSpPr>
        <p:spPr>
          <a:xfrm>
            <a:off x="5508104" y="5805264"/>
            <a:ext cx="3429024" cy="785818"/>
          </a:xfrm>
          <a:prstGeom prst="flowChartTerminator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643570" y="285728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Полярный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157161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Приполярный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43570" y="3071810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Северный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43570" y="4572008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Средний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2132" y="600076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5" grpId="0" animBg="1"/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7" name="TextBox 4"/>
          <p:cNvSpPr txBox="1">
            <a:spLocks noChangeArrowheads="1"/>
          </p:cNvSpPr>
          <p:nvPr/>
        </p:nvSpPr>
        <p:spPr bwMode="auto">
          <a:xfrm>
            <a:off x="3643306" y="214290"/>
            <a:ext cx="1785943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Лесостепь</a:t>
            </a:r>
            <a:r>
              <a:rPr lang="ru-RU" dirty="0">
                <a:latin typeface="Constantia" pitchFamily="18" charset="0"/>
              </a:rPr>
              <a:t>.</a:t>
            </a:r>
          </a:p>
        </p:txBody>
      </p:sp>
      <p:sp>
        <p:nvSpPr>
          <p:cNvPr id="59398" name="TextBox 5"/>
          <p:cNvSpPr txBox="1">
            <a:spLocks noChangeArrowheads="1"/>
          </p:cNvSpPr>
          <p:nvPr/>
        </p:nvSpPr>
        <p:spPr bwMode="auto">
          <a:xfrm>
            <a:off x="500034" y="714356"/>
            <a:ext cx="1083117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Запад  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TextBox 6"/>
          <p:cNvSpPr txBox="1">
            <a:spLocks noChangeArrowheads="1"/>
          </p:cNvSpPr>
          <p:nvPr/>
        </p:nvSpPr>
        <p:spPr bwMode="auto">
          <a:xfrm>
            <a:off x="7358083" y="714356"/>
            <a:ext cx="1071569" cy="461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восток</a:t>
            </a:r>
          </a:p>
        </p:txBody>
      </p:sp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0" y="6457890"/>
            <a:ext cx="6000760" cy="40011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Широколиственные породы: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дуб, липа, клен, вяз.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1" name="TextBox 8"/>
          <p:cNvSpPr txBox="1">
            <a:spLocks noChangeArrowheads="1"/>
          </p:cNvSpPr>
          <p:nvPr/>
        </p:nvSpPr>
        <p:spPr bwMode="auto">
          <a:xfrm>
            <a:off x="6143636" y="6457890"/>
            <a:ext cx="3214688" cy="40011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Осиново-березовые колки.</a:t>
            </a:r>
          </a:p>
        </p:txBody>
      </p:sp>
      <p:pic>
        <p:nvPicPr>
          <p:cNvPr id="59402" name="Picture 2" descr="I:\растительность\0_210d1_5943cb84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9"/>
            <a:ext cx="2000264" cy="20002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9403" name="Picture 3" descr="I:\растительность\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876"/>
            <a:ext cx="2143140" cy="26431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9404" name="Picture 5" descr="I:\растительность\320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357298"/>
            <a:ext cx="2214562" cy="2000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9405" name="Picture 6" descr="I:\растительность\kant1berez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357298"/>
            <a:ext cx="4071966" cy="48577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9406" name="Picture 7" descr="I:\растительность\ulm_laev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3571876"/>
            <a:ext cx="2214578" cy="26431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60420" name="Picture 2" descr="I:\растительность\6dce4b52e1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286124"/>
            <a:ext cx="4357718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0421" name="TextBox 5"/>
          <p:cNvSpPr txBox="1">
            <a:spLocks noChangeArrowheads="1"/>
          </p:cNvSpPr>
          <p:nvPr/>
        </p:nvSpPr>
        <p:spPr bwMode="auto">
          <a:xfrm>
            <a:off x="1500166" y="5805265"/>
            <a:ext cx="607223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Суровая полярная тундра, .Следы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горного</a:t>
            </a: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оледенения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отсутствие лесов.</a:t>
            </a:r>
          </a:p>
        </p:txBody>
      </p:sp>
      <p:pic>
        <p:nvPicPr>
          <p:cNvPr id="60423" name="Picture 3" descr="I:\урал\PolUral_090730_1824_9403-Edit-3_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286280" cy="285752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0424" name="TextBox 9"/>
          <p:cNvSpPr txBox="1">
            <a:spLocks noChangeArrowheads="1"/>
          </p:cNvSpPr>
          <p:nvPr/>
        </p:nvSpPr>
        <p:spPr bwMode="auto">
          <a:xfrm rot="10800000" flipV="1">
            <a:off x="642910" y="2357430"/>
            <a:ext cx="3786197" cy="461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Пай-Хой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Полярный Урал</a:t>
            </a:r>
          </a:p>
        </p:txBody>
      </p:sp>
      <p:sp>
        <p:nvSpPr>
          <p:cNvPr id="60425" name="TextBox 8"/>
          <p:cNvSpPr txBox="1">
            <a:spLocks noChangeArrowheads="1"/>
          </p:cNvSpPr>
          <p:nvPr/>
        </p:nvSpPr>
        <p:spPr bwMode="auto">
          <a:xfrm>
            <a:off x="357158" y="214290"/>
            <a:ext cx="60531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Природные </a:t>
            </a:r>
            <a:endParaRPr lang="ru-RU" sz="32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комплексы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42" name="Picture 2" descr="http://pics.livejournal.com/karpukhins/pic/0001dp9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290"/>
            <a:ext cx="4214842" cy="27860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44" name="Picture 4" descr="http://polarural.narod.ru/pictu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214687"/>
            <a:ext cx="4214842" cy="25717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3" name="Picture 2" descr="I:\растительность\10b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42852"/>
            <a:ext cx="4500594" cy="52864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1444" name="Picture 2" descr="I:\растительность\sl-5_h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52"/>
            <a:ext cx="4000528" cy="52864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1445" name="TextBox 5"/>
          <p:cNvSpPr txBox="1">
            <a:spLocks noChangeArrowheads="1"/>
          </p:cNvSpPr>
          <p:nvPr/>
        </p:nvSpPr>
        <p:spPr bwMode="auto">
          <a:xfrm>
            <a:off x="500034" y="714356"/>
            <a:ext cx="2928941" cy="461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Приполярный Урал</a:t>
            </a:r>
          </a:p>
        </p:txBody>
      </p:sp>
      <p:sp>
        <p:nvSpPr>
          <p:cNvPr id="61446" name="TextBox 6"/>
          <p:cNvSpPr txBox="1">
            <a:spLocks noChangeArrowheads="1"/>
          </p:cNvSpPr>
          <p:nvPr/>
        </p:nvSpPr>
        <p:spPr bwMode="auto">
          <a:xfrm>
            <a:off x="214282" y="5445225"/>
            <a:ext cx="8786874" cy="120032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Отличается значительной высотой горных массивов. Здесь находится главная вершина хребта г.Народная. Следы древнего оледенения, моренные гряды…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2467" name="Picture 2" descr="I:\урал\068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44" y="142852"/>
            <a:ext cx="5286412" cy="571504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2468" name="Picture 5" descr="I:\урал фото\bd9174588c9b33ca1a19dcb1443feac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857500"/>
            <a:ext cx="4643470" cy="30003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2469" name="Picture 2" descr="I:\урал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42852"/>
            <a:ext cx="3286148" cy="2500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2470" name="TextBox 9"/>
          <p:cNvSpPr txBox="1">
            <a:spLocks noChangeArrowheads="1"/>
          </p:cNvSpPr>
          <p:nvPr/>
        </p:nvSpPr>
        <p:spPr bwMode="auto">
          <a:xfrm>
            <a:off x="428596" y="214290"/>
            <a:ext cx="2214578" cy="4619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Северный Урал</a:t>
            </a:r>
          </a:p>
        </p:txBody>
      </p:sp>
      <p:sp>
        <p:nvSpPr>
          <p:cNvPr id="62471" name="TextBox 10"/>
          <p:cNvSpPr txBox="1">
            <a:spLocks noChangeArrowheads="1"/>
          </p:cNvSpPr>
          <p:nvPr/>
        </p:nvSpPr>
        <p:spPr bwMode="auto">
          <a:xfrm>
            <a:off x="0" y="5733257"/>
            <a:ext cx="914400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Один из глухих и труднодоступных районов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Урала.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горах </a:t>
            </a:r>
            <a:endParaRPr lang="en-US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много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снега. Большой интерес представляют скалы и останцы.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3492" name="Picture 3" descr="I:\растительность\89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14290"/>
            <a:ext cx="4286280" cy="278608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3491" name="Picture 2" descr="I:\растительность\8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214842" cy="278608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3494" name="Picture 2" descr="I:\климат\2500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86124"/>
            <a:ext cx="4143404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3495" name="TextBox 6"/>
          <p:cNvSpPr txBox="1">
            <a:spLocks noChangeArrowheads="1"/>
          </p:cNvSpPr>
          <p:nvPr/>
        </p:nvSpPr>
        <p:spPr bwMode="auto">
          <a:xfrm>
            <a:off x="285720" y="214290"/>
            <a:ext cx="2071688" cy="4619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Средний Урал</a:t>
            </a:r>
          </a:p>
        </p:txBody>
      </p:sp>
      <p:sp>
        <p:nvSpPr>
          <p:cNvPr id="63496" name="TextBox 7"/>
          <p:cNvSpPr txBox="1">
            <a:spLocks noChangeArrowheads="1"/>
          </p:cNvSpPr>
          <p:nvPr/>
        </p:nvSpPr>
        <p:spPr bwMode="auto">
          <a:xfrm>
            <a:off x="785786" y="5805265"/>
            <a:ext cx="7215207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Самая невысокая часть Уральских гор. Именно здесь знаменитая Чусовая пересекает Уральский хребет.</a:t>
            </a:r>
          </a:p>
        </p:txBody>
      </p:sp>
      <p:pic>
        <p:nvPicPr>
          <p:cNvPr id="7170" name="Picture 2" descr="http://static.panoramio.com/photos/large/275707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14686"/>
            <a:ext cx="4357718" cy="26241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4515" name="Picture 2" descr="I:\растительность\IMG_4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14290"/>
            <a:ext cx="4214842" cy="278608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4516" name="Picture 3" descr="I:\растительность\IMG_4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90"/>
            <a:ext cx="4286280" cy="278608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4517" name="Picture 5" descr="I:\растительность\p_u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214686"/>
            <a:ext cx="4286280" cy="26432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4518" name="Picture 7" descr="I:\растительность\ur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286124"/>
            <a:ext cx="4214842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4519" name="TextBox 6"/>
          <p:cNvSpPr txBox="1">
            <a:spLocks noChangeArrowheads="1"/>
          </p:cNvSpPr>
          <p:nvPr/>
        </p:nvSpPr>
        <p:spPr bwMode="auto">
          <a:xfrm>
            <a:off x="357158" y="214290"/>
            <a:ext cx="2214564" cy="4619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Южный Урал.</a:t>
            </a:r>
          </a:p>
        </p:txBody>
      </p:sp>
      <p:sp>
        <p:nvSpPr>
          <p:cNvPr id="64520" name="TextBox 7"/>
          <p:cNvSpPr txBox="1">
            <a:spLocks noChangeArrowheads="1"/>
          </p:cNvSpPr>
          <p:nvPr/>
        </p:nvSpPr>
        <p:spPr bwMode="auto">
          <a:xfrm>
            <a:off x="1000125" y="6072188"/>
            <a:ext cx="46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с</a:t>
            </a:r>
          </a:p>
        </p:txBody>
      </p:sp>
      <p:sp>
        <p:nvSpPr>
          <p:cNvPr id="64521" name="TextBox 8"/>
          <p:cNvSpPr txBox="1">
            <a:spLocks noChangeArrowheads="1"/>
          </p:cNvSpPr>
          <p:nvPr/>
        </p:nvSpPr>
        <p:spPr bwMode="auto">
          <a:xfrm>
            <a:off x="2000232" y="5733256"/>
            <a:ext cx="5572131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Самый теплый и светлый. Здесь заканчивается Уральская горная страна.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5540" name="Picture 2" descr="I:\растительность\Koviks avfallsdepo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64360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5541" name="TextBox 4"/>
          <p:cNvSpPr txBox="1">
            <a:spLocks noChangeArrowheads="1"/>
          </p:cNvSpPr>
          <p:nvPr/>
        </p:nvSpPr>
        <p:spPr bwMode="auto">
          <a:xfrm>
            <a:off x="714348" y="5733256"/>
            <a:ext cx="7358086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Урал- несомненный лидер среди регионов России по загрязнению окружающей среды</a:t>
            </a:r>
            <a:r>
              <a:rPr lang="ru-RU" dirty="0">
                <a:latin typeface="Constantia" pitchFamily="18" charset="0"/>
              </a:rPr>
              <a:t>.</a:t>
            </a:r>
          </a:p>
        </p:txBody>
      </p:sp>
      <p:sp>
        <p:nvSpPr>
          <p:cNvPr id="65542" name="TextBox 5"/>
          <p:cNvSpPr txBox="1">
            <a:spLocks noChangeArrowheads="1"/>
          </p:cNvSpPr>
          <p:nvPr/>
        </p:nvSpPr>
        <p:spPr bwMode="auto">
          <a:xfrm>
            <a:off x="1357290" y="785794"/>
            <a:ext cx="74564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Экологическая обстановка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6564" name="Picture 3" descr="I:\урал фото\4798610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95437" y="1629569"/>
            <a:ext cx="5953125" cy="446722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6563" name="Picture 2" descr="I:\растительность\shakhta_0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7"/>
            <a:ext cx="4000528" cy="257176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6565" name="Picture 4" descr="I:\урал фото\2570187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6438" y="3397250"/>
            <a:ext cx="109537" cy="6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5" descr="I:\урал фото\2570187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6438" y="3397250"/>
            <a:ext cx="109537" cy="6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7" name="Picture 6" descr="I:\урал фото\2570187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6438" y="357166"/>
            <a:ext cx="4341841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6568" name="Picture 7" descr="I:\урал фото\1286511729_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214686"/>
            <a:ext cx="4071966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6569" name="TextBox 8"/>
          <p:cNvSpPr txBox="1">
            <a:spLocks noChangeArrowheads="1"/>
          </p:cNvSpPr>
          <p:nvPr/>
        </p:nvSpPr>
        <p:spPr bwMode="auto">
          <a:xfrm>
            <a:off x="500034" y="5949281"/>
            <a:ext cx="8358188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Сильный ущерб наносит горнодобывающая промышленность, оставляя карьеры, шахты, котлованы, терриконы.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7587" name="Picture 2" descr="I:\климат\eko_6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14290"/>
            <a:ext cx="8715436" cy="550072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7588" name="TextBox 3"/>
          <p:cNvSpPr txBox="1">
            <a:spLocks noChangeArrowheads="1"/>
          </p:cNvSpPr>
          <p:nvPr/>
        </p:nvSpPr>
        <p:spPr bwMode="auto">
          <a:xfrm>
            <a:off x="285721" y="5661249"/>
            <a:ext cx="857253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Сложная экологическая обстановка В СЯЗИ С ХИМИЧЕСКИМ И РАДИОАКТИВНЫМ ЗАГРЯЗНЕНИЕМ.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642938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8612" name="Picture 2" descr="I:\климат\energy_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57216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8613" name="TextBox 4"/>
          <p:cNvSpPr txBox="1">
            <a:spLocks noChangeArrowheads="1"/>
          </p:cNvSpPr>
          <p:nvPr/>
        </p:nvSpPr>
        <p:spPr bwMode="auto">
          <a:xfrm>
            <a:off x="0" y="5733257"/>
            <a:ext cx="9144000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Металлургия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-крупнейший загрязнитель окружающей среды. Одна треть самых грязных городов России находится здесь на Урале.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2411760" y="4581128"/>
            <a:ext cx="6732240" cy="212447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2800" dirty="0" smtClean="0"/>
              <a:t>Это единая горная система, созданная в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sz="2800" dirty="0" err="1" smtClean="0"/>
              <a:t>герцинскую</a:t>
            </a:r>
            <a:r>
              <a:rPr lang="ru-RU" sz="2800" dirty="0" smtClean="0"/>
              <a:t> складчатую эпоху. Горы низкие., имеют плоские или округлые вершины, покрытые каменными россыпями.</a:t>
            </a:r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buNone/>
            </a:pPr>
            <a:endParaRPr lang="ru-RU" dirty="0" smtClean="0"/>
          </a:p>
        </p:txBody>
      </p:sp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13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7"/>
          <p:cNvSpPr>
            <a:spLocks noChangeArrowheads="1" noChangeShapeType="1" noTextEdit="1"/>
          </p:cNvSpPr>
          <p:nvPr/>
        </p:nvSpPr>
        <p:spPr bwMode="auto">
          <a:xfrm>
            <a:off x="2843808" y="0"/>
            <a:ext cx="5688632" cy="90872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Рельеф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5125" name="Picture 8" descr="go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052736"/>
            <a:ext cx="50800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ru-RU" dirty="0" smtClean="0"/>
              <a:t>Широтный профиль Урала.</a:t>
            </a:r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323528" y="2852936"/>
            <a:ext cx="8491538" cy="3048000"/>
          </a:xfrm>
          <a:custGeom>
            <a:avLst/>
            <a:gdLst>
              <a:gd name="T0" fmla="*/ 0 w 5344"/>
              <a:gd name="T1" fmla="*/ 2147483647 h 1855"/>
              <a:gd name="T2" fmla="*/ 1883556391 w 5344"/>
              <a:gd name="T3" fmla="*/ 2147483647 h 1855"/>
              <a:gd name="T4" fmla="*/ 2024949028 w 5344"/>
              <a:gd name="T5" fmla="*/ 2147483647 h 1855"/>
              <a:gd name="T6" fmla="*/ 2147483647 w 5344"/>
              <a:gd name="T7" fmla="*/ 2147483647 h 1855"/>
              <a:gd name="T8" fmla="*/ 2147483647 w 5344"/>
              <a:gd name="T9" fmla="*/ 2147483647 h 1855"/>
              <a:gd name="T10" fmla="*/ 2147483647 w 5344"/>
              <a:gd name="T11" fmla="*/ 2147483647 h 1855"/>
              <a:gd name="T12" fmla="*/ 2147483647 w 5344"/>
              <a:gd name="T13" fmla="*/ 2147483647 h 1855"/>
              <a:gd name="T14" fmla="*/ 2147483647 w 5344"/>
              <a:gd name="T15" fmla="*/ 2147483647 h 1855"/>
              <a:gd name="T16" fmla="*/ 2147483647 w 5344"/>
              <a:gd name="T17" fmla="*/ 2147483647 h 1855"/>
              <a:gd name="T18" fmla="*/ 2147483647 w 5344"/>
              <a:gd name="T19" fmla="*/ 458977948 h 1855"/>
              <a:gd name="T20" fmla="*/ 2147483647 w 5344"/>
              <a:gd name="T21" fmla="*/ 178190521 h 1855"/>
              <a:gd name="T22" fmla="*/ 2147483647 w 5344"/>
              <a:gd name="T23" fmla="*/ 102595186 h 1855"/>
              <a:gd name="T24" fmla="*/ 2147483647 w 5344"/>
              <a:gd name="T25" fmla="*/ 0 h 1855"/>
              <a:gd name="T26" fmla="*/ 2147483647 w 5344"/>
              <a:gd name="T27" fmla="*/ 75596978 h 1855"/>
              <a:gd name="T28" fmla="*/ 2147483647 w 5344"/>
              <a:gd name="T29" fmla="*/ 332084134 h 1855"/>
              <a:gd name="T30" fmla="*/ 2147483647 w 5344"/>
              <a:gd name="T31" fmla="*/ 407679443 h 1855"/>
              <a:gd name="T32" fmla="*/ 2147483647 w 5344"/>
              <a:gd name="T33" fmla="*/ 483276499 h 1855"/>
              <a:gd name="T34" fmla="*/ 2147483647 w 5344"/>
              <a:gd name="T35" fmla="*/ 1020549412 h 1855"/>
              <a:gd name="T36" fmla="*/ 2147483647 w 5344"/>
              <a:gd name="T37" fmla="*/ 2147483647 h 1855"/>
              <a:gd name="T38" fmla="*/ 2147483647 w 5344"/>
              <a:gd name="T39" fmla="*/ 2147483647 h 1855"/>
              <a:gd name="T40" fmla="*/ 2147483647 w 5344"/>
              <a:gd name="T41" fmla="*/ 2147483647 h 1855"/>
              <a:gd name="T42" fmla="*/ 2147483647 w 5344"/>
              <a:gd name="T43" fmla="*/ 2147483647 h 1855"/>
              <a:gd name="T44" fmla="*/ 2147483647 w 5344"/>
              <a:gd name="T45" fmla="*/ 2147483647 h 1855"/>
              <a:gd name="T46" fmla="*/ 2147483647 w 5344"/>
              <a:gd name="T47" fmla="*/ 2147483647 h 1855"/>
              <a:gd name="T48" fmla="*/ 2147483647 w 5344"/>
              <a:gd name="T49" fmla="*/ 2147483647 h 1855"/>
              <a:gd name="T50" fmla="*/ 2147483647 w 5344"/>
              <a:gd name="T51" fmla="*/ 2147483647 h 1855"/>
              <a:gd name="T52" fmla="*/ 2147483647 w 5344"/>
              <a:gd name="T53" fmla="*/ 2147483647 h 1855"/>
              <a:gd name="T54" fmla="*/ 2147483647 w 5344"/>
              <a:gd name="T55" fmla="*/ 2147483647 h 1855"/>
              <a:gd name="T56" fmla="*/ 2147483647 w 5344"/>
              <a:gd name="T57" fmla="*/ 2147483647 h 1855"/>
              <a:gd name="T58" fmla="*/ 2147483647 w 5344"/>
              <a:gd name="T59" fmla="*/ 2147483647 h 1855"/>
              <a:gd name="T60" fmla="*/ 2147483647 w 5344"/>
              <a:gd name="T61" fmla="*/ 2147483647 h 1855"/>
              <a:gd name="T62" fmla="*/ 2147483647 w 5344"/>
              <a:gd name="T63" fmla="*/ 2147483647 h 1855"/>
              <a:gd name="T64" fmla="*/ 2147483647 w 5344"/>
              <a:gd name="T65" fmla="*/ 2147483647 h 1855"/>
              <a:gd name="T66" fmla="*/ 2147483647 w 5344"/>
              <a:gd name="T67" fmla="*/ 2147483647 h 1855"/>
              <a:gd name="T68" fmla="*/ 2147483647 w 5344"/>
              <a:gd name="T69" fmla="*/ 2147483647 h 1855"/>
              <a:gd name="T70" fmla="*/ 2147483647 w 5344"/>
              <a:gd name="T71" fmla="*/ 2147483647 h 1855"/>
              <a:gd name="T72" fmla="*/ 2147483647 w 5344"/>
              <a:gd name="T73" fmla="*/ 2147483647 h 1855"/>
              <a:gd name="T74" fmla="*/ 2147483647 w 5344"/>
              <a:gd name="T75" fmla="*/ 2147483647 h 1855"/>
              <a:gd name="T76" fmla="*/ 2147483647 w 5344"/>
              <a:gd name="T77" fmla="*/ 917954252 h 1855"/>
              <a:gd name="T78" fmla="*/ 2147483647 w 5344"/>
              <a:gd name="T79" fmla="*/ 890956045 h 1855"/>
              <a:gd name="T80" fmla="*/ 2147483647 w 5344"/>
              <a:gd name="T81" fmla="*/ 942252803 h 1855"/>
              <a:gd name="T82" fmla="*/ 2147483647 w 5344"/>
              <a:gd name="T83" fmla="*/ 1120444916 h 1855"/>
              <a:gd name="T84" fmla="*/ 2147483647 w 5344"/>
              <a:gd name="T85" fmla="*/ 1452527304 h 1855"/>
              <a:gd name="T86" fmla="*/ 2147483647 w 5344"/>
              <a:gd name="T87" fmla="*/ 1887206906 h 1855"/>
              <a:gd name="T88" fmla="*/ 2147483647 w 5344"/>
              <a:gd name="T89" fmla="*/ 2147483647 h 1855"/>
              <a:gd name="T90" fmla="*/ 2147483647 w 5344"/>
              <a:gd name="T91" fmla="*/ 2147483647 h 1855"/>
              <a:gd name="T92" fmla="*/ 2147483647 w 5344"/>
              <a:gd name="T93" fmla="*/ 2147483647 h 1855"/>
              <a:gd name="T94" fmla="*/ 2147483647 w 5344"/>
              <a:gd name="T95" fmla="*/ 2147483647 h 1855"/>
              <a:gd name="T96" fmla="*/ 2147483647 w 5344"/>
              <a:gd name="T97" fmla="*/ 2147483647 h 1855"/>
              <a:gd name="T98" fmla="*/ 2147483647 w 5344"/>
              <a:gd name="T99" fmla="*/ 2147483647 h 1855"/>
              <a:gd name="T100" fmla="*/ 2147483647 w 5344"/>
              <a:gd name="T101" fmla="*/ 2147483647 h 1855"/>
              <a:gd name="T102" fmla="*/ 2147483647 w 5344"/>
              <a:gd name="T103" fmla="*/ 2147483647 h 1855"/>
              <a:gd name="T104" fmla="*/ 2147483647 w 5344"/>
              <a:gd name="T105" fmla="*/ 2147483647 h 185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344"/>
              <a:gd name="T160" fmla="*/ 0 h 1855"/>
              <a:gd name="T161" fmla="*/ 5344 w 5344"/>
              <a:gd name="T162" fmla="*/ 1855 h 185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344" h="1855">
                <a:moveTo>
                  <a:pt x="0" y="1690"/>
                </a:moveTo>
                <a:cubicBezTo>
                  <a:pt x="249" y="1687"/>
                  <a:pt x="498" y="1693"/>
                  <a:pt x="746" y="1681"/>
                </a:cubicBezTo>
                <a:cubicBezTo>
                  <a:pt x="770" y="1680"/>
                  <a:pt x="780" y="1644"/>
                  <a:pt x="802" y="1634"/>
                </a:cubicBezTo>
                <a:cubicBezTo>
                  <a:pt x="859" y="1609"/>
                  <a:pt x="878" y="1613"/>
                  <a:pt x="944" y="1605"/>
                </a:cubicBezTo>
                <a:cubicBezTo>
                  <a:pt x="1018" y="1587"/>
                  <a:pt x="1063" y="1575"/>
                  <a:pt x="1142" y="1567"/>
                </a:cubicBezTo>
                <a:cubicBezTo>
                  <a:pt x="1216" y="1496"/>
                  <a:pt x="1444" y="1511"/>
                  <a:pt x="1444" y="1511"/>
                </a:cubicBezTo>
                <a:cubicBezTo>
                  <a:pt x="1462" y="1499"/>
                  <a:pt x="1483" y="1494"/>
                  <a:pt x="1501" y="1482"/>
                </a:cubicBezTo>
                <a:cubicBezTo>
                  <a:pt x="1555" y="1446"/>
                  <a:pt x="1568" y="1370"/>
                  <a:pt x="1586" y="1313"/>
                </a:cubicBezTo>
                <a:cubicBezTo>
                  <a:pt x="1601" y="1213"/>
                  <a:pt x="1614" y="1010"/>
                  <a:pt x="1614" y="1010"/>
                </a:cubicBezTo>
                <a:cubicBezTo>
                  <a:pt x="1618" y="730"/>
                  <a:pt x="1505" y="402"/>
                  <a:pt x="1662" y="170"/>
                </a:cubicBezTo>
                <a:cubicBezTo>
                  <a:pt x="1678" y="121"/>
                  <a:pt x="1705" y="94"/>
                  <a:pt x="1747" y="66"/>
                </a:cubicBezTo>
                <a:cubicBezTo>
                  <a:pt x="1753" y="57"/>
                  <a:pt x="1757" y="45"/>
                  <a:pt x="1765" y="38"/>
                </a:cubicBezTo>
                <a:cubicBezTo>
                  <a:pt x="1782" y="23"/>
                  <a:pt x="1822" y="0"/>
                  <a:pt x="1822" y="0"/>
                </a:cubicBezTo>
                <a:cubicBezTo>
                  <a:pt x="1914" y="10"/>
                  <a:pt x="2004" y="21"/>
                  <a:pt x="2096" y="28"/>
                </a:cubicBezTo>
                <a:cubicBezTo>
                  <a:pt x="2147" y="46"/>
                  <a:pt x="2160" y="77"/>
                  <a:pt x="2190" y="123"/>
                </a:cubicBezTo>
                <a:cubicBezTo>
                  <a:pt x="2196" y="132"/>
                  <a:pt x="2203" y="142"/>
                  <a:pt x="2209" y="151"/>
                </a:cubicBezTo>
                <a:cubicBezTo>
                  <a:pt x="2215" y="160"/>
                  <a:pt x="2228" y="179"/>
                  <a:pt x="2228" y="179"/>
                </a:cubicBezTo>
                <a:cubicBezTo>
                  <a:pt x="2242" y="246"/>
                  <a:pt x="2259" y="312"/>
                  <a:pt x="2275" y="378"/>
                </a:cubicBezTo>
                <a:cubicBezTo>
                  <a:pt x="2296" y="933"/>
                  <a:pt x="2275" y="334"/>
                  <a:pt x="2294" y="1209"/>
                </a:cubicBezTo>
                <a:cubicBezTo>
                  <a:pt x="2295" y="1241"/>
                  <a:pt x="2268" y="1530"/>
                  <a:pt x="2332" y="1624"/>
                </a:cubicBezTo>
                <a:cubicBezTo>
                  <a:pt x="2349" y="1675"/>
                  <a:pt x="2358" y="1726"/>
                  <a:pt x="2398" y="1766"/>
                </a:cubicBezTo>
                <a:cubicBezTo>
                  <a:pt x="2407" y="1775"/>
                  <a:pt x="2414" y="1788"/>
                  <a:pt x="2426" y="1794"/>
                </a:cubicBezTo>
                <a:cubicBezTo>
                  <a:pt x="2444" y="1804"/>
                  <a:pt x="2483" y="1813"/>
                  <a:pt x="2483" y="1813"/>
                </a:cubicBezTo>
                <a:cubicBezTo>
                  <a:pt x="2543" y="1810"/>
                  <a:pt x="2604" y="1815"/>
                  <a:pt x="2663" y="1804"/>
                </a:cubicBezTo>
                <a:cubicBezTo>
                  <a:pt x="2682" y="1801"/>
                  <a:pt x="2719" y="1741"/>
                  <a:pt x="2738" y="1728"/>
                </a:cubicBezTo>
                <a:cubicBezTo>
                  <a:pt x="2748" y="1690"/>
                  <a:pt x="2761" y="1654"/>
                  <a:pt x="2766" y="1615"/>
                </a:cubicBezTo>
                <a:cubicBezTo>
                  <a:pt x="2779" y="1519"/>
                  <a:pt x="2781" y="1425"/>
                  <a:pt x="2804" y="1331"/>
                </a:cubicBezTo>
                <a:cubicBezTo>
                  <a:pt x="2805" y="1328"/>
                  <a:pt x="2816" y="1267"/>
                  <a:pt x="2823" y="1256"/>
                </a:cubicBezTo>
                <a:cubicBezTo>
                  <a:pt x="2844" y="1224"/>
                  <a:pt x="2882" y="1201"/>
                  <a:pt x="2917" y="1190"/>
                </a:cubicBezTo>
                <a:cubicBezTo>
                  <a:pt x="3026" y="1117"/>
                  <a:pt x="2953" y="1150"/>
                  <a:pt x="3163" y="1161"/>
                </a:cubicBezTo>
                <a:cubicBezTo>
                  <a:pt x="3220" y="1164"/>
                  <a:pt x="3276" y="1168"/>
                  <a:pt x="3333" y="1171"/>
                </a:cubicBezTo>
                <a:cubicBezTo>
                  <a:pt x="3419" y="1199"/>
                  <a:pt x="3407" y="1259"/>
                  <a:pt x="3418" y="1341"/>
                </a:cubicBezTo>
                <a:cubicBezTo>
                  <a:pt x="3420" y="1390"/>
                  <a:pt x="3391" y="1676"/>
                  <a:pt x="3493" y="1709"/>
                </a:cubicBezTo>
                <a:cubicBezTo>
                  <a:pt x="3548" y="1705"/>
                  <a:pt x="3614" y="1727"/>
                  <a:pt x="3645" y="1671"/>
                </a:cubicBezTo>
                <a:cubicBezTo>
                  <a:pt x="3659" y="1645"/>
                  <a:pt x="3664" y="1614"/>
                  <a:pt x="3673" y="1586"/>
                </a:cubicBezTo>
                <a:cubicBezTo>
                  <a:pt x="3676" y="1577"/>
                  <a:pt x="3682" y="1558"/>
                  <a:pt x="3682" y="1558"/>
                </a:cubicBezTo>
                <a:cubicBezTo>
                  <a:pt x="3691" y="1460"/>
                  <a:pt x="3702" y="1362"/>
                  <a:pt x="3720" y="1265"/>
                </a:cubicBezTo>
                <a:cubicBezTo>
                  <a:pt x="3727" y="1136"/>
                  <a:pt x="3736" y="1022"/>
                  <a:pt x="3758" y="897"/>
                </a:cubicBezTo>
                <a:cubicBezTo>
                  <a:pt x="3760" y="818"/>
                  <a:pt x="3689" y="400"/>
                  <a:pt x="3881" y="340"/>
                </a:cubicBezTo>
                <a:cubicBezTo>
                  <a:pt x="3945" y="297"/>
                  <a:pt x="3912" y="310"/>
                  <a:pt x="4051" y="330"/>
                </a:cubicBezTo>
                <a:cubicBezTo>
                  <a:pt x="4071" y="333"/>
                  <a:pt x="4107" y="349"/>
                  <a:pt x="4107" y="349"/>
                </a:cubicBezTo>
                <a:cubicBezTo>
                  <a:pt x="4173" y="393"/>
                  <a:pt x="4151" y="368"/>
                  <a:pt x="4183" y="415"/>
                </a:cubicBezTo>
                <a:cubicBezTo>
                  <a:pt x="4196" y="456"/>
                  <a:pt x="4207" y="498"/>
                  <a:pt x="4221" y="538"/>
                </a:cubicBezTo>
                <a:cubicBezTo>
                  <a:pt x="4228" y="594"/>
                  <a:pt x="4235" y="645"/>
                  <a:pt x="4249" y="699"/>
                </a:cubicBezTo>
                <a:cubicBezTo>
                  <a:pt x="4252" y="926"/>
                  <a:pt x="4250" y="1152"/>
                  <a:pt x="4258" y="1379"/>
                </a:cubicBezTo>
                <a:cubicBezTo>
                  <a:pt x="4261" y="1466"/>
                  <a:pt x="4264" y="1462"/>
                  <a:pt x="4296" y="1511"/>
                </a:cubicBezTo>
                <a:cubicBezTo>
                  <a:pt x="4300" y="1538"/>
                  <a:pt x="4300" y="1632"/>
                  <a:pt x="4343" y="1643"/>
                </a:cubicBezTo>
                <a:cubicBezTo>
                  <a:pt x="4380" y="1653"/>
                  <a:pt x="4419" y="1649"/>
                  <a:pt x="4457" y="1652"/>
                </a:cubicBezTo>
                <a:cubicBezTo>
                  <a:pt x="4469" y="1655"/>
                  <a:pt x="4483" y="1655"/>
                  <a:pt x="4494" y="1662"/>
                </a:cubicBezTo>
                <a:cubicBezTo>
                  <a:pt x="4527" y="1684"/>
                  <a:pt x="4510" y="1729"/>
                  <a:pt x="4551" y="1747"/>
                </a:cubicBezTo>
                <a:cubicBezTo>
                  <a:pt x="4569" y="1755"/>
                  <a:pt x="4589" y="1753"/>
                  <a:pt x="4608" y="1756"/>
                </a:cubicBezTo>
                <a:cubicBezTo>
                  <a:pt x="4703" y="1855"/>
                  <a:pt x="4957" y="1819"/>
                  <a:pt x="5052" y="1822"/>
                </a:cubicBezTo>
                <a:cubicBezTo>
                  <a:pt x="5171" y="1854"/>
                  <a:pt x="5076" y="1832"/>
                  <a:pt x="5344" y="1832"/>
                </a:cubicBezTo>
              </a:path>
            </a:pathLst>
          </a:cu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39552" y="4797152"/>
            <a:ext cx="15121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Русская равнина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648200" y="2819400"/>
            <a:ext cx="1295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Главный (водораздельный) хребет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029200" y="41910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1200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203848" y="2348880"/>
            <a:ext cx="75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1800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477000" y="2780928"/>
            <a:ext cx="76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1600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771800" y="5486400"/>
            <a:ext cx="13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Западные предгорья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6248400" y="5589240"/>
            <a:ext cx="1419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Восточные предгорья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7524328" y="4509120"/>
            <a:ext cx="1447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err="1">
                <a:solidFill>
                  <a:schemeClr val="bg1"/>
                </a:solidFill>
              </a:rPr>
              <a:t>Западно</a:t>
            </a:r>
            <a:r>
              <a:rPr lang="ru-RU" b="1" dirty="0">
                <a:solidFill>
                  <a:schemeClr val="bg1"/>
                </a:solidFill>
              </a:rPr>
              <a:t>- Сибирская равнина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431032" y="1124744"/>
            <a:ext cx="87129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ru-RU" sz="2400" dirty="0">
                <a:solidFill>
                  <a:schemeClr val="bg1"/>
                </a:solidFill>
              </a:rPr>
              <a:t>Уральские горы </a:t>
            </a:r>
            <a:r>
              <a:rPr lang="ru-RU" sz="2400" dirty="0" err="1">
                <a:solidFill>
                  <a:schemeClr val="bg1"/>
                </a:solidFill>
              </a:rPr>
              <a:t>ассимметричны</a:t>
            </a:r>
            <a:r>
              <a:rPr lang="ru-RU" sz="2400" dirty="0">
                <a:solidFill>
                  <a:schemeClr val="bg1"/>
                </a:solidFill>
              </a:rPr>
              <a:t>: западный склон пологий, восточный- довольно крутой.</a:t>
            </a:r>
          </a:p>
          <a:p>
            <a:pPr>
              <a:spcBef>
                <a:spcPct val="50000"/>
              </a:spcBef>
            </a:pP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 animBg="1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нак завершения 4"/>
          <p:cNvSpPr/>
          <p:nvPr/>
        </p:nvSpPr>
        <p:spPr>
          <a:xfrm>
            <a:off x="179512" y="1412776"/>
            <a:ext cx="2880320" cy="93610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2928926" y="500042"/>
            <a:ext cx="3000396" cy="92869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643570" y="1500174"/>
            <a:ext cx="3000396" cy="92869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2928926" y="5214950"/>
            <a:ext cx="3000396" cy="92869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5715008" y="4071942"/>
            <a:ext cx="3000396" cy="92869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214282" y="4071942"/>
            <a:ext cx="3000396" cy="928694"/>
          </a:xfrm>
          <a:prstGeom prst="flowChartTerminator">
            <a:avLst/>
          </a:prstGeom>
          <a:solidFill>
            <a:srgbClr val="92D05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000364" y="2428868"/>
            <a:ext cx="2857520" cy="1714512"/>
          </a:xfrm>
          <a:prstGeom prst="ellipse">
            <a:avLst/>
          </a:prstGeom>
          <a:solidFill>
            <a:schemeClr val="accent6">
              <a:lumMod val="75000"/>
              <a:alpha val="64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>
            <a:stCxn id="4" idx="0"/>
            <a:endCxn id="6" idx="2"/>
          </p:cNvCxnSpPr>
          <p:nvPr/>
        </p:nvCxnSpPr>
        <p:spPr>
          <a:xfrm rot="5400000" flipH="1" flipV="1">
            <a:off x="3929058" y="1928802"/>
            <a:ext cx="1000132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7"/>
          </p:cNvCxnSpPr>
          <p:nvPr/>
        </p:nvCxnSpPr>
        <p:spPr>
          <a:xfrm rot="5400000" flipH="1" flipV="1">
            <a:off x="5451667" y="2345173"/>
            <a:ext cx="322522" cy="34703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V="1">
            <a:off x="3107808" y="2300904"/>
            <a:ext cx="322522" cy="41847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4"/>
            <a:endCxn id="8" idx="0"/>
          </p:cNvCxnSpPr>
          <p:nvPr/>
        </p:nvCxnSpPr>
        <p:spPr>
          <a:xfrm rot="5400000">
            <a:off x="3893339" y="4679165"/>
            <a:ext cx="1071570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5"/>
          </p:cNvCxnSpPr>
          <p:nvPr/>
        </p:nvCxnSpPr>
        <p:spPr>
          <a:xfrm rot="16200000" flipH="1">
            <a:off x="5487386" y="3844320"/>
            <a:ext cx="322522" cy="41847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3"/>
          </p:cNvCxnSpPr>
          <p:nvPr/>
        </p:nvCxnSpPr>
        <p:spPr>
          <a:xfrm rot="5400000">
            <a:off x="3084059" y="3808601"/>
            <a:ext cx="251084" cy="418474"/>
          </a:xfrm>
          <a:prstGeom prst="straightConnector1">
            <a:avLst/>
          </a:prstGeom>
          <a:ln>
            <a:solidFill>
              <a:srgbClr val="16422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214678" y="2643182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Крупные месторождения руд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00364" y="71435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Магнитогорское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15008" y="1714488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Высокогорское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57884" y="428625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Качканарское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00364" y="542926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Бакальское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5720" y="4286256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Халиловское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5720" y="1714488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Красноуральское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5328592" cy="79208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Полезные ископаемые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8915400" cy="236639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Размещение полезных ископаемых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     связано с геологическим строением.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В </a:t>
            </a:r>
            <a:r>
              <a:rPr lang="ru-RU" sz="2400" b="1" dirty="0" smtClean="0"/>
              <a:t>западных</a:t>
            </a:r>
            <a:r>
              <a:rPr lang="ru-RU" sz="2400" dirty="0" smtClean="0"/>
              <a:t> предгорьях содержатся полезные ископаемые осадочного происхождения: калийные соли, поваренные соли, известняки и мраморы, огнеупорные глины, пески, угли и серный колчедан.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/>
              <a:t>В Предуралье есть запасы нефти, газа.</a:t>
            </a:r>
          </a:p>
        </p:txBody>
      </p:sp>
      <p:pic>
        <p:nvPicPr>
          <p:cNvPr id="10244" name="Picture 4" descr="Добыча сол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0" y="3356992"/>
            <a:ext cx="508000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5791200" y="3657600"/>
            <a:ext cx="2752725" cy="5635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добыча соли</a:t>
            </a:r>
          </a:p>
        </p:txBody>
      </p:sp>
      <p:pic>
        <p:nvPicPr>
          <p:cNvPr id="10246" name="Picture 6" descr="Калийная со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86200"/>
            <a:ext cx="3505200" cy="278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304800" y="5943600"/>
            <a:ext cx="3352800" cy="6873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калийная соль</a:t>
            </a:r>
          </a:p>
        </p:txBody>
      </p:sp>
      <p:pic>
        <p:nvPicPr>
          <p:cNvPr id="10248" name="Picture 8" descr="Уго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0"/>
            <a:ext cx="3563888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WordArt 9"/>
          <p:cNvSpPr>
            <a:spLocks noChangeArrowheads="1" noChangeShapeType="1" noTextEdit="1"/>
          </p:cNvSpPr>
          <p:nvPr/>
        </p:nvSpPr>
        <p:spPr bwMode="auto">
          <a:xfrm>
            <a:off x="5562600" y="0"/>
            <a:ext cx="1152525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уголь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яркие цветы и баьочки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</TotalTime>
  <Words>1078</Words>
  <Application>Microsoft Office PowerPoint</Application>
  <PresentationFormat>Экран (4:3)</PresentationFormat>
  <Paragraphs>131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яркие цветы и баьочки</vt:lpstr>
      <vt:lpstr>Слайд 1</vt:lpstr>
      <vt:lpstr>Слайд 2</vt:lpstr>
      <vt:lpstr>Слайд 3</vt:lpstr>
      <vt:lpstr>Слайд 4</vt:lpstr>
      <vt:lpstr>Слайд 5</vt:lpstr>
      <vt:lpstr>Слайд 6</vt:lpstr>
      <vt:lpstr>Широтный профиль Урала.</vt:lpstr>
      <vt:lpstr>Слайд 8</vt:lpstr>
      <vt:lpstr>Полезные ископаемые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Западный склон.</vt:lpstr>
      <vt:lpstr>Восточный склон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Брянска</dc:title>
  <dc:creator>Дом</dc:creator>
  <cp:lastModifiedBy>1</cp:lastModifiedBy>
  <cp:revision>79</cp:revision>
  <dcterms:created xsi:type="dcterms:W3CDTF">2015-02-20T10:52:16Z</dcterms:created>
  <dcterms:modified xsi:type="dcterms:W3CDTF">2017-02-19T08:18:52Z</dcterms:modified>
</cp:coreProperties>
</file>