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4" r:id="rId5"/>
    <p:sldId id="265" r:id="rId6"/>
    <p:sldId id="261" r:id="rId7"/>
    <p:sldId id="262" r:id="rId8"/>
    <p:sldId id="263" r:id="rId9"/>
    <p:sldId id="260" r:id="rId10"/>
    <p:sldId id="266" r:id="rId11"/>
    <p:sldId id="267" r:id="rId12"/>
    <p:sldId id="269" r:id="rId13"/>
    <p:sldId id="270" r:id="rId14"/>
    <p:sldId id="271" r:id="rId15"/>
    <p:sldId id="272" r:id="rId16"/>
    <p:sldId id="268" r:id="rId17"/>
    <p:sldId id="273" r:id="rId18"/>
    <p:sldId id="274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1514"/>
    <a:srgbClr val="4D1C1B"/>
    <a:srgbClr val="2B3616"/>
    <a:srgbClr val="582A04"/>
    <a:srgbClr val="642F04"/>
    <a:srgbClr val="404F21"/>
    <a:srgbClr val="BABABA"/>
    <a:srgbClr val="303B19"/>
    <a:srgbClr val="20182A"/>
    <a:srgbClr val="251C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150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463DFF-D4EB-4206-B61F-C2C665EC7449}" type="datetimeFigureOut">
              <a:rPr lang="ru-RU" smtClean="0"/>
              <a:pPr/>
              <a:t>28.03.2020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9C6815-3DFC-4A8C-9773-17100D0311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463DFF-D4EB-4206-B61F-C2C665EC7449}" type="datetimeFigureOut">
              <a:rPr lang="ru-RU" smtClean="0"/>
              <a:pPr/>
              <a:t>28.03.2020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9C6815-3DFC-4A8C-9773-17100D0311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463DFF-D4EB-4206-B61F-C2C665EC7449}" type="datetimeFigureOut">
              <a:rPr lang="ru-RU" smtClean="0"/>
              <a:pPr/>
              <a:t>28.03.2020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9C6815-3DFC-4A8C-9773-17100D0311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463DFF-D4EB-4206-B61F-C2C665EC7449}" type="datetimeFigureOut">
              <a:rPr lang="ru-RU" smtClean="0"/>
              <a:pPr/>
              <a:t>28.03.2020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9C6815-3DFC-4A8C-9773-17100D0311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463DFF-D4EB-4206-B61F-C2C665EC7449}" type="datetimeFigureOut">
              <a:rPr lang="ru-RU" smtClean="0"/>
              <a:pPr/>
              <a:t>28.03.2020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9C6815-3DFC-4A8C-9773-17100D0311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463DFF-D4EB-4206-B61F-C2C665EC7449}" type="datetimeFigureOut">
              <a:rPr lang="ru-RU" smtClean="0"/>
              <a:pPr/>
              <a:t>28.03.2020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9C6815-3DFC-4A8C-9773-17100D0311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463DFF-D4EB-4206-B61F-C2C665EC7449}" type="datetimeFigureOut">
              <a:rPr lang="ru-RU" smtClean="0"/>
              <a:pPr/>
              <a:t>28.03.2020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9C6815-3DFC-4A8C-9773-17100D0311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463DFF-D4EB-4206-B61F-C2C665EC7449}" type="datetimeFigureOut">
              <a:rPr lang="ru-RU" smtClean="0"/>
              <a:pPr/>
              <a:t>28.03.2020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9C6815-3DFC-4A8C-9773-17100D0311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463DFF-D4EB-4206-B61F-C2C665EC7449}" type="datetimeFigureOut">
              <a:rPr lang="ru-RU" smtClean="0"/>
              <a:pPr/>
              <a:t>28.03.2020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9C6815-3DFC-4A8C-9773-17100D0311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463DFF-D4EB-4206-B61F-C2C665EC7449}" type="datetimeFigureOut">
              <a:rPr lang="ru-RU" smtClean="0"/>
              <a:pPr/>
              <a:t>28.03.2020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9C6815-3DFC-4A8C-9773-17100D0311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463DFF-D4EB-4206-B61F-C2C665EC7449}" type="datetimeFigureOut">
              <a:rPr lang="ru-RU" smtClean="0"/>
              <a:pPr/>
              <a:t>28.03.2020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9C6815-3DFC-4A8C-9773-17100D0311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463DFF-D4EB-4206-B61F-C2C665EC7449}" type="datetimeFigureOut">
              <a:rPr lang="ru-RU" smtClean="0"/>
              <a:pPr/>
              <a:t>28.03.2020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9C6815-3DFC-4A8C-9773-17100D03117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260648"/>
            <a:ext cx="8784976" cy="1470025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82794A"/>
                </a:solidFill>
              </a:rPr>
              <a:t>Физико-географическая характеристика Кольского полуострова</a:t>
            </a:r>
            <a:endParaRPr lang="ru-RU" dirty="0">
              <a:solidFill>
                <a:srgbClr val="82794A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395536" y="548680"/>
            <a:ext cx="8352928" cy="2592288"/>
          </a:xfrm>
          <a:prstGeom prst="roundRect">
            <a:avLst/>
          </a:prstGeom>
          <a:solidFill>
            <a:schemeClr val="accent6">
              <a:lumMod val="40000"/>
              <a:lumOff val="60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548680"/>
            <a:ext cx="8352928" cy="2592288"/>
          </a:xfrm>
        </p:spPr>
        <p:txBody>
          <a:bodyPr>
            <a:noAutofit/>
          </a:bodyPr>
          <a:lstStyle/>
          <a:p>
            <a:r>
              <a:rPr lang="ru-RU" sz="2200" dirty="0" smtClean="0">
                <a:solidFill>
                  <a:schemeClr val="accent1">
                    <a:lumMod val="50000"/>
                  </a:schemeClr>
                </a:solidFill>
              </a:rPr>
              <a:t>Река Поной – длина 426 км, площадь бассейна 15 500 км².</a:t>
            </a:r>
            <a:br>
              <a:rPr lang="ru-RU" sz="2200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2200" dirty="0" smtClean="0">
                <a:solidFill>
                  <a:schemeClr val="accent1">
                    <a:lumMod val="50000"/>
                  </a:schemeClr>
                </a:solidFill>
              </a:rPr>
              <a:t>Исток расположен на возвышенности </a:t>
            </a:r>
            <a:r>
              <a:rPr lang="ru-RU" sz="2200" dirty="0" err="1" smtClean="0">
                <a:solidFill>
                  <a:schemeClr val="accent1">
                    <a:lumMod val="50000"/>
                  </a:schemeClr>
                </a:solidFill>
              </a:rPr>
              <a:t>Кейвы</a:t>
            </a:r>
            <a:r>
              <a:rPr lang="ru-RU" sz="2200" dirty="0" smtClean="0">
                <a:solidFill>
                  <a:schemeClr val="accent1">
                    <a:lumMod val="50000"/>
                  </a:schemeClr>
                </a:solidFill>
              </a:rPr>
              <a:t>, устье – Белое море. Питание в основном снеговое. Половодье в мае-июне, летне-осенняя межень. Средний расход воды 175 м³/с, наибольший – 3500 м³/с. Крупнейший приток Пурнач. Другие крупные притоки – Мельничный, </a:t>
            </a:r>
            <a:r>
              <a:rPr lang="ru-RU" sz="2200" dirty="0" err="1" smtClean="0">
                <a:solidFill>
                  <a:schemeClr val="accent1">
                    <a:lumMod val="50000"/>
                  </a:schemeClr>
                </a:solidFill>
              </a:rPr>
              <a:t>Томба</a:t>
            </a:r>
            <a:r>
              <a:rPr lang="ru-RU" sz="2200" dirty="0" smtClean="0">
                <a:solidFill>
                  <a:schemeClr val="accent1">
                    <a:lumMod val="50000"/>
                  </a:schemeClr>
                </a:solidFill>
              </a:rPr>
              <a:t>, </a:t>
            </a:r>
            <a:r>
              <a:rPr lang="ru-RU" sz="2200" dirty="0" err="1" smtClean="0">
                <a:solidFill>
                  <a:schemeClr val="accent1">
                    <a:lumMod val="50000"/>
                  </a:schemeClr>
                </a:solidFill>
              </a:rPr>
              <a:t>Колмак</a:t>
            </a:r>
            <a:r>
              <a:rPr lang="ru-RU" sz="2200" dirty="0" smtClean="0">
                <a:solidFill>
                  <a:schemeClr val="accent1">
                    <a:lumMod val="50000"/>
                  </a:schemeClr>
                </a:solidFill>
              </a:rPr>
              <a:t>, Юконька, Лябяжий, Сухая. По реке осуществляется сплав леса</a:t>
            </a:r>
            <a:endParaRPr lang="ru-RU" sz="22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467544" y="4437112"/>
            <a:ext cx="8280920" cy="1944216"/>
          </a:xfrm>
          <a:prstGeom prst="roundRect">
            <a:avLst/>
          </a:prstGeom>
          <a:solidFill>
            <a:schemeClr val="accent3">
              <a:lumMod val="40000"/>
              <a:lumOff val="60000"/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221088"/>
            <a:ext cx="8568952" cy="2376264"/>
          </a:xfrm>
        </p:spPr>
        <p:txBody>
          <a:bodyPr>
            <a:normAutofit/>
          </a:bodyPr>
          <a:lstStyle/>
          <a:p>
            <a:r>
              <a:rPr lang="ru-RU" sz="2200" dirty="0" smtClean="0">
                <a:solidFill>
                  <a:schemeClr val="accent5">
                    <a:lumMod val="50000"/>
                  </a:schemeClr>
                </a:solidFill>
              </a:rPr>
              <a:t>Озеро </a:t>
            </a:r>
            <a:r>
              <a:rPr lang="ru-RU" sz="2200" dirty="0" err="1" smtClean="0">
                <a:solidFill>
                  <a:schemeClr val="accent5">
                    <a:lumMod val="50000"/>
                  </a:schemeClr>
                </a:solidFill>
              </a:rPr>
              <a:t>И́мандра</a:t>
            </a:r>
            <a:r>
              <a:rPr lang="ru-RU" sz="2200" dirty="0" smtClean="0">
                <a:solidFill>
                  <a:schemeClr val="accent5">
                    <a:lumMod val="50000"/>
                  </a:schemeClr>
                </a:solidFill>
              </a:rPr>
              <a:t> – площадь 876 км²; глубина 67 м, средняя – 16 м; расположено в юго-западной части Кольского полуострова.</a:t>
            </a:r>
            <a:br>
              <a:rPr lang="ru-RU" sz="2200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2200" dirty="0" smtClean="0">
                <a:solidFill>
                  <a:schemeClr val="accent5">
                    <a:lumMod val="50000"/>
                  </a:schemeClr>
                </a:solidFill>
              </a:rPr>
              <a:t>На озере свыше 140 островов, крупнейший – Ерм (26 км²). Впадает около 20 притоков, вытекает река Нива. Распространено рыболовство. Озеро разделено узкими протоками на три части</a:t>
            </a:r>
            <a:endParaRPr lang="ru-RU" sz="2200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712968" cy="1080120"/>
          </a:xfrm>
        </p:spPr>
        <p:txBody>
          <a:bodyPr>
            <a:normAutofit/>
          </a:bodyPr>
          <a:lstStyle/>
          <a:p>
            <a:pPr algn="l"/>
            <a:r>
              <a:rPr lang="ru-RU" sz="2100" dirty="0" smtClean="0">
                <a:solidFill>
                  <a:schemeClr val="tx2">
                    <a:lumMod val="50000"/>
                  </a:schemeClr>
                </a:solidFill>
              </a:rPr>
              <a:t>Южная часть Кольского полуострова расположена в зоне тайги, северная и северо-восточная – тундры. В юго-западной части распространены маломощные иллювиально-железистые подзолы, в</a:t>
            </a:r>
            <a:endParaRPr lang="ru-RU" sz="21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1124744"/>
            <a:ext cx="590465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100" dirty="0" smtClean="0">
                <a:solidFill>
                  <a:schemeClr val="tx2">
                    <a:lumMod val="50000"/>
                  </a:schemeClr>
                </a:solidFill>
              </a:rPr>
              <a:t>восточной части – </a:t>
            </a:r>
            <a:r>
              <a:rPr lang="ru-RU" sz="2100" dirty="0" err="1" smtClean="0">
                <a:solidFill>
                  <a:schemeClr val="tx2">
                    <a:lumMod val="50000"/>
                  </a:schemeClr>
                </a:solidFill>
              </a:rPr>
              <a:t>мерзлотно-торфяно-болотные</a:t>
            </a:r>
            <a:r>
              <a:rPr lang="ru-RU" sz="2100" dirty="0" smtClean="0">
                <a:solidFill>
                  <a:schemeClr val="tx2">
                    <a:lumMod val="50000"/>
                  </a:schemeClr>
                </a:solidFill>
              </a:rPr>
              <a:t> почвы. Для тундр наиболее характерны тундровые примитивные </a:t>
            </a:r>
            <a:r>
              <a:rPr lang="ru-RU" sz="2100" dirty="0" err="1" smtClean="0">
                <a:solidFill>
                  <a:schemeClr val="tx2">
                    <a:lumMod val="50000"/>
                  </a:schemeClr>
                </a:solidFill>
              </a:rPr>
              <a:t>оторфованные</a:t>
            </a:r>
            <a:r>
              <a:rPr lang="ru-RU" sz="2100" dirty="0" smtClean="0">
                <a:solidFill>
                  <a:schemeClr val="tx2">
                    <a:lumMod val="50000"/>
                  </a:schemeClr>
                </a:solidFill>
              </a:rPr>
              <a:t> щебнисто-галечниковые почвы</a:t>
            </a:r>
            <a:endParaRPr lang="ru-RU" sz="2100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20000"/>
                <a:lumOff val="80000"/>
              </a:schemeClr>
            </a:gs>
            <a:gs pos="50000">
              <a:schemeClr val="accent3">
                <a:lumMod val="40000"/>
                <a:lumOff val="60000"/>
              </a:schemeClr>
            </a:gs>
            <a:gs pos="67000">
              <a:schemeClr val="accent3">
                <a:lumMod val="75000"/>
                <a:alpha val="85000"/>
              </a:schemeClr>
            </a:gs>
            <a:gs pos="100000">
              <a:schemeClr val="accent3">
                <a:lumMod val="5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496944" cy="2160240"/>
          </a:xfrm>
        </p:spPr>
        <p:txBody>
          <a:bodyPr>
            <a:noAutofit/>
          </a:bodyPr>
          <a:lstStyle/>
          <a:p>
            <a:r>
              <a:rPr lang="ru-RU" sz="2100" dirty="0" smtClean="0">
                <a:solidFill>
                  <a:schemeClr val="accent4">
                    <a:lumMod val="50000"/>
                  </a:schemeClr>
                </a:solidFill>
              </a:rPr>
              <a:t>Лесом покрыто почти треть поверхности полуострова. Преобладают: сосновые леса, </a:t>
            </a:r>
            <a:r>
              <a:rPr lang="ru-RU" sz="2100" dirty="0" err="1" smtClean="0">
                <a:solidFill>
                  <a:schemeClr val="accent4">
                    <a:lumMod val="50000"/>
                  </a:schemeClr>
                </a:solidFill>
              </a:rPr>
              <a:t>редкостойные</a:t>
            </a:r>
            <a:r>
              <a:rPr lang="ru-RU" sz="2100" dirty="0" smtClean="0">
                <a:solidFill>
                  <a:schemeClr val="accent4">
                    <a:lumMod val="50000"/>
                  </a:schemeClr>
                </a:solidFill>
              </a:rPr>
              <a:t> еловые леса и березовое редколесье. На побережье господствуют кустарниковые тундры из вороники, брусники и альпийской толокнянки; далее преобладают лишайники. В заболоченных местах встречаются заросли сизой ивы. Местами распространена моховая кустарничковая тундра</a:t>
            </a:r>
            <a:endParaRPr lang="ru-RU" sz="2100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1026" name="Picture 2" descr="E:\Мои документы\Изображения\Новая папка (2)\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2204864"/>
            <a:ext cx="2592288" cy="4032448"/>
          </a:xfrm>
          <a:prstGeom prst="rect">
            <a:avLst/>
          </a:prstGeom>
          <a:noFill/>
        </p:spPr>
      </p:pic>
      <p:pic>
        <p:nvPicPr>
          <p:cNvPr id="1028" name="Picture 4" descr="E:\Мои документы\Изображения\Новая папка (2)\img_bereza_karlikovay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2204864"/>
            <a:ext cx="3788422" cy="288032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827584" y="6237312"/>
            <a:ext cx="1440160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7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Ива Сизая</a:t>
            </a:r>
            <a:endParaRPr lang="ru-RU" sz="17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812360" y="5157192"/>
            <a:ext cx="7745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Ерник</a:t>
            </a:r>
            <a:endParaRPr lang="ru-RU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1029" name="Picture 5" descr="E:\Мои документы\Изображения\Новая папка (2)\124738_e613978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99792" y="3717032"/>
            <a:ext cx="3456384" cy="2967286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2699792" y="2132856"/>
            <a:ext cx="2880320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100" dirty="0" smtClean="0">
                <a:solidFill>
                  <a:schemeClr val="accent4">
                    <a:lumMod val="50000"/>
                  </a:schemeClr>
                </a:solidFill>
              </a:rPr>
              <a:t>с зарослями ерника (кустарниковой березки)</a:t>
            </a:r>
            <a:endParaRPr lang="ru-RU" sz="21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156176" y="6093296"/>
            <a:ext cx="25138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Толокнянка Альпийская</a:t>
            </a:r>
            <a:endParaRPr lang="ru-RU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640960" cy="2938338"/>
          </a:xfrm>
        </p:spPr>
        <p:txBody>
          <a:bodyPr>
            <a:normAutofit/>
          </a:bodyPr>
          <a:lstStyle/>
          <a:p>
            <a:r>
              <a:rPr lang="ru-RU" sz="2100" dirty="0" smtClean="0">
                <a:solidFill>
                  <a:schemeClr val="bg2">
                    <a:lumMod val="10000"/>
                  </a:schemeClr>
                </a:solidFill>
              </a:rPr>
              <a:t>В горах Кольского полуострова выражена высотная поясность. Леса сосновые, еловые и березовые занимают нижние склоны горных массивов до высоты 300- 470 м. Они сменяются березовым криволесьем с мохово-лишайниковым и травяным покровом. С высоты 500-600 м начинаются кустарниковые заросли из карликовой березки и полярных ив. На высоте 600-700 м находится пояс горных кустарничково-лишайниковых тундр. Вершины гор заняты голыми каменистыми россыпями</a:t>
            </a:r>
            <a:endParaRPr lang="ru-RU" sz="2100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40000"/>
                <a:lumOff val="60000"/>
              </a:schemeClr>
            </a:gs>
            <a:gs pos="50000">
              <a:schemeClr val="accent1">
                <a:lumMod val="60000"/>
                <a:lumOff val="40000"/>
              </a:schemeClr>
            </a:gs>
            <a:gs pos="67000">
              <a:schemeClr val="accent1">
                <a:lumMod val="75000"/>
              </a:schemeClr>
            </a:gs>
            <a:gs pos="100000">
              <a:schemeClr val="accent1">
                <a:lumMod val="5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568952" cy="1512168"/>
          </a:xfrm>
        </p:spPr>
        <p:txBody>
          <a:bodyPr>
            <a:noAutofit/>
          </a:bodyPr>
          <a:lstStyle/>
          <a:p>
            <a:pPr algn="l"/>
            <a:r>
              <a:rPr lang="ru-RU" sz="2100" dirty="0" smtClean="0">
                <a:solidFill>
                  <a:srgbClr val="381514"/>
                </a:solidFill>
              </a:rPr>
              <a:t>Животный мир – типичный таежный, а на севере – тундровый. Здесь обитают лось, олень, бурый медведь, волк, куница, европейская норка, барсук, росомаха, белка, заяц,</a:t>
            </a:r>
            <a:br>
              <a:rPr lang="ru-RU" sz="2100" dirty="0" smtClean="0">
                <a:solidFill>
                  <a:srgbClr val="381514"/>
                </a:solidFill>
              </a:rPr>
            </a:br>
            <a:r>
              <a:rPr lang="ru-RU" sz="2100" dirty="0" smtClean="0">
                <a:solidFill>
                  <a:srgbClr val="381514"/>
                </a:solidFill>
              </a:rPr>
              <a:t>глухарь, рябчик, куропатка.</a:t>
            </a:r>
            <a:endParaRPr lang="ru-RU" sz="2100" dirty="0">
              <a:solidFill>
                <a:srgbClr val="381514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9512" y="1484784"/>
            <a:ext cx="3960440" cy="23544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100" dirty="0" smtClean="0">
                <a:solidFill>
                  <a:srgbClr val="381514"/>
                </a:solidFill>
              </a:rPr>
              <a:t>В прозрачных водах рек водится форель. В озерах и реках обычны сиг, лещ, окунь, налим, щука, ерш, язь. В омывающих полуостров морях обитают треска, камбала, палтус, мойва, сельдь, краб</a:t>
            </a:r>
            <a:endParaRPr lang="ru-RU" sz="2100" dirty="0">
              <a:solidFill>
                <a:srgbClr val="381514"/>
              </a:solidFill>
            </a:endParaRPr>
          </a:p>
        </p:txBody>
      </p:sp>
      <p:pic>
        <p:nvPicPr>
          <p:cNvPr id="2050" name="Picture 2" descr="E:\Мои документы\Изображения\Новая папка (2)\000010-1.jpg"/>
          <p:cNvPicPr>
            <a:picLocks noChangeAspect="1" noChangeArrowheads="1"/>
          </p:cNvPicPr>
          <p:nvPr/>
        </p:nvPicPr>
        <p:blipFill>
          <a:blip r:embed="rId2" cstate="print"/>
          <a:srcRect l="1941" t="2941" r="2941" b="2941"/>
          <a:stretch>
            <a:fillRect/>
          </a:stretch>
        </p:blipFill>
        <p:spPr bwMode="auto">
          <a:xfrm>
            <a:off x="251520" y="4005064"/>
            <a:ext cx="4320480" cy="2736304"/>
          </a:xfrm>
          <a:prstGeom prst="rect">
            <a:avLst/>
          </a:prstGeom>
          <a:noFill/>
        </p:spPr>
      </p:pic>
      <p:pic>
        <p:nvPicPr>
          <p:cNvPr id="2051" name="Picture 3" descr="E:\Мои документы\Изображения\Новая папка (2)\forel.jpeg"/>
          <p:cNvPicPr>
            <a:picLocks noChangeAspect="1" noChangeArrowheads="1"/>
          </p:cNvPicPr>
          <p:nvPr/>
        </p:nvPicPr>
        <p:blipFill>
          <a:blip r:embed="rId3" cstate="print"/>
          <a:srcRect l="3352" t="7542" r="16202" b="12012"/>
          <a:stretch>
            <a:fillRect/>
          </a:stretch>
        </p:blipFill>
        <p:spPr bwMode="auto">
          <a:xfrm>
            <a:off x="4716016" y="3429000"/>
            <a:ext cx="4176464" cy="2880320"/>
          </a:xfrm>
          <a:prstGeom prst="rect">
            <a:avLst/>
          </a:prstGeom>
          <a:noFill/>
        </p:spPr>
      </p:pic>
      <p:pic>
        <p:nvPicPr>
          <p:cNvPr id="2052" name="Picture 4" descr="E:\Мои документы\Изображения\Новая папка (2)\image.jpg"/>
          <p:cNvPicPr>
            <a:picLocks noChangeAspect="1" noChangeArrowheads="1"/>
          </p:cNvPicPr>
          <p:nvPr/>
        </p:nvPicPr>
        <p:blipFill>
          <a:blip r:embed="rId4" cstate="print"/>
          <a:srcRect l="1450" t="5621" r="5797" b="7258"/>
          <a:stretch>
            <a:fillRect/>
          </a:stretch>
        </p:blipFill>
        <p:spPr bwMode="auto">
          <a:xfrm>
            <a:off x="4211960" y="980728"/>
            <a:ext cx="4680520" cy="2376264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4427984" y="2924944"/>
            <a:ext cx="5132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Сиг</a:t>
            </a:r>
            <a:endParaRPr lang="ru-RU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876256" y="6237312"/>
            <a:ext cx="9262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Форель</a:t>
            </a:r>
            <a:endParaRPr lang="ru-RU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72000" y="6237312"/>
            <a:ext cx="10365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Камбала</a:t>
            </a:r>
            <a:endParaRPr lang="ru-RU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3226370"/>
          </a:xfrm>
        </p:spPr>
        <p:txBody>
          <a:bodyPr>
            <a:normAutofit/>
          </a:bodyPr>
          <a:lstStyle/>
          <a:p>
            <a:r>
              <a:rPr lang="ru-RU" sz="2200" dirty="0" smtClean="0">
                <a:solidFill>
                  <a:srgbClr val="381514"/>
                </a:solidFill>
              </a:rPr>
              <a:t>Из природных ресурсов выделяются полезные ископаемые, лес и рыба. По разнообразию минеральных видов Кольский полуостров не имеет аналогов в мире. Месторождения апатито-нефелиновых руд, железа, никеля, платины, редкоземельных металлов, лития, титана, бериллия, строительных и ювелирно-поделочных камней.</a:t>
            </a:r>
            <a:br>
              <a:rPr lang="ru-RU" sz="2200" dirty="0" smtClean="0">
                <a:solidFill>
                  <a:srgbClr val="381514"/>
                </a:solidFill>
              </a:rPr>
            </a:br>
            <a:r>
              <a:rPr lang="ru-RU" sz="2200" dirty="0" smtClean="0">
                <a:solidFill>
                  <a:srgbClr val="381514"/>
                </a:solidFill>
              </a:rPr>
              <a:t>Реки полуострова обладают запасами гидроэнергии, на многих построены ГЭС</a:t>
            </a:r>
            <a:endParaRPr lang="ru-RU" sz="2200" dirty="0">
              <a:solidFill>
                <a:srgbClr val="381514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0"/>
            <a:ext cx="8568952" cy="3645024"/>
          </a:xfrm>
        </p:spPr>
        <p:txBody>
          <a:bodyPr>
            <a:normAutofit/>
          </a:bodyPr>
          <a:lstStyle/>
          <a:p>
            <a:r>
              <a:rPr lang="ru-RU" sz="2200" dirty="0" smtClean="0">
                <a:solidFill>
                  <a:schemeClr val="tx2">
                    <a:lumMod val="50000"/>
                  </a:schemeClr>
                </a:solidFill>
              </a:rPr>
              <a:t>Длительное использование природных ресурсов повлекло за собой значительное изменение природы региона.</a:t>
            </a:r>
            <a:br>
              <a:rPr lang="ru-RU" sz="2200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2200" dirty="0" smtClean="0">
                <a:solidFill>
                  <a:schemeClr val="tx2">
                    <a:lumMod val="50000"/>
                  </a:schemeClr>
                </a:solidFill>
              </a:rPr>
              <a:t>С добывающими предприятиями горной промышленности связано возникновение антропогенного </a:t>
            </a:r>
            <a:r>
              <a:rPr lang="ru-RU" sz="2200" dirty="0" err="1" smtClean="0">
                <a:solidFill>
                  <a:schemeClr val="tx2">
                    <a:lumMod val="50000"/>
                  </a:schemeClr>
                </a:solidFill>
              </a:rPr>
              <a:t>карьерно-отвального</a:t>
            </a:r>
            <a:r>
              <a:rPr lang="ru-RU" sz="2200" dirty="0" smtClean="0">
                <a:solidFill>
                  <a:schemeClr val="tx2">
                    <a:lumMod val="50000"/>
                  </a:schemeClr>
                </a:solidFill>
              </a:rPr>
              <a:t> рельефа. Природа Кольского полуострова охраняется в государственных заповедниках и заказниках: Лапландском, </a:t>
            </a:r>
            <a:r>
              <a:rPr lang="ru-RU" sz="2200" dirty="0" err="1" smtClean="0">
                <a:solidFill>
                  <a:schemeClr val="tx2">
                    <a:lumMod val="50000"/>
                  </a:schemeClr>
                </a:solidFill>
              </a:rPr>
              <a:t>Пасвик</a:t>
            </a:r>
            <a:r>
              <a:rPr lang="ru-RU" sz="2200" dirty="0" smtClean="0">
                <a:solidFill>
                  <a:schemeClr val="tx2">
                    <a:lumMod val="50000"/>
                  </a:schemeClr>
                </a:solidFill>
              </a:rPr>
              <a:t>, Кандалакшском, </a:t>
            </a:r>
            <a:r>
              <a:rPr lang="ru-RU" sz="2200" dirty="0" err="1" smtClean="0">
                <a:solidFill>
                  <a:schemeClr val="tx2">
                    <a:lumMod val="50000"/>
                  </a:schemeClr>
                </a:solidFill>
              </a:rPr>
              <a:t>Понойском</a:t>
            </a:r>
            <a:endParaRPr lang="ru-RU" sz="2200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772816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Спасибо за внимание!</a:t>
            </a:r>
            <a:endParaRPr lang="ru-RU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332656"/>
            <a:ext cx="8640960" cy="1296144"/>
          </a:xfrm>
        </p:spPr>
        <p:txBody>
          <a:bodyPr>
            <a:noAutofit/>
          </a:bodyPr>
          <a:lstStyle/>
          <a:p>
            <a:r>
              <a:rPr lang="ru-RU" sz="2200" dirty="0" smtClean="0">
                <a:solidFill>
                  <a:schemeClr val="bg2">
                    <a:lumMod val="25000"/>
                  </a:schemeClr>
                </a:solidFill>
              </a:rPr>
              <a:t>Кольский полуостров</a:t>
            </a:r>
            <a:r>
              <a:rPr lang="ru-RU" sz="2200" dirty="0">
                <a:solidFill>
                  <a:schemeClr val="bg2">
                    <a:lumMod val="25000"/>
                  </a:schemeClr>
                </a:solidFill>
              </a:rPr>
              <a:t> </a:t>
            </a:r>
            <a:r>
              <a:rPr lang="ru-RU" sz="2200" dirty="0" smtClean="0">
                <a:solidFill>
                  <a:schemeClr val="bg2">
                    <a:lumMod val="25000"/>
                  </a:schemeClr>
                </a:solidFill>
              </a:rPr>
              <a:t>находится на </a:t>
            </a:r>
            <a:r>
              <a:rPr lang="ru-RU" sz="2200" dirty="0">
                <a:solidFill>
                  <a:schemeClr val="bg2">
                    <a:lumMod val="25000"/>
                  </a:schemeClr>
                </a:solidFill>
              </a:rPr>
              <a:t>северо-западе Европейской </a:t>
            </a:r>
            <a:r>
              <a:rPr lang="ru-RU" sz="2200" dirty="0" smtClean="0">
                <a:solidFill>
                  <a:schemeClr val="bg2">
                    <a:lumMod val="25000"/>
                  </a:schemeClr>
                </a:solidFill>
              </a:rPr>
              <a:t>части</a:t>
            </a:r>
            <a:br>
              <a:rPr lang="ru-RU" sz="2200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sz="2200" dirty="0" smtClean="0">
                <a:solidFill>
                  <a:schemeClr val="bg2">
                    <a:lumMod val="25000"/>
                  </a:schemeClr>
                </a:solidFill>
              </a:rPr>
              <a:t> России, является восточной окраиной </a:t>
            </a:r>
            <a:r>
              <a:rPr lang="ru-RU" sz="2200" dirty="0" err="1" smtClean="0">
                <a:solidFill>
                  <a:schemeClr val="bg2">
                    <a:lumMod val="25000"/>
                  </a:schemeClr>
                </a:solidFill>
              </a:rPr>
              <a:t>Фенноскандии</a:t>
            </a:r>
            <a:r>
              <a:rPr lang="ru-RU" sz="2200" dirty="0" smtClean="0">
                <a:solidFill>
                  <a:schemeClr val="bg2">
                    <a:lumMod val="25000"/>
                  </a:schemeClr>
                </a:solidFill>
              </a:rPr>
              <a:t>. Западная граница полуострова проходит от Кольского залива</a:t>
            </a:r>
            <a:endParaRPr lang="ru-RU" sz="2200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1026" name="Picture 2" descr="E:\Мои документы\Изображения\10627006_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628800"/>
            <a:ext cx="5904656" cy="4968552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6012160" y="1484784"/>
            <a:ext cx="3024336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 smtClean="0">
                <a:solidFill>
                  <a:schemeClr val="bg2">
                    <a:lumMod val="25000"/>
                  </a:schemeClr>
                </a:solidFill>
              </a:rPr>
              <a:t> по реке Коле, озеру Имандра, реке Ниве до Кандалакшского залива. Омывается Баренцевым и Белым морями. Площадь около </a:t>
            </a:r>
          </a:p>
          <a:p>
            <a:r>
              <a:rPr lang="ru-RU" sz="2200" dirty="0" smtClean="0">
                <a:solidFill>
                  <a:schemeClr val="bg2">
                    <a:lumMod val="25000"/>
                  </a:schemeClr>
                </a:solidFill>
              </a:rPr>
              <a:t>100 тыс. км²</a:t>
            </a:r>
            <a:endParaRPr lang="ru-RU" sz="2200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1520" y="332656"/>
            <a:ext cx="8712968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100" dirty="0" smtClean="0">
                <a:solidFill>
                  <a:srgbClr val="303B19"/>
                </a:solidFill>
              </a:rPr>
              <a:t>Северный берег полуострова </a:t>
            </a:r>
            <a:r>
              <a:rPr lang="ru-RU" sz="2100" dirty="0">
                <a:solidFill>
                  <a:srgbClr val="303B19"/>
                </a:solidFill>
              </a:rPr>
              <a:t>высокий, обрывистый, </a:t>
            </a:r>
            <a:r>
              <a:rPr lang="ru-RU" sz="2100" dirty="0" smtClean="0">
                <a:solidFill>
                  <a:srgbClr val="303B19"/>
                </a:solidFill>
              </a:rPr>
              <a:t>южный – низменный</a:t>
            </a:r>
            <a:r>
              <a:rPr lang="ru-RU" sz="2100" dirty="0">
                <a:solidFill>
                  <a:srgbClr val="303B19"/>
                </a:solidFill>
              </a:rPr>
              <a:t>, пологий. В западной части </a:t>
            </a:r>
            <a:r>
              <a:rPr lang="ru-RU" sz="2100" dirty="0" smtClean="0">
                <a:solidFill>
                  <a:srgbClr val="303B19"/>
                </a:solidFill>
              </a:rPr>
              <a:t>расположены </a:t>
            </a:r>
            <a:r>
              <a:rPr lang="ru-RU" sz="2100" dirty="0">
                <a:solidFill>
                  <a:srgbClr val="303B19"/>
                </a:solidFill>
              </a:rPr>
              <a:t>горные массивы: Хибины и </a:t>
            </a:r>
            <a:r>
              <a:rPr lang="ru-RU" sz="2100" dirty="0" err="1">
                <a:solidFill>
                  <a:srgbClr val="303B19"/>
                </a:solidFill>
              </a:rPr>
              <a:t>Ловозёрские</a:t>
            </a:r>
            <a:r>
              <a:rPr lang="ru-RU" sz="2100" dirty="0">
                <a:solidFill>
                  <a:srgbClr val="303B19"/>
                </a:solidFill>
              </a:rPr>
              <a:t> </a:t>
            </a:r>
            <a:r>
              <a:rPr lang="ru-RU" sz="2100" dirty="0" smtClean="0">
                <a:solidFill>
                  <a:srgbClr val="303B19"/>
                </a:solidFill>
              </a:rPr>
              <a:t>тундры (</a:t>
            </a:r>
            <a:r>
              <a:rPr lang="ru-RU" sz="2100" dirty="0">
                <a:solidFill>
                  <a:srgbClr val="303B19"/>
                </a:solidFill>
              </a:rPr>
              <a:t>высота до 1120 м). </a:t>
            </a:r>
            <a:r>
              <a:rPr lang="ru-RU" sz="2100" dirty="0" smtClean="0">
                <a:solidFill>
                  <a:srgbClr val="303B19"/>
                </a:solidFill>
              </a:rPr>
              <a:t>В центральной части протягивается </a:t>
            </a:r>
            <a:r>
              <a:rPr lang="ru-RU" sz="2100" dirty="0">
                <a:solidFill>
                  <a:srgbClr val="303B19"/>
                </a:solidFill>
              </a:rPr>
              <a:t>водораздельная гряда </a:t>
            </a:r>
            <a:r>
              <a:rPr lang="ru-RU" sz="2100" dirty="0" err="1">
                <a:solidFill>
                  <a:srgbClr val="303B19"/>
                </a:solidFill>
              </a:rPr>
              <a:t>Кейвы</a:t>
            </a:r>
            <a:r>
              <a:rPr lang="ru-RU" sz="2100" dirty="0">
                <a:solidFill>
                  <a:srgbClr val="303B19"/>
                </a:solidFill>
              </a:rPr>
              <a:t> </a:t>
            </a:r>
            <a:r>
              <a:rPr lang="ru-RU" sz="2100" dirty="0" smtClean="0">
                <a:solidFill>
                  <a:srgbClr val="303B19"/>
                </a:solidFill>
              </a:rPr>
              <a:t>(до </a:t>
            </a:r>
            <a:r>
              <a:rPr lang="ru-RU" sz="2100" dirty="0">
                <a:solidFill>
                  <a:srgbClr val="303B19"/>
                </a:solidFill>
              </a:rPr>
              <a:t>397 </a:t>
            </a:r>
            <a:r>
              <a:rPr lang="ru-RU" sz="2100" dirty="0" smtClean="0">
                <a:solidFill>
                  <a:srgbClr val="303B19"/>
                </a:solidFill>
              </a:rPr>
              <a:t>м) и простирается волнистая возвышенная равнина. </a:t>
            </a:r>
          </a:p>
          <a:p>
            <a:pPr algn="ctr"/>
            <a:endParaRPr lang="ru-RU" sz="2100" dirty="0" smtClean="0"/>
          </a:p>
          <a:p>
            <a:pPr algn="ctr"/>
            <a:endParaRPr lang="ru-RU" sz="2100" dirty="0" smtClean="0"/>
          </a:p>
          <a:p>
            <a:pPr algn="ctr"/>
            <a:endParaRPr lang="ru-RU" sz="1600" dirty="0" smtClean="0"/>
          </a:p>
          <a:p>
            <a:pPr algn="ctr"/>
            <a:endParaRPr lang="ru-RU" sz="1600" dirty="0" smtClean="0"/>
          </a:p>
          <a:p>
            <a:pPr algn="ctr"/>
            <a:endParaRPr lang="ru-RU" sz="1600" dirty="0" smtClean="0"/>
          </a:p>
          <a:p>
            <a:pPr algn="ctr"/>
            <a:endParaRPr lang="ru-RU" sz="2100" dirty="0" smtClean="0"/>
          </a:p>
          <a:p>
            <a:pPr algn="ctr"/>
            <a:endParaRPr lang="ru-RU" sz="2100" dirty="0" smtClean="0"/>
          </a:p>
          <a:p>
            <a:pPr algn="ctr"/>
            <a:endParaRPr lang="ru-RU" sz="2100" dirty="0" smtClean="0"/>
          </a:p>
          <a:p>
            <a:pPr algn="ctr"/>
            <a:endParaRPr lang="ru-RU" sz="2100" dirty="0" smtClean="0"/>
          </a:p>
          <a:p>
            <a:pPr algn="ctr"/>
            <a:endParaRPr lang="ru-RU" sz="2100" dirty="0" smtClean="0"/>
          </a:p>
          <a:p>
            <a:pPr algn="ctr"/>
            <a:endParaRPr lang="ru-RU" sz="2100" dirty="0" smtClean="0">
              <a:solidFill>
                <a:srgbClr val="BABABA"/>
              </a:solidFill>
            </a:endParaRPr>
          </a:p>
          <a:p>
            <a:pPr algn="ctr"/>
            <a:r>
              <a:rPr lang="ru-RU" sz="2100" dirty="0" smtClean="0">
                <a:solidFill>
                  <a:srgbClr val="BABABA"/>
                </a:solidFill>
              </a:rPr>
              <a:t>Наиболее высокие ее части лежат </a:t>
            </a:r>
            <a:r>
              <a:rPr lang="ru-RU" sz="2100" dirty="0">
                <a:solidFill>
                  <a:srgbClr val="BABABA"/>
                </a:solidFill>
              </a:rPr>
              <a:t>на западе (гора </a:t>
            </a:r>
            <a:r>
              <a:rPr lang="ru-RU" sz="2100" dirty="0" err="1" smtClean="0">
                <a:solidFill>
                  <a:srgbClr val="BABABA"/>
                </a:solidFill>
              </a:rPr>
              <a:t>Часначорр</a:t>
            </a:r>
            <a:r>
              <a:rPr lang="ru-RU" sz="2100" dirty="0" smtClean="0">
                <a:solidFill>
                  <a:srgbClr val="BABABA"/>
                </a:solidFill>
              </a:rPr>
              <a:t> – 1200 м). </a:t>
            </a:r>
          </a:p>
          <a:p>
            <a:pPr algn="ctr"/>
            <a:r>
              <a:rPr lang="ru-RU" sz="2100" dirty="0" smtClean="0">
                <a:solidFill>
                  <a:srgbClr val="BABABA"/>
                </a:solidFill>
              </a:rPr>
              <a:t>Далее </a:t>
            </a:r>
            <a:r>
              <a:rPr lang="ru-RU" sz="2100" dirty="0">
                <a:solidFill>
                  <a:srgbClr val="BABABA"/>
                </a:solidFill>
              </a:rPr>
              <a:t>к востоку </a:t>
            </a:r>
            <a:r>
              <a:rPr lang="ru-RU" sz="2100" dirty="0" smtClean="0">
                <a:solidFill>
                  <a:srgbClr val="BABABA"/>
                </a:solidFill>
              </a:rPr>
              <a:t>возвышенности понижаются и поднимаются на 50-100 </a:t>
            </a:r>
            <a:r>
              <a:rPr lang="ru-RU" sz="2100" dirty="0">
                <a:solidFill>
                  <a:srgbClr val="BABABA"/>
                </a:solidFill>
              </a:rPr>
              <a:t>м над окружающей равниной</a:t>
            </a:r>
            <a:r>
              <a:rPr lang="ru-RU" sz="2100" dirty="0" smtClean="0">
                <a:solidFill>
                  <a:srgbClr val="BABABA"/>
                </a:solidFill>
              </a:rPr>
              <a:t>.</a:t>
            </a:r>
            <a:endParaRPr lang="ru-RU" sz="1400" dirty="0">
              <a:solidFill>
                <a:srgbClr val="BABABA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784976" cy="6192688"/>
          </a:xfrm>
        </p:spPr>
        <p:txBody>
          <a:bodyPr>
            <a:noAutofit/>
          </a:bodyPr>
          <a:lstStyle/>
          <a:p>
            <a:r>
              <a:rPr lang="ru-RU" sz="2100" dirty="0" smtClean="0">
                <a:solidFill>
                  <a:srgbClr val="582A04"/>
                </a:solidFill>
              </a:rPr>
              <a:t>Кольский полуостров занимает восточную часть Балтийского кристаллического щита, в геологическом строении которого принимают участие мощные толщи архея и протерозоя. Архей представлен гнейсами и гранитами. Протерозойские отложения более разнообразны по составу – кварциты, кристаллические сланцы, песчаники, мраморы, частично гнейсы.</a:t>
            </a:r>
            <a:r>
              <a:rPr lang="ru-RU" sz="2100" dirty="0" smtClean="0"/>
              <a:t/>
            </a:r>
            <a:br>
              <a:rPr lang="ru-RU" sz="2100" dirty="0" smtClean="0"/>
            </a:br>
            <a:r>
              <a:rPr lang="en-US" sz="2100" dirty="0" smtClean="0"/>
              <a:t/>
            </a:r>
            <a:br>
              <a:rPr lang="en-US" sz="2100" dirty="0" smtClean="0"/>
            </a:br>
            <a:r>
              <a:rPr lang="ru-RU" sz="2100" dirty="0" smtClean="0">
                <a:solidFill>
                  <a:srgbClr val="582A04"/>
                </a:solidFill>
              </a:rPr>
              <a:t/>
            </a:r>
            <a:br>
              <a:rPr lang="ru-RU" sz="2100" dirty="0" smtClean="0">
                <a:solidFill>
                  <a:srgbClr val="582A04"/>
                </a:solidFill>
              </a:rPr>
            </a:br>
            <a:r>
              <a:rPr lang="ru-RU" sz="2100" dirty="0" smtClean="0">
                <a:solidFill>
                  <a:srgbClr val="582A04"/>
                </a:solidFill>
              </a:rPr>
              <a:t/>
            </a:r>
            <a:br>
              <a:rPr lang="ru-RU" sz="2100" dirty="0" smtClean="0">
                <a:solidFill>
                  <a:srgbClr val="582A04"/>
                </a:solidFill>
              </a:rPr>
            </a:br>
            <a:r>
              <a:rPr lang="ru-RU" sz="2100" dirty="0" smtClean="0">
                <a:solidFill>
                  <a:srgbClr val="582A04"/>
                </a:solidFill>
              </a:rPr>
              <a:t/>
            </a:r>
            <a:br>
              <a:rPr lang="ru-RU" sz="2100" dirty="0" smtClean="0">
                <a:solidFill>
                  <a:srgbClr val="582A04"/>
                </a:solidFill>
              </a:rPr>
            </a:br>
            <a:r>
              <a:rPr lang="en-US" sz="2100" dirty="0" smtClean="0">
                <a:solidFill>
                  <a:srgbClr val="582A04"/>
                </a:solidFill>
              </a:rPr>
              <a:t/>
            </a:r>
            <a:br>
              <a:rPr lang="en-US" sz="2100" dirty="0" smtClean="0">
                <a:solidFill>
                  <a:srgbClr val="582A04"/>
                </a:solidFill>
              </a:rPr>
            </a:br>
            <a:r>
              <a:rPr lang="ru-RU" sz="2100" dirty="0" smtClean="0">
                <a:solidFill>
                  <a:srgbClr val="582A04"/>
                </a:solidFill>
              </a:rPr>
              <a:t/>
            </a:r>
            <a:br>
              <a:rPr lang="ru-RU" sz="2100" dirty="0" smtClean="0">
                <a:solidFill>
                  <a:srgbClr val="582A04"/>
                </a:solidFill>
              </a:rPr>
            </a:br>
            <a:r>
              <a:rPr lang="ru-RU" sz="2100" dirty="0" smtClean="0">
                <a:solidFill>
                  <a:srgbClr val="582A04"/>
                </a:solidFill>
              </a:rPr>
              <a:t/>
            </a:r>
            <a:br>
              <a:rPr lang="ru-RU" sz="2100" dirty="0" smtClean="0">
                <a:solidFill>
                  <a:srgbClr val="582A04"/>
                </a:solidFill>
              </a:rPr>
            </a:br>
            <a:r>
              <a:rPr lang="ru-RU" sz="2100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Горные породы непосредственно прикрыты ледниковыми наносами в виде основных, краевых или конечных морен. По возрасту слагающих пород и по времени основных тектонических движений регион может считаться древнейшим ядром Балтийского щита.</a:t>
            </a:r>
            <a:endParaRPr lang="ru-RU" sz="2100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79512" y="4005064"/>
            <a:ext cx="8784976" cy="2520280"/>
          </a:xfrm>
          <a:prstGeom prst="roundRect">
            <a:avLst/>
          </a:prstGeom>
          <a:solidFill>
            <a:schemeClr val="accent5">
              <a:lumMod val="75000"/>
              <a:alpha val="20000"/>
            </a:schemeClr>
          </a:solidFill>
          <a:ln>
            <a:solidFill>
              <a:schemeClr val="accent5">
                <a:lumMod val="50000"/>
                <a:alpha val="2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3789040"/>
            <a:ext cx="8712968" cy="2952328"/>
          </a:xfrm>
        </p:spPr>
        <p:txBody>
          <a:bodyPr>
            <a:noAutofit/>
          </a:bodyPr>
          <a:lstStyle/>
          <a:p>
            <a:r>
              <a:rPr lang="ru-RU" sz="22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Деятельностью ледника обусловлена сглаженность и округлость положительных форм рельефа, характерная для высоких массивов и для небольших скалистых поверхностей, которые приобрели вид бараньих лбов и курчавых скал. Ледником созданы фьорды на северо-западе полуострова. Во время поздних фаз последнего оледенения в горных массивах существовало горное оледенение. Следы его </a:t>
            </a:r>
            <a:r>
              <a:rPr lang="ru-RU" sz="2200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экзарационной</a:t>
            </a:r>
            <a:r>
              <a:rPr lang="ru-RU" sz="22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деятельности сохранились в виде </a:t>
            </a:r>
            <a:r>
              <a:rPr lang="ru-RU" sz="2200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трогов</a:t>
            </a:r>
            <a:r>
              <a:rPr lang="ru-RU" sz="22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и </a:t>
            </a:r>
            <a:r>
              <a:rPr lang="ru-RU" sz="2200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каров</a:t>
            </a:r>
            <a:r>
              <a:rPr lang="ru-RU" sz="22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.</a:t>
            </a:r>
            <a:endParaRPr lang="ru-RU" sz="2200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76672"/>
            <a:ext cx="8568952" cy="2636912"/>
          </a:xfrm>
        </p:spPr>
        <p:txBody>
          <a:bodyPr>
            <a:normAutofit/>
          </a:bodyPr>
          <a:lstStyle/>
          <a:p>
            <a:r>
              <a:rPr lang="ru-RU" sz="2300" dirty="0" smtClean="0">
                <a:solidFill>
                  <a:srgbClr val="FEF2E8"/>
                </a:solidFill>
              </a:rPr>
              <a:t>Климат полуострова разнообразен. На северо-западе, согреваемом тёплым Северо-Атлантическим течением, он субарктический морской. К центру, востоку и юго-западу </a:t>
            </a:r>
            <a:r>
              <a:rPr lang="ru-RU" sz="2300" dirty="0" err="1" smtClean="0">
                <a:solidFill>
                  <a:srgbClr val="FEF2E8"/>
                </a:solidFill>
              </a:rPr>
              <a:t>континентальность</a:t>
            </a:r>
            <a:r>
              <a:rPr lang="ru-RU" sz="2300" dirty="0" smtClean="0">
                <a:solidFill>
                  <a:srgbClr val="FEF2E8"/>
                </a:solidFill>
              </a:rPr>
              <a:t> нарастает – здесь климат умеренно-холодный. Нагревание моря достигает максимума в июле-августе. На побережье часты сильные ветра (до 45-55 м/с), зимой – затяжные метели</a:t>
            </a:r>
            <a:endParaRPr lang="ru-RU" sz="2100" dirty="0">
              <a:solidFill>
                <a:srgbClr val="FEF2E8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3789040"/>
            <a:ext cx="8856984" cy="2952328"/>
          </a:xfrm>
        </p:spPr>
        <p:txBody>
          <a:bodyPr>
            <a:normAutofit/>
          </a:bodyPr>
          <a:lstStyle/>
          <a:p>
            <a:r>
              <a:rPr lang="ru-RU" sz="2100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Снежный покров лежит пять месяцев в году. Его мощность к концу зимы достигает 50-70 см, в горных районах – более 1 м. Вследствие неравномерного распределения снежной толщи на склонах гор образуются лавины. Зимой устанавливается полярная ночь, которая продолжается на севере два месяца, а на юге – восемь дней.</a:t>
            </a:r>
            <a:endParaRPr lang="ru-RU" sz="2100" dirty="0">
              <a:solidFill>
                <a:schemeClr val="accent3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3528" y="476672"/>
            <a:ext cx="727280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100" dirty="0" smtClean="0">
                <a:solidFill>
                  <a:srgbClr val="303B19"/>
                </a:solidFill>
              </a:rPr>
              <a:t>В зимнее время развивается циклоническая деятельность на ветви арктического фронта. На побережье средняя температура января составляет -7-10°С, во внутренних районах: -12-13°С.</a:t>
            </a:r>
            <a:endParaRPr lang="ru-RU" sz="2100" dirty="0">
              <a:solidFill>
                <a:srgbClr val="303B1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31000" r="-3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95536" y="5013176"/>
            <a:ext cx="8424936" cy="1368152"/>
          </a:xfrm>
          <a:prstGeom prst="roundRect">
            <a:avLst/>
          </a:prstGeom>
          <a:solidFill>
            <a:schemeClr val="accent1">
              <a:lumMod val="75000"/>
              <a:alpha val="46000"/>
            </a:schemeClr>
          </a:solidFill>
          <a:ln>
            <a:solidFill>
              <a:schemeClr val="accent1">
                <a:lumMod val="75000"/>
                <a:alpha val="4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725144"/>
            <a:ext cx="8568952" cy="1944216"/>
          </a:xfrm>
        </p:spPr>
        <p:txBody>
          <a:bodyPr>
            <a:normAutofit/>
          </a:bodyPr>
          <a:lstStyle/>
          <a:p>
            <a:r>
              <a:rPr lang="ru-RU" sz="22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Годовая сумма осадков – 500-700 мм, в горах – до 1000 мм. Увлажнение повсюду избыточное. Летом устанавливается полярный день, продолжающийся более двух месяцев на севере, а на юге – один.</a:t>
            </a:r>
            <a:endParaRPr lang="ru-RU" sz="22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3528" y="332656"/>
            <a:ext cx="86409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dirty="0" smtClean="0">
                <a:solidFill>
                  <a:schemeClr val="accent5">
                    <a:lumMod val="50000"/>
                  </a:schemeClr>
                </a:solidFill>
              </a:rPr>
              <a:t>Лето прохладное и дождливое. Усиливается циклоническая деятельность на арктическом фронте. Средние температуры здесь составляют 8-12°С. Во внутренних районах они достигают 14-15°С.</a:t>
            </a:r>
            <a:r>
              <a:rPr lang="en-US" sz="2200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sz="2200" dirty="0" smtClean="0">
                <a:solidFill>
                  <a:schemeClr val="accent5">
                    <a:lumMod val="50000"/>
                  </a:schemeClr>
                </a:solidFill>
              </a:rPr>
              <a:t>Осадков выпадает больше, чем в другие сезоны.</a:t>
            </a:r>
            <a:endParaRPr lang="ru-RU" sz="2200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6912768" cy="1872208"/>
          </a:xfrm>
        </p:spPr>
        <p:txBody>
          <a:bodyPr>
            <a:normAutofit/>
          </a:bodyPr>
          <a:lstStyle/>
          <a:p>
            <a:r>
              <a:rPr lang="ru-RU" sz="2200" dirty="0" smtClean="0">
                <a:solidFill>
                  <a:schemeClr val="tx2">
                    <a:lumMod val="50000"/>
                  </a:schemeClr>
                </a:solidFill>
              </a:rPr>
              <a:t>Так как территория имеет малый уклон, то часто реки разных бассейнов берут начало в одном болоте. Полуостров всюду покрыт обширными болотами. </a:t>
            </a:r>
            <a:endParaRPr lang="ru-RU" sz="22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1520" y="4437112"/>
            <a:ext cx="5472608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Наиболее крупные реки: Поной, </a:t>
            </a:r>
            <a:r>
              <a:rPr lang="ru-RU" sz="2200" dirty="0" err="1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Йоканга</a:t>
            </a:r>
            <a:r>
              <a:rPr lang="ru-RU" sz="2200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 (197 км), Воронья (155 км), Варзуга, Кола, Териберка, Умба. Имеется большое количество озёр, самые крупные – Имандра, Умбозеро, Ловозеро. </a:t>
            </a:r>
            <a:endParaRPr lang="ru-RU" sz="22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1380</TotalTime>
  <Words>499</Words>
  <Application>Microsoft Office PowerPoint</Application>
  <PresentationFormat>Экран (4:3)</PresentationFormat>
  <Paragraphs>45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1" baseType="lpstr">
      <vt:lpstr>Arial</vt:lpstr>
      <vt:lpstr>Calibri</vt:lpstr>
      <vt:lpstr>Тема Office</vt:lpstr>
      <vt:lpstr>Физико-географическая характеристика Кольского полуострова</vt:lpstr>
      <vt:lpstr>Кольский полуостров находится на северо-западе Европейской части  России, является восточной окраиной Фенноскандии. Западная граница полуострова проходит от Кольского залива</vt:lpstr>
      <vt:lpstr>Презентация PowerPoint</vt:lpstr>
      <vt:lpstr>Кольский полуостров занимает восточную часть Балтийского кристаллического щита, в геологическом строении которого принимают участие мощные толщи архея и протерозоя. Архей представлен гнейсами и гранитами. Протерозойские отложения более разнообразны по составу – кварциты, кристаллические сланцы, песчаники, мраморы, частично гнейсы.        Горные породы непосредственно прикрыты ледниковыми наносами в виде основных, краевых или конечных морен. По возрасту слагающих пород и по времени основных тектонических движений регион может считаться древнейшим ядром Балтийского щита.</vt:lpstr>
      <vt:lpstr>Деятельностью ледника обусловлена сглаженность и округлость положительных форм рельефа, характерная для высоких массивов и для небольших скалистых поверхностей, которые приобрели вид бараньих лбов и курчавых скал. Ледником созданы фьорды на северо-западе полуострова. Во время поздних фаз последнего оледенения в горных массивах существовало горное оледенение. Следы его экзарационной деятельности сохранились в виде трогов и каров.</vt:lpstr>
      <vt:lpstr>Климат полуострова разнообразен. На северо-западе, согреваемом тёплым Северо-Атлантическим течением, он субарктический морской. К центру, востоку и юго-западу континентальность нарастает – здесь климат умеренно-холодный. Нагревание моря достигает максимума в июле-августе. На побережье часты сильные ветра (до 45-55 м/с), зимой – затяжные метели</vt:lpstr>
      <vt:lpstr>Снежный покров лежит пять месяцев в году. Его мощность к концу зимы достигает 50-70 см, в горных районах – более 1 м. Вследствие неравномерного распределения снежной толщи на склонах гор образуются лавины. Зимой устанавливается полярная ночь, которая продолжается на севере два месяца, а на юге – восемь дней.</vt:lpstr>
      <vt:lpstr>Годовая сумма осадков – 500-700 мм, в горах – до 1000 мм. Увлажнение повсюду избыточное. Летом устанавливается полярный день, продолжающийся более двух месяцев на севере, а на юге – один.</vt:lpstr>
      <vt:lpstr>Так как территория имеет малый уклон, то часто реки разных бассейнов берут начало в одном болоте. Полуостров всюду покрыт обширными болотами. </vt:lpstr>
      <vt:lpstr>Река Поной – длина 426 км, площадь бассейна 15 500 км². Исток расположен на возвышенности Кейвы, устье – Белое море. Питание в основном снеговое. Половодье в мае-июне, летне-осенняя межень. Средний расход воды 175 м³/с, наибольший – 3500 м³/с. Крупнейший приток Пурнач. Другие крупные притоки – Мельничный, Томба, Колмак, Юконька, Лябяжий, Сухая. По реке осуществляется сплав леса</vt:lpstr>
      <vt:lpstr>Озеро И́мандра – площадь 876 км²; глубина 67 м, средняя – 16 м; расположено в юго-западной части Кольского полуострова. На озере свыше 140 островов, крупнейший – Ерм (26 км²). Впадает около 20 притоков, вытекает река Нива. Распространено рыболовство. Озеро разделено узкими протоками на три части</vt:lpstr>
      <vt:lpstr>Южная часть Кольского полуострова расположена в зоне тайги, северная и северо-восточная – тундры. В юго-западной части распространены маломощные иллювиально-железистые подзолы, в</vt:lpstr>
      <vt:lpstr>Лесом покрыто почти треть поверхности полуострова. Преобладают: сосновые леса, редкостойные еловые леса и березовое редколесье. На побережье господствуют кустарниковые тундры из вороники, брусники и альпийской толокнянки; далее преобладают лишайники. В заболоченных местах встречаются заросли сизой ивы. Местами распространена моховая кустарничковая тундра</vt:lpstr>
      <vt:lpstr>В горах Кольского полуострова выражена высотная поясность. Леса сосновые, еловые и березовые занимают нижние склоны горных массивов до высоты 300- 470 м. Они сменяются березовым криволесьем с мохово-лишайниковым и травяным покровом. С высоты 500-600 м начинаются кустарниковые заросли из карликовой березки и полярных ив. На высоте 600-700 м находится пояс горных кустарничково-лишайниковых тундр. Вершины гор заняты голыми каменистыми россыпями</vt:lpstr>
      <vt:lpstr>Животный мир – типичный таежный, а на севере – тундровый. Здесь обитают лось, олень, бурый медведь, волк, куница, европейская норка, барсук, росомаха, белка, заяц, глухарь, рябчик, куропатка.</vt:lpstr>
      <vt:lpstr>Из природных ресурсов выделяются полезные ископаемые, лес и рыба. По разнообразию минеральных видов Кольский полуостров не имеет аналогов в мире. Месторождения апатито-нефелиновых руд, железа, никеля, платины, редкоземельных металлов, лития, титана, бериллия, строительных и ювелирно-поделочных камней. Реки полуострова обладают запасами гидроэнергии, на многих построены ГЭС</vt:lpstr>
      <vt:lpstr>Длительное использование природных ресурсов повлекло за собой значительное изменение природы региона. С добывающими предприятиями горной промышленности связано возникновение антропогенного карьерно-отвального рельефа. Природа Кольского полуострова охраняется в государственных заповедниках и заказниках: Лапландском, Пасвик, Кандалакшском, Понойском</vt:lpstr>
      <vt:lpstr>Спасибо за внимание!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Физико-географическая характеристика Кольского полуострова</dc:title>
  <dc:creator>Root</dc:creator>
  <cp:lastModifiedBy>Marina</cp:lastModifiedBy>
  <cp:revision>123</cp:revision>
  <dcterms:created xsi:type="dcterms:W3CDTF">2015-03-16T12:47:45Z</dcterms:created>
  <dcterms:modified xsi:type="dcterms:W3CDTF">2020-03-28T14:59:45Z</dcterms:modified>
</cp:coreProperties>
</file>