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3348AC-FEEA-429C-AA05-36A3E44056DB}" type="datetimeFigureOut">
              <a:rPr lang="ru-RU" smtClean="0"/>
              <a:t>28.03.2020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BA8861-4DC2-4562-9507-E30458D7AC4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3812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Характеристика морей Тихого океана, омывающих территорию России и Сопредельных стран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84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8295456" cy="768350"/>
          </a:xfrm>
        </p:spPr>
        <p:txBody>
          <a:bodyPr/>
          <a:lstStyle/>
          <a:p>
            <a:r>
              <a:rPr lang="ru-RU" dirty="0"/>
              <a:t>Площадь — 1062 тыс. км². Наибольшая глубина — 3742 м (41°20′ с. ш. 137°42′ в. д</a:t>
            </a:r>
            <a:r>
              <a:rPr lang="ru-RU" dirty="0" smtClean="0"/>
              <a:t>.). </a:t>
            </a:r>
            <a:r>
              <a:rPr lang="ru-RU" dirty="0"/>
              <a:t>Северная часть моря зимой замерзает.</a:t>
            </a:r>
          </a:p>
        </p:txBody>
      </p:sp>
      <p:pic>
        <p:nvPicPr>
          <p:cNvPr id="18434" name="Picture 2" descr="http://f.mypage.ru/95f5da56a5b64267a180c811f582a667_c1452124287c1d5e57d0c5892da5b4db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9" r="4129"/>
          <a:stretch>
            <a:fillRect/>
          </a:stretch>
        </p:blipFill>
        <p:spPr bwMode="auto">
          <a:xfrm>
            <a:off x="539552" y="764704"/>
            <a:ext cx="79948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87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8295456" cy="768350"/>
          </a:xfrm>
        </p:spPr>
        <p:txBody>
          <a:bodyPr>
            <a:normAutofit/>
          </a:bodyPr>
          <a:lstStyle/>
          <a:p>
            <a:r>
              <a:rPr lang="ru-RU" dirty="0"/>
              <a:t>Поверхностные течения образуют круговорот, который складывается из тёплого </a:t>
            </a:r>
            <a:r>
              <a:rPr lang="ru-RU" dirty="0" err="1"/>
              <a:t>Цусимского</a:t>
            </a:r>
            <a:r>
              <a:rPr lang="ru-RU" dirty="0"/>
              <a:t> течения на востоке и холодного Приморского на западе. Зимой температура поверхностных вод от −1—0 °C на севере и северо-западе повышается до +10—+14 °C на юге и юго-востоке. </a:t>
            </a:r>
          </a:p>
        </p:txBody>
      </p:sp>
      <p:pic>
        <p:nvPicPr>
          <p:cNvPr id="19458" name="Picture 2" descr="http://kirillaristov.com/photos/TransRussia_2008/20_Japon_Sea-Vladivostok/tr08.20.japon_sea-vladivostok.0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" b="1549"/>
          <a:stretch>
            <a:fillRect/>
          </a:stretch>
        </p:blipFill>
        <p:spPr bwMode="auto">
          <a:xfrm>
            <a:off x="827584" y="616634"/>
            <a:ext cx="7706816" cy="42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86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301208"/>
            <a:ext cx="8223448" cy="1000360"/>
          </a:xfrm>
        </p:spPr>
        <p:txBody>
          <a:bodyPr>
            <a:normAutofit/>
          </a:bodyPr>
          <a:lstStyle/>
          <a:p>
            <a:r>
              <a:rPr lang="ru-RU" dirty="0"/>
              <a:t>Приливы в Японском море выражены отчётливо, в большей или меньшей степени в различных районах. Наибольшие колебания уровня отмечаются в крайних северных и крайних южных районах. Сезонные колебания уровня моря происходят одновременно по всей поверхности моря, максимальный подъем уровня наблюдается летом</a:t>
            </a:r>
          </a:p>
        </p:txBody>
      </p:sp>
      <p:pic>
        <p:nvPicPr>
          <p:cNvPr id="20482" name="Picture 2" descr="http://img2.ntv.ru/home/news/20130710/japan_se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8" r="11328"/>
          <a:stretch>
            <a:fillRect/>
          </a:stretch>
        </p:blipFill>
        <p:spPr bwMode="auto">
          <a:xfrm>
            <a:off x="683568" y="616634"/>
            <a:ext cx="7850832" cy="42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76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8dayschallenge.com/photos/566721d5b957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" b="1515"/>
          <a:stretch>
            <a:fillRect/>
          </a:stretch>
        </p:blipFill>
        <p:spPr bwMode="auto">
          <a:xfrm>
            <a:off x="755576" y="332657"/>
            <a:ext cx="752417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8439472" cy="120815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Двенадцать морей трех океанов омывают берега России. И лишь одно море — Каспийское — принадлежит к внутреннему бессточному бассейну Евразии. </a:t>
            </a:r>
          </a:p>
        </p:txBody>
      </p:sp>
    </p:spTree>
    <p:extLst>
      <p:ext uri="{BB962C8B-B14F-4D97-AF65-F5344CB8AC3E}">
        <p14:creationId xmlns:p14="http://schemas.microsoft.com/office/powerpoint/2010/main" val="28795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229200"/>
            <a:ext cx="7848600" cy="1072368"/>
          </a:xfrm>
        </p:spPr>
        <p:txBody>
          <a:bodyPr>
            <a:normAutofit/>
          </a:bodyPr>
          <a:lstStyle/>
          <a:p>
            <a:r>
              <a:rPr lang="ru-RU" dirty="0" smtClean="0"/>
              <a:t>Россию омывают 3 моря Тихого океана: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Беринговое</a:t>
            </a:r>
            <a:r>
              <a:rPr lang="ru-RU" dirty="0" smtClean="0"/>
              <a:t> море</a:t>
            </a:r>
          </a:p>
          <a:p>
            <a:r>
              <a:rPr lang="ru-RU" dirty="0" smtClean="0"/>
              <a:t>- Охотское море</a:t>
            </a:r>
          </a:p>
          <a:p>
            <a:r>
              <a:rPr lang="ru-RU" dirty="0" smtClean="0"/>
              <a:t>- Японское море</a:t>
            </a:r>
            <a:endParaRPr lang="ru-RU" dirty="0"/>
          </a:p>
        </p:txBody>
      </p:sp>
      <p:pic>
        <p:nvPicPr>
          <p:cNvPr id="10242" name="Picture 2" descr="http://www.fish.gov.ru/files/images/press-centr/novosti/2015/04-15/03-04-15/%D0%9E%D1%85%D0%BE%D1%82%D1%81%D0%BA%D0%BE%D0%B5_%D0%BC%D0%BE%D1%80%D0%B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r="4109"/>
          <a:stretch>
            <a:fillRect/>
          </a:stretch>
        </p:blipFill>
        <p:spPr bwMode="auto">
          <a:xfrm>
            <a:off x="845127" y="620713"/>
            <a:ext cx="7748011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06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157192"/>
            <a:ext cx="8763000" cy="1144376"/>
          </a:xfrm>
        </p:spPr>
        <p:txBody>
          <a:bodyPr>
            <a:normAutofit/>
          </a:bodyPr>
          <a:lstStyle/>
          <a:p>
            <a:r>
              <a:rPr lang="ru-RU" b="1" dirty="0" err="1"/>
              <a:t>Бе́рингово</a:t>
            </a:r>
            <a:r>
              <a:rPr lang="ru-RU" b="1" dirty="0"/>
              <a:t> </a:t>
            </a:r>
            <a:r>
              <a:rPr lang="ru-RU" b="1" dirty="0" err="1"/>
              <a:t>мо́ре</a:t>
            </a:r>
            <a:r>
              <a:rPr lang="ru-RU" dirty="0"/>
              <a:t> — море на севере Тихого океана, отделяется от </a:t>
            </a:r>
            <a:r>
              <a:rPr lang="ru-RU" dirty="0" smtClean="0"/>
              <a:t>него Алеутскими</a:t>
            </a:r>
            <a:r>
              <a:rPr lang="ru-RU" dirty="0"/>
              <a:t> и Командорскими островами; Берингов </a:t>
            </a:r>
            <a:r>
              <a:rPr lang="ru-RU" dirty="0" smtClean="0"/>
              <a:t>пролив</a:t>
            </a:r>
            <a:r>
              <a:rPr lang="ru-RU" dirty="0"/>
              <a:t> соединяет его с Чукотским морем и Северным Ледовитым океаном. Берингово море омывает берега России и США.</a:t>
            </a:r>
          </a:p>
        </p:txBody>
      </p:sp>
      <p:pic>
        <p:nvPicPr>
          <p:cNvPr id="11266" name="Picture 2" descr="http://www.factruz.ru/world_ocean_2/images/bering-sea-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5" b="4995"/>
          <a:stretch>
            <a:fillRect/>
          </a:stretch>
        </p:blipFill>
        <p:spPr bwMode="auto">
          <a:xfrm>
            <a:off x="683568" y="616633"/>
            <a:ext cx="7850832" cy="408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4973782"/>
            <a:ext cx="8223448" cy="1327786"/>
          </a:xfrm>
        </p:spPr>
        <p:txBody>
          <a:bodyPr>
            <a:normAutofit fontScale="92500"/>
          </a:bodyPr>
          <a:lstStyle/>
          <a:p>
            <a:r>
              <a:rPr lang="ru-RU" dirty="0"/>
              <a:t>Площадь 2,315 млн кв. км. Средняя глубина — 1600 метров, максимальная — 4 151 метр. Протяжённость моря с севера на юг — 1 600 км, с востока на запад — 2 400 км. Объём воды — 3 795 тыс. куб. км.</a:t>
            </a:r>
          </a:p>
          <a:p>
            <a:r>
              <a:rPr lang="ru-RU" dirty="0"/>
              <a:t>Берингово море — окраинное. Оно расположено в северной части Тихого океана и разделяет Азиатский и Северо-Американский континенты. На северо-западе его ограничивают побережья Северной Камчатки, Корякского нагорья и Чукотки; на северо-востоке — побережье Западной Аляски.</a:t>
            </a:r>
          </a:p>
          <a:p>
            <a:endParaRPr lang="ru-RU" dirty="0"/>
          </a:p>
        </p:txBody>
      </p:sp>
      <p:pic>
        <p:nvPicPr>
          <p:cNvPr id="12290" name="Picture 2" descr="http://www.all-about-russia.ru/nature/sea/beringovo_sea/beringovo_se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" b="1475"/>
          <a:stretch>
            <a:fillRect/>
          </a:stretch>
        </p:blipFill>
        <p:spPr bwMode="auto">
          <a:xfrm>
            <a:off x="683568" y="692696"/>
            <a:ext cx="7850832" cy="374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8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4941168"/>
            <a:ext cx="8367464" cy="13604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Южная граница моря проводится по цепи Командорских и Алеутских островов, образующих гигантскую выгнутую к югу дугу и отделяющих его от открытых акваторий Тихого океана. Беринговым проливом на севере оно соединяется с Северным Ледовитым океаном и многочисленными проливами в цепи </a:t>
            </a:r>
            <a:r>
              <a:rPr lang="ru-RU" dirty="0" err="1"/>
              <a:t>Командорско</a:t>
            </a:r>
            <a:r>
              <a:rPr lang="ru-RU" dirty="0"/>
              <a:t>-Алеутской гряды на юге — с Тихим океаном.</a:t>
            </a:r>
          </a:p>
          <a:p>
            <a:r>
              <a:rPr lang="ru-RU" dirty="0"/>
              <a:t>Берег моря изрезан заливами и мысами. Крупные заливы </a:t>
            </a:r>
            <a:r>
              <a:rPr lang="ru-RU" dirty="0" err="1"/>
              <a:t>нароссийском</a:t>
            </a:r>
            <a:r>
              <a:rPr lang="ru-RU" dirty="0"/>
              <a:t> побережье: Анадырский, </a:t>
            </a:r>
            <a:r>
              <a:rPr lang="ru-RU" dirty="0" err="1"/>
              <a:t>Карагинский</a:t>
            </a:r>
            <a:r>
              <a:rPr lang="ru-RU" dirty="0"/>
              <a:t>, </a:t>
            </a:r>
            <a:r>
              <a:rPr lang="ru-RU" dirty="0" err="1"/>
              <a:t>Олюторский</a:t>
            </a:r>
            <a:r>
              <a:rPr lang="ru-RU" dirty="0" smtClean="0"/>
              <a:t>, Корфа</a:t>
            </a:r>
            <a:r>
              <a:rPr lang="ru-RU" dirty="0"/>
              <a:t>, Креста; на американском побережье: Нортон, Бристольский</a:t>
            </a:r>
            <a:r>
              <a:rPr lang="ru-RU" dirty="0" smtClean="0"/>
              <a:t>, </a:t>
            </a:r>
            <a:r>
              <a:rPr lang="ru-RU" dirty="0" err="1" smtClean="0"/>
              <a:t>Кускоквим</a:t>
            </a:r>
            <a:r>
              <a:rPr lang="ru-RU" dirty="0"/>
              <a:t>.</a:t>
            </a:r>
          </a:p>
        </p:txBody>
      </p:sp>
      <p:pic>
        <p:nvPicPr>
          <p:cNvPr id="13314" name="Picture 2" descr="http://s00.yaplakal.com/pics/pics_original/2/4/6/249364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r="2921"/>
          <a:stretch>
            <a:fillRect/>
          </a:stretch>
        </p:blipFill>
        <p:spPr bwMode="auto">
          <a:xfrm>
            <a:off x="611560" y="685907"/>
            <a:ext cx="792284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373216"/>
            <a:ext cx="8367464" cy="928352"/>
          </a:xfrm>
        </p:spPr>
        <p:txBody>
          <a:bodyPr>
            <a:normAutofit/>
          </a:bodyPr>
          <a:lstStyle/>
          <a:p>
            <a:r>
              <a:rPr lang="ru-RU" b="1" dirty="0" err="1"/>
              <a:t>Охо́тское</a:t>
            </a:r>
            <a:r>
              <a:rPr lang="ru-RU" b="1" dirty="0"/>
              <a:t> </a:t>
            </a:r>
            <a:r>
              <a:rPr lang="ru-RU" b="1" dirty="0" err="1"/>
              <a:t>мо́ре</a:t>
            </a:r>
            <a:r>
              <a:rPr lang="ru-RU" dirty="0"/>
              <a:t> — море Тихого океана, отделяется от него полуостровом Камчатка, Курильскими островами и островом Хоккайдо</a:t>
            </a:r>
            <a:r>
              <a:rPr lang="ru-RU" dirty="0" smtClean="0"/>
              <a:t>. Море</a:t>
            </a:r>
            <a:r>
              <a:rPr lang="ru-RU" dirty="0"/>
              <a:t> омывает берега России и Японии. Прежнее название — </a:t>
            </a:r>
            <a:r>
              <a:rPr lang="ru-RU" dirty="0" err="1"/>
              <a:t>Камчацкое</a:t>
            </a:r>
            <a:r>
              <a:rPr lang="ru-RU" dirty="0"/>
              <a:t> </a:t>
            </a:r>
            <a:r>
              <a:rPr lang="ru-RU" dirty="0" smtClean="0"/>
              <a:t>море.</a:t>
            </a:r>
            <a:endParaRPr lang="ru-RU" dirty="0"/>
          </a:p>
        </p:txBody>
      </p:sp>
      <p:pic>
        <p:nvPicPr>
          <p:cNvPr id="14338" name="Picture 2" descr="http://pogoda-dnem.ru/wp-content/uploads/2013/05/ohot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8" r="10898"/>
          <a:stretch>
            <a:fillRect/>
          </a:stretch>
        </p:blipFill>
        <p:spPr bwMode="auto">
          <a:xfrm>
            <a:off x="539552" y="764704"/>
            <a:ext cx="8066856" cy="410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50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5157192"/>
            <a:ext cx="8439472" cy="1144376"/>
          </a:xfrm>
        </p:spPr>
        <p:txBody>
          <a:bodyPr>
            <a:normAutofit/>
          </a:bodyPr>
          <a:lstStyle/>
          <a:p>
            <a:r>
              <a:rPr lang="ru-RU" dirty="0"/>
              <a:t>Площадь — 1603 тыс. км². Средняя глубина — 1780 м, максимальная глубина — 3916 </a:t>
            </a:r>
            <a:r>
              <a:rPr lang="ru-RU" dirty="0" smtClean="0"/>
              <a:t>м. Западная </a:t>
            </a:r>
            <a:r>
              <a:rPr lang="ru-RU" dirty="0"/>
              <a:t>часть моря расположена над пологим продолжением континента и имеет малую глубину. В центре моря расположены впадины </a:t>
            </a:r>
            <a:r>
              <a:rPr lang="ru-RU" dirty="0" err="1"/>
              <a:t>Дерюгина</a:t>
            </a:r>
            <a:r>
              <a:rPr lang="ru-RU" dirty="0"/>
              <a:t> (на юге) </a:t>
            </a:r>
            <a:r>
              <a:rPr lang="ru-RU" dirty="0" smtClean="0"/>
              <a:t>и впадина </a:t>
            </a:r>
            <a:r>
              <a:rPr lang="ru-RU" dirty="0"/>
              <a:t>ТИНРО. В восточной части расположена курильская котловина, в которой глубина максимальна.</a:t>
            </a:r>
          </a:p>
        </p:txBody>
      </p:sp>
      <p:pic>
        <p:nvPicPr>
          <p:cNvPr id="15362" name="Picture 2" descr="https://i.ytimg.com/vi/y4aC4PM9nKk/maxresdefaul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8" r="11328"/>
          <a:stretch>
            <a:fillRect/>
          </a:stretch>
        </p:blipFill>
        <p:spPr bwMode="auto">
          <a:xfrm>
            <a:off x="611560" y="620688"/>
            <a:ext cx="802178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229200"/>
            <a:ext cx="8352928" cy="1056382"/>
          </a:xfrm>
        </p:spPr>
        <p:txBody>
          <a:bodyPr>
            <a:normAutofit fontScale="92500" lnSpcReduction="20000"/>
          </a:bodyPr>
          <a:lstStyle/>
          <a:p>
            <a:r>
              <a:rPr lang="vi-VN" b="1" dirty="0"/>
              <a:t>Япо́нское мо́ре</a:t>
            </a:r>
            <a:r>
              <a:rPr lang="vi-VN" dirty="0"/>
              <a:t> </a:t>
            </a:r>
            <a:r>
              <a:rPr lang="ru-RU" dirty="0" smtClean="0"/>
              <a:t> </a:t>
            </a:r>
            <a:r>
              <a:rPr lang="vi-VN" dirty="0" smtClean="0"/>
              <a:t>—</a:t>
            </a:r>
            <a:r>
              <a:rPr lang="vi-VN" dirty="0"/>
              <a:t> окраинное море в составе Тихого океана, отделяется от него Японскими островами и островом Сахалин. По происхождению представляет собой глубоководную </a:t>
            </a:r>
            <a:r>
              <a:rPr lang="vi-VN" dirty="0" smtClean="0"/>
              <a:t>псевдоабиссальную</a:t>
            </a:r>
            <a:r>
              <a:rPr lang="ru-RU" dirty="0" smtClean="0"/>
              <a:t> </a:t>
            </a:r>
            <a:r>
              <a:rPr lang="vi-VN" dirty="0" smtClean="0"/>
              <a:t>внутришельфовую </a:t>
            </a:r>
            <a:r>
              <a:rPr lang="vi-VN" dirty="0"/>
              <a:t>депрессию, связанную с другими морями и Тихим океаном через 4 пролива: Корейский (Цусимский), </a:t>
            </a:r>
            <a:r>
              <a:rPr lang="vi-VN" dirty="0" smtClean="0"/>
              <a:t>Сангарский</a:t>
            </a:r>
            <a:r>
              <a:rPr lang="ru-RU" dirty="0" smtClean="0"/>
              <a:t> </a:t>
            </a:r>
            <a:r>
              <a:rPr lang="vi-VN" dirty="0" smtClean="0"/>
              <a:t>(</a:t>
            </a:r>
            <a:r>
              <a:rPr lang="vi-VN" dirty="0"/>
              <a:t>Цугару), Лаперуза (Соя), </a:t>
            </a:r>
            <a:r>
              <a:rPr lang="vi-VN" dirty="0" smtClean="0"/>
              <a:t>Невельского</a:t>
            </a:r>
            <a:r>
              <a:rPr lang="ru-RU" dirty="0"/>
              <a:t> </a:t>
            </a:r>
            <a:r>
              <a:rPr lang="vi-VN" dirty="0" smtClean="0"/>
              <a:t>(Мамия</a:t>
            </a:r>
            <a:r>
              <a:rPr lang="vi-VN" dirty="0"/>
              <a:t>). Омывает </a:t>
            </a:r>
            <a:r>
              <a:rPr lang="vi-VN" dirty="0" smtClean="0"/>
              <a:t>берега</a:t>
            </a:r>
            <a:r>
              <a:rPr lang="ru-RU" dirty="0" smtClean="0"/>
              <a:t> </a:t>
            </a:r>
            <a:r>
              <a:rPr lang="vi-VN" dirty="0" smtClean="0"/>
              <a:t>России</a:t>
            </a:r>
            <a:r>
              <a:rPr lang="vi-VN" dirty="0"/>
              <a:t>, Японии, Республики Корея и КНДР. На юге заходит ветвь тёплого течения </a:t>
            </a:r>
            <a:r>
              <a:rPr lang="vi-VN" dirty="0" smtClean="0"/>
              <a:t>Куросио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410" name="Picture 2" descr="https://upload.wikimedia.org/wikipedia/ru/thumb/7/78/%D0%AF%D0%BF%D0%BE%D0%BD%D1%81%D0%BA%D0%BE%D0%B5_%D0%BC%D0%BE%D1%80%D0%B5.jpg/280px-%D0%AF%D0%BF%D0%BE%D0%BD%D1%81%D0%BA%D0%BE%D0%B5_%D0%BC%D0%BE%D1%80%D0%B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" b="5538"/>
          <a:stretch>
            <a:fillRect/>
          </a:stretch>
        </p:blipFill>
        <p:spPr bwMode="auto">
          <a:xfrm>
            <a:off x="539552" y="836712"/>
            <a:ext cx="79948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69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</TotalTime>
  <Words>106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Franklin Gothic Book</vt:lpstr>
      <vt:lpstr>Franklin Gothic Medium</vt:lpstr>
      <vt:lpstr>Tahoma</vt:lpstr>
      <vt:lpstr>Times New Roman</vt:lpstr>
      <vt:lpstr>Wingdings 2</vt:lpstr>
      <vt:lpstr>Трек</vt:lpstr>
      <vt:lpstr>Характеристика морей Тихого океана, омывающих территорию России и Сопредельных стран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Хоум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морей Тихого океана, омывающих территорию России и Сопредельных стран</dc:title>
  <dc:creator>Виталий</dc:creator>
  <cp:lastModifiedBy>Marina</cp:lastModifiedBy>
  <cp:revision>8</cp:revision>
  <dcterms:created xsi:type="dcterms:W3CDTF">2016-01-17T10:08:02Z</dcterms:created>
  <dcterms:modified xsi:type="dcterms:W3CDTF">2020-03-28T14:58:17Z</dcterms:modified>
</cp:coreProperties>
</file>