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5" r:id="rId2"/>
    <p:sldId id="256" r:id="rId3"/>
    <p:sldId id="257" r:id="rId4"/>
    <p:sldId id="258" r:id="rId5"/>
    <p:sldId id="259" r:id="rId6"/>
    <p:sldId id="260" r:id="rId7"/>
    <p:sldId id="279"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6" r:id="rId23"/>
    <p:sldId id="280" r:id="rId24"/>
    <p:sldId id="277" r:id="rId25"/>
    <p:sldId id="278" r:id="rId26"/>
    <p:sldId id="281"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21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09.04.2017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09.04.2017</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772816"/>
            <a:ext cx="8424936" cy="2585323"/>
          </a:xfrm>
          <a:prstGeom prst="rect">
            <a:avLst/>
          </a:prstGeom>
          <a:noFill/>
        </p:spPr>
        <p:txBody>
          <a:bodyPr wrap="square" rtlCol="0">
            <a:spAutoFit/>
          </a:bodyPr>
          <a:lstStyle/>
          <a:p>
            <a:pPr algn="ctr"/>
            <a:r>
              <a:rPr lang="ru-RU" sz="3600" b="1" dirty="0" smtClean="0">
                <a:latin typeface="Times New Roman" pitchFamily="18" charset="0"/>
                <a:cs typeface="Times New Roman" pitchFamily="18" charset="0"/>
              </a:rPr>
              <a:t>ХУДОЖЕСТВЕННАЯ ЛИТЕРАТУРА И ДРУГИЕ ВИДЫ ИСКУССТВА В ЛИНГВОСТРАНОВЕДЧЕСКОМ РАССМОТРЕНИИ</a:t>
            </a:r>
          </a:p>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332656"/>
            <a:ext cx="8640960" cy="6401753"/>
          </a:xfrm>
          <a:prstGeom prst="rect">
            <a:avLst/>
          </a:prstGeom>
          <a:noFill/>
        </p:spPr>
        <p:txBody>
          <a:bodyPr wrap="square" rtlCol="0">
            <a:spAutoFit/>
          </a:bodyPr>
          <a:lstStyle/>
          <a:p>
            <a:pPr algn="just"/>
            <a:r>
              <a:rPr lang="ru-RU" sz="2800" dirty="0" smtClean="0"/>
              <a:t>	Отсюда </a:t>
            </a:r>
            <a:r>
              <a:rPr lang="ru-RU" sz="2800" dirty="0" smtClean="0"/>
              <a:t>сложность взаимоотношений искусства и </a:t>
            </a:r>
            <a:r>
              <a:rPr lang="ru-RU" sz="2800" dirty="0" smtClean="0"/>
              <a:t>действительности</a:t>
            </a:r>
            <a:r>
              <a:rPr lang="ru-RU" sz="2800" dirty="0" smtClean="0"/>
              <a:t>: искусство отражает действительность, но не копирует, а преобразует ее, придает ей новый вид. Писатель или </a:t>
            </a:r>
            <a:r>
              <a:rPr lang="ru-RU" sz="2800" dirty="0" smtClean="0"/>
              <a:t>художник </a:t>
            </a:r>
            <a:r>
              <a:rPr lang="ru-RU" sz="2800" dirty="0" smtClean="0"/>
              <a:t>– творцы, а творчество – это деятельность, порождающая нечто новое, никогда ранее не бывшее. Стремясь к обобщению, к выявлению общего в единичном, а также воплощая в искусстве свои идеалы, автор вносит в произведение искусства черты своей личности. Следовательно, в искусстве действительность не </a:t>
            </a:r>
            <a:r>
              <a:rPr lang="ru-RU" sz="2800" dirty="0" smtClean="0"/>
              <a:t>регистрируется </a:t>
            </a:r>
            <a:r>
              <a:rPr lang="ru-RU" sz="2800" dirty="0" smtClean="0"/>
              <a:t>фактографически, как это делает, например, </a:t>
            </a:r>
            <a:r>
              <a:rPr lang="ru-RU" sz="2800" dirty="0" smtClean="0"/>
              <a:t>бесстрастный </a:t>
            </a:r>
            <a:r>
              <a:rPr lang="ru-RU" sz="2800" dirty="0" smtClean="0"/>
              <a:t>протокол, а воспроизводится, т. е. производится заново.</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88640"/>
            <a:ext cx="8496944" cy="5693866"/>
          </a:xfrm>
          <a:prstGeom prst="rect">
            <a:avLst/>
          </a:prstGeom>
          <a:noFill/>
        </p:spPr>
        <p:txBody>
          <a:bodyPr wrap="square" rtlCol="0">
            <a:spAutoFit/>
          </a:bodyPr>
          <a:lstStyle/>
          <a:p>
            <a:pPr algn="just"/>
            <a:r>
              <a:rPr lang="ru-RU" sz="2600" dirty="0" smtClean="0"/>
              <a:t>	Эту </a:t>
            </a:r>
            <a:r>
              <a:rPr lang="ru-RU" sz="2600" dirty="0" smtClean="0"/>
              <a:t>преобразованную, претворенную в новые образы </a:t>
            </a:r>
            <a:r>
              <a:rPr lang="ru-RU" sz="2600" dirty="0" smtClean="0"/>
              <a:t>реальность </a:t>
            </a:r>
            <a:r>
              <a:rPr lang="ru-RU" sz="2600" dirty="0" smtClean="0"/>
              <a:t>вполне правильно назвать «второй действительностью». Если произведение искусства приобретает широкое </a:t>
            </a:r>
            <a:r>
              <a:rPr lang="ru-RU" sz="2600" dirty="0" smtClean="0"/>
              <a:t>распространение </a:t>
            </a:r>
            <a:r>
              <a:rPr lang="ru-RU" sz="2600" dirty="0" smtClean="0"/>
              <a:t>и становится фактом массового сознания, то </a:t>
            </a:r>
            <a:r>
              <a:rPr lang="ru-RU" sz="2600" dirty="0" smtClean="0"/>
              <a:t>существующая </a:t>
            </a:r>
            <a:r>
              <a:rPr lang="ru-RU" sz="2600" dirty="0" smtClean="0"/>
              <a:t>в нем «вторая действительность» становится таким же объективным, непреложным элементом жизни, как и сама жизнь. Так, Онегин для нас реальнее многих наших подлинных </a:t>
            </a:r>
            <a:r>
              <a:rPr lang="ru-RU" sz="2600" dirty="0" smtClean="0"/>
              <a:t>знакомых</a:t>
            </a:r>
            <a:r>
              <a:rPr lang="ru-RU" sz="2600" dirty="0" smtClean="0"/>
              <a:t>, хотя это собирательный образ. Пушкинские образы «</a:t>
            </a:r>
            <a:r>
              <a:rPr lang="ru-RU" sz="2600" dirty="0" smtClean="0"/>
              <a:t>вещего</a:t>
            </a:r>
            <a:r>
              <a:rPr lang="ru-RU" sz="2600" dirty="0" smtClean="0"/>
              <a:t>» Олега, Бориса Годунова, Петра Великого, Пугачева, </a:t>
            </a:r>
            <a:r>
              <a:rPr lang="ru-RU" sz="2600" dirty="0" smtClean="0"/>
              <a:t>вымышленный </a:t>
            </a:r>
            <a:r>
              <a:rPr lang="ru-RU" sz="2600" dirty="0" smtClean="0"/>
              <a:t>образ Дубровского – такие же факты нашей </a:t>
            </a:r>
            <a:r>
              <a:rPr lang="ru-RU" sz="2600" dirty="0" smtClean="0"/>
              <a:t>национальной </a:t>
            </a:r>
            <a:r>
              <a:rPr lang="ru-RU" sz="2600" dirty="0" smtClean="0"/>
              <a:t>культуры, как и сами перечисленные исторические деятели.</a:t>
            </a:r>
            <a:endParaRPr lang="ru-RU" sz="2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60648"/>
            <a:ext cx="8496944" cy="6771084"/>
          </a:xfrm>
          <a:prstGeom prst="rect">
            <a:avLst/>
          </a:prstGeom>
          <a:noFill/>
        </p:spPr>
        <p:txBody>
          <a:bodyPr wrap="square" rtlCol="0">
            <a:spAutoFit/>
          </a:bodyPr>
          <a:lstStyle/>
          <a:p>
            <a:pPr algn="just"/>
            <a:r>
              <a:rPr lang="ru-RU" sz="2600" dirty="0" smtClean="0"/>
              <a:t>	Готовность </a:t>
            </a:r>
            <a:r>
              <a:rPr lang="ru-RU" sz="2600" dirty="0" smtClean="0"/>
              <a:t>к восприятию художественного произведения, при некотором упрощении вопроса, складывается из двух </a:t>
            </a:r>
            <a:r>
              <a:rPr lang="ru-RU" sz="2600" dirty="0" smtClean="0"/>
              <a:t>предпосылок</a:t>
            </a:r>
            <a:r>
              <a:rPr lang="ru-RU" sz="2600" dirty="0" smtClean="0"/>
              <a:t>.</a:t>
            </a:r>
          </a:p>
          <a:p>
            <a:pPr algn="just"/>
            <a:r>
              <a:rPr lang="ru-RU" sz="2600" dirty="0" smtClean="0"/>
              <a:t>	Во-первых</a:t>
            </a:r>
            <a:r>
              <a:rPr lang="ru-RU" sz="2600" dirty="0" smtClean="0"/>
              <a:t>, адресат должен владеть условным языком </a:t>
            </a:r>
            <a:r>
              <a:rPr lang="ru-RU" sz="2600" dirty="0" smtClean="0"/>
              <a:t>соответствующего </a:t>
            </a:r>
            <a:r>
              <a:rPr lang="ru-RU" sz="2600" dirty="0" smtClean="0"/>
              <a:t>вида искусства. Например, условными являются па и жестикуляция классического балета, свои средства </a:t>
            </a:r>
            <a:r>
              <a:rPr lang="ru-RU" sz="2600" dirty="0" smtClean="0"/>
              <a:t>выражения </a:t>
            </a:r>
            <a:r>
              <a:rPr lang="ru-RU" sz="2600" dirty="0" smtClean="0"/>
              <a:t>развивают в словесности сентиментализм и романтизм, </a:t>
            </a:r>
            <a:r>
              <a:rPr lang="ru-RU" sz="2600" dirty="0" smtClean="0"/>
              <a:t>стилистически </a:t>
            </a:r>
            <a:r>
              <a:rPr lang="ru-RU" sz="2600" dirty="0" smtClean="0"/>
              <a:t>выравниваются художественные средства в </a:t>
            </a:r>
            <a:r>
              <a:rPr lang="ru-RU" sz="2600" dirty="0" smtClean="0"/>
              <a:t>различных </a:t>
            </a:r>
            <a:r>
              <a:rPr lang="ru-RU" sz="2600" dirty="0" smtClean="0"/>
              <a:t>направлениях архитектуры и скульптуры. Так, знаменитый памятник К. Минину и Д. Пожарскому в Москве, созданный И. </a:t>
            </a:r>
            <a:r>
              <a:rPr lang="ru-RU" sz="2600" dirty="0" err="1" smtClean="0"/>
              <a:t>Мартосом</a:t>
            </a:r>
            <a:r>
              <a:rPr lang="ru-RU" sz="2600" dirty="0" smtClean="0"/>
              <a:t> в 1804-1818 годах, представляет купца и князя в виде греческих героев; заимствованными являются также позы и жесты фигур.</a:t>
            </a: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332656"/>
            <a:ext cx="8424936" cy="6124754"/>
          </a:xfrm>
          <a:prstGeom prst="rect">
            <a:avLst/>
          </a:prstGeom>
          <a:noFill/>
        </p:spPr>
        <p:txBody>
          <a:bodyPr wrap="square" rtlCol="0">
            <a:spAutoFit/>
          </a:bodyPr>
          <a:lstStyle/>
          <a:p>
            <a:pPr algn="just"/>
            <a:r>
              <a:rPr lang="ru-RU" sz="2800" dirty="0" smtClean="0"/>
              <a:t>	Во-вторых</a:t>
            </a:r>
            <a:r>
              <a:rPr lang="ru-RU" sz="2800" dirty="0" smtClean="0"/>
              <a:t>, адресат должен располагать знанием эпохи, в </a:t>
            </a:r>
            <a:r>
              <a:rPr lang="ru-RU" sz="2800" dirty="0" smtClean="0"/>
              <a:t>которую </a:t>
            </a:r>
            <a:r>
              <a:rPr lang="ru-RU" sz="2800" dirty="0" smtClean="0"/>
              <a:t>было создано произведение искусства. А. Блок пишет, что в стихах поэта девять десятых принадлежат не личности творца, а «среде, эпохе, ветру». Следовательно, художественное творение не только сообщает определенные сведения об эпохе, но и </a:t>
            </a:r>
            <a:r>
              <a:rPr lang="ru-RU" sz="2800" dirty="0" smtClean="0"/>
              <a:t>предполагает </a:t>
            </a:r>
            <a:r>
              <a:rPr lang="ru-RU" sz="2800" dirty="0" smtClean="0"/>
              <a:t>известное «владение» эпохой для его расшифровки. Это и понятно: автор всегда обращается к своим современникам и вполне рассчитывает на свойственные им фоновые знания. Без соблюдения этих условий цельное понимание </a:t>
            </a:r>
            <a:r>
              <a:rPr lang="ru-RU" sz="2800" dirty="0" smtClean="0"/>
              <a:t>художественного </a:t>
            </a:r>
            <a:r>
              <a:rPr lang="ru-RU" sz="2800" dirty="0" smtClean="0"/>
              <a:t>образа разрушается. </a:t>
            </a:r>
            <a:endParaRPr lang="ru-RU"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332656"/>
            <a:ext cx="8568952" cy="6401753"/>
          </a:xfrm>
          <a:prstGeom prst="rect">
            <a:avLst/>
          </a:prstGeom>
          <a:noFill/>
        </p:spPr>
        <p:txBody>
          <a:bodyPr wrap="square" rtlCol="0">
            <a:spAutoFit/>
          </a:bodyPr>
          <a:lstStyle/>
          <a:p>
            <a:pPr algn="just"/>
            <a:r>
              <a:rPr lang="ru-RU" sz="2800" dirty="0" smtClean="0"/>
              <a:t>	Готовность </a:t>
            </a:r>
            <a:r>
              <a:rPr lang="ru-RU" sz="2800" dirty="0" smtClean="0"/>
              <a:t>к восприятию </a:t>
            </a:r>
            <a:r>
              <a:rPr lang="ru-RU" sz="2800" dirty="0" smtClean="0"/>
              <a:t>произведения </a:t>
            </a:r>
            <a:r>
              <a:rPr lang="ru-RU" sz="2800" dirty="0" smtClean="0"/>
              <a:t>искусства складывается из владения языком искусства, из знания эпохи и из особой установки на эмоциональное </a:t>
            </a:r>
            <a:r>
              <a:rPr lang="ru-RU" sz="2800" dirty="0" smtClean="0"/>
              <a:t>погружение </a:t>
            </a:r>
            <a:r>
              <a:rPr lang="ru-RU" sz="2800" dirty="0" smtClean="0"/>
              <a:t>в книгу, картину, танец, из «</a:t>
            </a:r>
            <a:r>
              <a:rPr lang="ru-RU" sz="2800" dirty="0" err="1" smtClean="0"/>
              <a:t>вчувствования</a:t>
            </a:r>
            <a:r>
              <a:rPr lang="ru-RU" sz="2800" dirty="0" smtClean="0"/>
              <a:t>» в них, </a:t>
            </a:r>
            <a:r>
              <a:rPr lang="ru-RU" sz="2800" dirty="0" err="1" smtClean="0"/>
              <a:t>эмпатии</a:t>
            </a:r>
            <a:r>
              <a:rPr lang="ru-RU" sz="2800" dirty="0" smtClean="0"/>
              <a:t>. Для этого, кроме всего прочего, необходимо еще, чтобы </a:t>
            </a:r>
            <a:r>
              <a:rPr lang="ru-RU" sz="2800" dirty="0" smtClean="0"/>
              <a:t>возникла </a:t>
            </a:r>
            <a:r>
              <a:rPr lang="ru-RU" sz="2800" dirty="0" smtClean="0"/>
              <a:t>рационально-эмоциональная ситуация общения с прекрасным. Даже если известен условный язык и известно, о чем повествует стихотворение, холст или прелюдия, но в данный момент по какой-либо причине нет желания наслаждаться искусством, ничто не поможет – коммуникативная функция искусства останется </a:t>
            </a:r>
            <a:r>
              <a:rPr lang="ru-RU" sz="2800" dirty="0" smtClean="0"/>
              <a:t>нереализованной</a:t>
            </a:r>
            <a:r>
              <a:rPr lang="ru-RU" sz="2800" dirty="0" smtClean="0"/>
              <a:t>.</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060848"/>
            <a:ext cx="8496944" cy="1846659"/>
          </a:xfrm>
          <a:prstGeom prst="rect">
            <a:avLst/>
          </a:prstGeom>
          <a:noFill/>
        </p:spPr>
        <p:txBody>
          <a:bodyPr wrap="square" rtlCol="0">
            <a:spAutoFit/>
          </a:bodyPr>
          <a:lstStyle/>
          <a:p>
            <a:pPr algn="just"/>
            <a:r>
              <a:rPr lang="ru-RU" sz="3200" b="1" dirty="0" smtClean="0"/>
              <a:t>	3</a:t>
            </a:r>
            <a:r>
              <a:rPr lang="ru-RU" sz="3200" b="1" dirty="0" smtClean="0"/>
              <a:t>. Наводящий метод лингвострановедческого освоения </a:t>
            </a:r>
            <a:r>
              <a:rPr lang="ru-RU" sz="3200" b="1" dirty="0" smtClean="0"/>
              <a:t>произведений </a:t>
            </a:r>
            <a:r>
              <a:rPr lang="ru-RU" sz="3200" b="1" dirty="0" smtClean="0"/>
              <a:t>искусства.</a:t>
            </a:r>
            <a:endParaRPr lang="ru-RU" sz="3200" dirty="0" smtClean="0"/>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404664"/>
            <a:ext cx="8568952" cy="6832640"/>
          </a:xfrm>
          <a:prstGeom prst="rect">
            <a:avLst/>
          </a:prstGeom>
          <a:noFill/>
        </p:spPr>
        <p:txBody>
          <a:bodyPr wrap="square" rtlCol="0">
            <a:spAutoFit/>
          </a:bodyPr>
          <a:lstStyle/>
          <a:p>
            <a:pPr algn="just"/>
            <a:r>
              <a:rPr lang="ru-RU" sz="2800" dirty="0" smtClean="0"/>
              <a:t>	Художественный </a:t>
            </a:r>
            <a:r>
              <a:rPr lang="ru-RU" sz="2800" dirty="0" smtClean="0"/>
              <a:t>образ одновременно абстрактен. Он </a:t>
            </a:r>
            <a:r>
              <a:rPr lang="ru-RU" sz="2800" dirty="0" smtClean="0"/>
              <a:t>выражает </a:t>
            </a:r>
            <a:r>
              <a:rPr lang="ru-RU" sz="2800" dirty="0" smtClean="0"/>
              <a:t>более общую, отвлеченную идею автора. Так, рисуя </a:t>
            </a:r>
            <a:r>
              <a:rPr lang="ru-RU" sz="2800" dirty="0" smtClean="0"/>
              <a:t>разбушевавшееся </a:t>
            </a:r>
            <a:r>
              <a:rPr lang="ru-RU" sz="2800" dirty="0" smtClean="0"/>
              <a:t>море, Горький имеет в виду годы подъема </a:t>
            </a:r>
            <a:r>
              <a:rPr lang="ru-RU" sz="2800" dirty="0" smtClean="0"/>
              <a:t>революционного </a:t>
            </a:r>
            <a:r>
              <a:rPr lang="ru-RU" sz="2800" dirty="0" smtClean="0"/>
              <a:t>движения в России. Рассказывая о Пугачеве, Пушкин стремится показать подлинного вождя народного восстания. Ни Горький, ни Пушкин не декларируют своих намерений, и </a:t>
            </a:r>
            <a:r>
              <a:rPr lang="ru-RU" sz="2800" dirty="0" smtClean="0"/>
              <a:t>читателю </a:t>
            </a:r>
            <a:r>
              <a:rPr lang="ru-RU" sz="2800" dirty="0" smtClean="0"/>
              <a:t>следует догадаться о них самому. Сделать это не просто: например, персонажи пушкинской повести сплошь да рядом </a:t>
            </a:r>
            <a:r>
              <a:rPr lang="ru-RU" sz="2800" dirty="0" smtClean="0"/>
              <a:t>называют </a:t>
            </a:r>
            <a:r>
              <a:rPr lang="ru-RU" sz="2800" dirty="0" smtClean="0"/>
              <a:t>Пугачева разбойником, вором, бродягой, злодеем, мошенником, так что замысел надо уловить вопреки прямому прочтению текста.</a:t>
            </a: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8496944" cy="6401753"/>
          </a:xfrm>
          <a:prstGeom prst="rect">
            <a:avLst/>
          </a:prstGeom>
          <a:noFill/>
        </p:spPr>
        <p:txBody>
          <a:bodyPr wrap="square" rtlCol="0">
            <a:spAutoFit/>
          </a:bodyPr>
          <a:lstStyle/>
          <a:p>
            <a:pPr algn="just"/>
            <a:r>
              <a:rPr lang="ru-RU" sz="2800" dirty="0" smtClean="0"/>
              <a:t>	Самостоятельно </a:t>
            </a:r>
            <a:r>
              <a:rPr lang="ru-RU" sz="2800" dirty="0" smtClean="0"/>
              <a:t>полученный вывод и в </a:t>
            </a:r>
            <a:r>
              <a:rPr lang="ru-RU" sz="2800" dirty="0" smtClean="0"/>
              <a:t>рационально-логическом </a:t>
            </a:r>
            <a:r>
              <a:rPr lang="ru-RU" sz="2800" dirty="0" smtClean="0"/>
              <a:t>познании мира лучше затверживания готового </a:t>
            </a:r>
            <a:r>
              <a:rPr lang="ru-RU" sz="2800" dirty="0" smtClean="0"/>
              <a:t>результата</a:t>
            </a:r>
            <a:r>
              <a:rPr lang="ru-RU" sz="2800" dirty="0" smtClean="0"/>
              <a:t>: чужое знание воспринимается в лучшем случае с доверием, а собственное – это всегда убеждение; отсюда оно запоминается надолго и легче применяется в будущем. А в </a:t>
            </a:r>
            <a:r>
              <a:rPr lang="ru-RU" sz="2800" dirty="0" smtClean="0"/>
              <a:t>образно-чувственном </a:t>
            </a:r>
            <a:r>
              <a:rPr lang="ru-RU" sz="2800" dirty="0" smtClean="0"/>
              <a:t>познании жизни путь самостоятельного погружения является, вероятно, единственно возможным. Вот почему нельзя прибегать к прямому истолкованию произведений искусства. К успеху приводит только наводящий метод освоения </a:t>
            </a:r>
            <a:r>
              <a:rPr lang="ru-RU" sz="2800" dirty="0" smtClean="0"/>
              <a:t>художественных </a:t>
            </a:r>
            <a:r>
              <a:rPr lang="ru-RU" sz="2800" dirty="0" smtClean="0"/>
              <a:t>образов.</a:t>
            </a:r>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332656"/>
            <a:ext cx="8568952" cy="6124754"/>
          </a:xfrm>
          <a:prstGeom prst="rect">
            <a:avLst/>
          </a:prstGeom>
          <a:noFill/>
        </p:spPr>
        <p:txBody>
          <a:bodyPr wrap="square" rtlCol="0">
            <a:spAutoFit/>
          </a:bodyPr>
          <a:lstStyle/>
          <a:p>
            <a:pPr algn="just"/>
            <a:r>
              <a:rPr lang="ru-RU" sz="2800" dirty="0" smtClean="0"/>
              <a:t>	Аналогично </a:t>
            </a:r>
            <a:r>
              <a:rPr lang="ru-RU" sz="2800" dirty="0" smtClean="0"/>
              <a:t>преподаватель, который использует наводящий метод, не переводит художественный образ из конкретного плана в абстрактный посредством противопоказанного искусству </a:t>
            </a:r>
            <a:r>
              <a:rPr lang="ru-RU" sz="2800" dirty="0" smtClean="0"/>
              <a:t>логического </a:t>
            </a:r>
            <a:r>
              <a:rPr lang="ru-RU" sz="2800" dirty="0" smtClean="0"/>
              <a:t>сообщения, а лишь создает условия, чтобы сверхзадача была понята, раскрыта. Как правило, страноведческое значение имеет именно сверхзадача: не столь важно заметить, что у </a:t>
            </a:r>
            <a:r>
              <a:rPr lang="ru-RU" sz="2800" dirty="0" smtClean="0"/>
              <a:t>Пугачева </a:t>
            </a:r>
            <a:r>
              <a:rPr lang="ru-RU" sz="2800" dirty="0" smtClean="0"/>
              <a:t>была черная борода или что «черты лица его, правильные и довольно приятные, не изъявляли ничего свирепого», сколь существенно уловить, что Пушкин показывает его в качестве выразителя народных чаяний и сочувствует ему. </a:t>
            </a:r>
            <a:endParaRPr lang="ru-RU"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88640"/>
            <a:ext cx="8496944" cy="6278642"/>
          </a:xfrm>
          <a:prstGeom prst="rect">
            <a:avLst/>
          </a:prstGeom>
          <a:noFill/>
        </p:spPr>
        <p:txBody>
          <a:bodyPr wrap="square" rtlCol="0">
            <a:spAutoFit/>
          </a:bodyPr>
          <a:lstStyle/>
          <a:p>
            <a:pPr algn="just"/>
            <a:r>
              <a:rPr lang="ru-RU" sz="2400" b="1" dirty="0" smtClean="0"/>
              <a:t>Первый прием наводящего метода: вычленение основного смысла художественного образа.</a:t>
            </a:r>
            <a:endParaRPr lang="ru-RU" sz="2400" dirty="0" smtClean="0"/>
          </a:p>
          <a:p>
            <a:pPr algn="just"/>
            <a:r>
              <a:rPr lang="ru-RU" sz="2400" dirty="0" smtClean="0"/>
              <a:t>	Широко </a:t>
            </a:r>
            <a:r>
              <a:rPr lang="ru-RU" sz="2400" dirty="0" smtClean="0"/>
              <a:t>известен портрет М. Горького, написанный И. </a:t>
            </a:r>
            <a:r>
              <a:rPr lang="ru-RU" sz="2400" dirty="0" smtClean="0"/>
              <a:t>Бродским</a:t>
            </a:r>
            <a:r>
              <a:rPr lang="ru-RU" sz="2400" dirty="0" smtClean="0"/>
              <a:t>. Писатель представлен смотрящим вдаль, лицо освещено косыми лучами солнца, брови сведены, глаза прищурены, </a:t>
            </a:r>
            <a:r>
              <a:rPr lang="ru-RU" sz="2400" dirty="0" smtClean="0"/>
              <a:t>широкополая </a:t>
            </a:r>
            <a:r>
              <a:rPr lang="ru-RU" sz="2400" dirty="0" smtClean="0"/>
              <a:t>шляпа сдвинута назад, открывая высокий лоб. </a:t>
            </a:r>
            <a:r>
              <a:rPr lang="ru-RU" sz="2400" dirty="0" err="1" smtClean="0"/>
              <a:t>Идейно­символические</a:t>
            </a:r>
            <a:r>
              <a:rPr lang="ru-RU" sz="2400" dirty="0" smtClean="0"/>
              <a:t> </a:t>
            </a:r>
            <a:r>
              <a:rPr lang="ru-RU" sz="2400" dirty="0" smtClean="0"/>
              <a:t>мотивы образа многочисленны и разноплановы: подчеркнут ум великого писателя, его </a:t>
            </a:r>
            <a:r>
              <a:rPr lang="ru-RU" sz="2400" dirty="0" smtClean="0"/>
              <a:t>целеустремленность</a:t>
            </a:r>
            <a:r>
              <a:rPr lang="ru-RU" sz="2400" dirty="0" smtClean="0"/>
              <a:t>, сосредоточенность, упорство в достижении цели, </a:t>
            </a:r>
            <a:r>
              <a:rPr lang="ru-RU" sz="2400" dirty="0" smtClean="0"/>
              <a:t>уверенность </a:t>
            </a:r>
            <a:r>
              <a:rPr lang="ru-RU" sz="2400" dirty="0" smtClean="0"/>
              <a:t>в своей правоте. На другом уровне рассмотрения мож­но увидеть глубокую народность изображенного человека, его русские черты лица, его простоту, большой жизненный опыт, отсутствие исключительности во внешнем поведении. Возможны и другие интерпретации знаменитого портрета.</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628800"/>
            <a:ext cx="8568952" cy="1354217"/>
          </a:xfrm>
          <a:prstGeom prst="rect">
            <a:avLst/>
          </a:prstGeom>
          <a:noFill/>
        </p:spPr>
        <p:txBody>
          <a:bodyPr wrap="square" rtlCol="0">
            <a:spAutoFit/>
          </a:bodyPr>
          <a:lstStyle/>
          <a:p>
            <a:pPr algn="just"/>
            <a:r>
              <a:rPr lang="ru-RU" sz="3200" b="1" dirty="0" smtClean="0"/>
              <a:t>	1</a:t>
            </a:r>
            <a:r>
              <a:rPr lang="ru-RU" sz="3200" b="1" dirty="0" smtClean="0"/>
              <a:t>.  Художественная литература в лингвострановедческом </a:t>
            </a:r>
            <a:r>
              <a:rPr lang="ru-RU" sz="3200" b="1" dirty="0" smtClean="0"/>
              <a:t>рассмотрении</a:t>
            </a:r>
            <a:r>
              <a:rPr lang="ru-RU" sz="3200" b="1" dirty="0" smtClean="0"/>
              <a:t>.</a:t>
            </a:r>
            <a:endParaRPr lang="ru-RU" sz="3200" dirty="0" smtClean="0"/>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8424936" cy="6370975"/>
          </a:xfrm>
          <a:prstGeom prst="rect">
            <a:avLst/>
          </a:prstGeom>
          <a:noFill/>
        </p:spPr>
        <p:txBody>
          <a:bodyPr wrap="square" rtlCol="0">
            <a:spAutoFit/>
          </a:bodyPr>
          <a:lstStyle/>
          <a:p>
            <a:pPr algn="just"/>
            <a:r>
              <a:rPr lang="ru-RU" sz="2400" b="1" dirty="0" smtClean="0"/>
              <a:t>Второй прием наводящего метода: присоединение проективных показателей к основному смыслу</a:t>
            </a:r>
            <a:endParaRPr lang="ru-RU" sz="2400" dirty="0" smtClean="0"/>
          </a:p>
          <a:p>
            <a:pPr algn="just"/>
            <a:r>
              <a:rPr lang="ru-RU" sz="2400" dirty="0" smtClean="0"/>
              <a:t>	Собственно</a:t>
            </a:r>
            <a:r>
              <a:rPr lang="ru-RU" sz="2400" dirty="0" smtClean="0"/>
              <a:t>, основной смысл с самого начала вычленяется </a:t>
            </a:r>
            <a:r>
              <a:rPr lang="ru-RU" sz="2400" dirty="0" smtClean="0"/>
              <a:t>благодаря </a:t>
            </a:r>
            <a:r>
              <a:rPr lang="ru-RU" sz="2400" dirty="0" smtClean="0"/>
              <a:t>интуитивному учету носителей проективной информации. Теперь требуется произвести среди них отбор: остановиться на наиболее очевидных, ярких, доступных и, что очень важно, контекстно-однозначных.</a:t>
            </a:r>
          </a:p>
          <a:p>
            <a:pPr algn="just"/>
            <a:r>
              <a:rPr lang="ru-RU" sz="2400" dirty="0" smtClean="0"/>
              <a:t>	Так</a:t>
            </a:r>
            <a:r>
              <a:rPr lang="ru-RU" sz="2400" dirty="0" smtClean="0"/>
              <a:t>, смысл «Пугачев народный вождь» следует из ряда мельком брошенных фраз. Накануне приступа казаки, которые должны были охранять Белогорскую крепость, сами «ночью выступили из крепости», т. е. перешли на сторону восставших. Воззвание Пугачева было написано в «сильных выражениях и должно было произвести опасное впечатление на умы простых людей», следовательно, оно действительно отражало их чаяния. </a:t>
            </a:r>
            <a:endParaRPr lang="ru-RU"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04664"/>
            <a:ext cx="8424936" cy="6278642"/>
          </a:xfrm>
          <a:prstGeom prst="rect">
            <a:avLst/>
          </a:prstGeom>
          <a:noFill/>
        </p:spPr>
        <p:txBody>
          <a:bodyPr wrap="square" rtlCol="0">
            <a:spAutoFit/>
          </a:bodyPr>
          <a:lstStyle/>
          <a:p>
            <a:pPr algn="just"/>
            <a:r>
              <a:rPr lang="ru-RU" sz="2400" b="1" dirty="0" smtClean="0"/>
              <a:t>Третий прием наводящего метода: настройка на основной смысл.</a:t>
            </a:r>
            <a:endParaRPr lang="ru-RU" sz="2400" dirty="0" smtClean="0"/>
          </a:p>
          <a:p>
            <a:pPr algn="just"/>
            <a:r>
              <a:rPr lang="ru-RU" sz="2400" dirty="0" smtClean="0"/>
              <a:t>	Мы </a:t>
            </a:r>
            <a:r>
              <a:rPr lang="ru-RU" sz="2400" dirty="0" smtClean="0"/>
              <a:t>уже говорили о важности настройки на поиск сокровенного смысла произведения искусства. Для этого нужны предварительные знания: если зритель не знает, чем знаменита боярыня Морозова, изображенная на не менее знаменитом </a:t>
            </a:r>
            <a:r>
              <a:rPr lang="ru-RU" sz="2400" dirty="0" smtClean="0"/>
              <a:t>полотне </a:t>
            </a:r>
            <a:r>
              <a:rPr lang="ru-RU" sz="2400" dirty="0" smtClean="0"/>
              <a:t>В. Сурикова, то его восприятие радикально отличается от восприятия человека, которому соответствующие обстоятельства известны. Предварительные знания определяют и готовность зрителя искать смысл за пределами конкретного содержания образа: если читатель ничего не слышал о крестьянской войне под предводительством Емельяна Пугачева, то повесть А. </a:t>
            </a:r>
            <a:r>
              <a:rPr lang="ru-RU" sz="2400" dirty="0" smtClean="0"/>
              <a:t>Пушкина </a:t>
            </a:r>
            <a:r>
              <a:rPr lang="ru-RU" sz="2400" dirty="0" smtClean="0"/>
              <a:t>может быть воспринята как приключенческий рассказ о том, как Петр Гринев женился на Марье Мироновой.</a:t>
            </a:r>
          </a:p>
          <a:p>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188640"/>
            <a:ext cx="8712968" cy="4247317"/>
          </a:xfrm>
          <a:prstGeom prst="rect">
            <a:avLst/>
          </a:prstGeom>
          <a:noFill/>
        </p:spPr>
        <p:txBody>
          <a:bodyPr wrap="square" rtlCol="0">
            <a:spAutoFit/>
          </a:bodyPr>
          <a:lstStyle/>
          <a:p>
            <a:pPr algn="just"/>
            <a:r>
              <a:rPr lang="ru-RU" sz="2800" b="1" dirty="0" smtClean="0"/>
              <a:t>Четвертый прием наводящего метода: усиление проективных показателей.</a:t>
            </a:r>
            <a:endParaRPr lang="ru-RU" sz="2800" dirty="0" smtClean="0"/>
          </a:p>
          <a:p>
            <a:pPr algn="just"/>
            <a:r>
              <a:rPr lang="ru-RU" sz="2800" dirty="0" smtClean="0"/>
              <a:t>	Проективные </a:t>
            </a:r>
            <a:r>
              <a:rPr lang="ru-RU" sz="2800" dirty="0" smtClean="0"/>
              <a:t>показатели находятся непосредственно в тексте книги или на полотне картины, поэтому их усиление </a:t>
            </a:r>
            <a:r>
              <a:rPr lang="ru-RU" sz="2800" dirty="0" smtClean="0"/>
              <a:t>сопровождает </a:t>
            </a:r>
            <a:r>
              <a:rPr lang="ru-RU" sz="2800" dirty="0" smtClean="0"/>
              <a:t>чтение или разглядывание.</a:t>
            </a:r>
          </a:p>
          <a:p>
            <a:pPr algn="just"/>
            <a:r>
              <a:rPr lang="ru-RU" sz="2800" dirty="0" smtClean="0"/>
              <a:t>	Перевод </a:t>
            </a:r>
            <a:r>
              <a:rPr lang="ru-RU" sz="2800" dirty="0" smtClean="0"/>
              <a:t>конкретной информации проективного показателя в абстрактный смысл бывает двояким.</a:t>
            </a:r>
          </a:p>
          <a:p>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04664"/>
            <a:ext cx="8352928" cy="5109091"/>
          </a:xfrm>
          <a:prstGeom prst="rect">
            <a:avLst/>
          </a:prstGeom>
          <a:noFill/>
        </p:spPr>
        <p:txBody>
          <a:bodyPr wrap="square" rtlCol="0">
            <a:spAutoFit/>
          </a:bodyPr>
          <a:lstStyle/>
          <a:p>
            <a:pPr algn="just"/>
            <a:r>
              <a:rPr lang="ru-RU" sz="2800" dirty="0" smtClean="0"/>
              <a:t>	Во-первых</a:t>
            </a:r>
            <a:r>
              <a:rPr lang="ru-RU" sz="2800" dirty="0" smtClean="0"/>
              <a:t>, можно прибегнуть к толкованию, – тогда </a:t>
            </a:r>
            <a:r>
              <a:rPr lang="ru-RU" sz="2800" dirty="0" smtClean="0"/>
              <a:t>проективное </a:t>
            </a:r>
            <a:r>
              <a:rPr lang="ru-RU" sz="2800" dirty="0" smtClean="0"/>
              <a:t>высказывание кем-то (посторонним для </a:t>
            </a:r>
            <a:r>
              <a:rPr lang="ru-RU" sz="2800" dirty="0" smtClean="0"/>
              <a:t>воспринимающего</a:t>
            </a:r>
            <a:r>
              <a:rPr lang="ru-RU" sz="2800" dirty="0" smtClean="0"/>
              <a:t>) преобразуется в прагматичное, недвусмысленное, </a:t>
            </a:r>
            <a:r>
              <a:rPr lang="ru-RU" sz="2800" dirty="0" smtClean="0"/>
              <a:t>прямое</a:t>
            </a:r>
            <a:r>
              <a:rPr lang="ru-RU" sz="2800" dirty="0" smtClean="0"/>
              <a:t>. Например, деталь «странного» военного совета – «все </a:t>
            </a:r>
            <a:r>
              <a:rPr lang="ru-RU" sz="2800" dirty="0" smtClean="0"/>
              <a:t>обходились </a:t>
            </a:r>
            <a:r>
              <a:rPr lang="ru-RU" sz="2800" dirty="0" smtClean="0"/>
              <a:t>между собою как товарищи» – вполне правильно </a:t>
            </a:r>
            <a:r>
              <a:rPr lang="ru-RU" sz="2800" dirty="0" smtClean="0"/>
              <a:t>изложить </a:t>
            </a:r>
            <a:r>
              <a:rPr lang="ru-RU" sz="2800" dirty="0" smtClean="0"/>
              <a:t>прагматично: Пугачев был демократичен. Плохо то, что толкование предполагает посредника, между тем как читатель должен сам проявить догадливость.</a:t>
            </a:r>
          </a:p>
          <a:p>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8424936" cy="4832092"/>
          </a:xfrm>
          <a:prstGeom prst="rect">
            <a:avLst/>
          </a:prstGeom>
          <a:noFill/>
        </p:spPr>
        <p:txBody>
          <a:bodyPr wrap="square" rtlCol="0">
            <a:spAutoFit/>
          </a:bodyPr>
          <a:lstStyle/>
          <a:p>
            <a:pPr algn="just"/>
            <a:r>
              <a:rPr lang="ru-RU" sz="2800" dirty="0" smtClean="0"/>
              <a:t>	Во-вторых</a:t>
            </a:r>
            <a:r>
              <a:rPr lang="ru-RU" sz="2800" dirty="0" smtClean="0"/>
              <a:t>, можно использовать как раз усиление. Этот прием заключается в том, что к проективной информации </a:t>
            </a:r>
            <a:r>
              <a:rPr lang="ru-RU" sz="2800" dirty="0" smtClean="0"/>
              <a:t>литературного </a:t>
            </a:r>
            <a:r>
              <a:rPr lang="ru-RU" sz="2800" dirty="0" smtClean="0"/>
              <a:t>текста прибавляется еще несколько подобных единиц. Здесь нет перевода проективного высказывания в прагматичное, но все же читателю легче сделать правильное заключение </a:t>
            </a:r>
            <a:r>
              <a:rPr lang="ru-RU" sz="2800" dirty="0" smtClean="0"/>
              <a:t>относительно </a:t>
            </a:r>
            <a:r>
              <a:rPr lang="ru-RU" sz="2800" dirty="0" smtClean="0"/>
              <a:t>основного смысла. Усиление подобно подсказке, </a:t>
            </a:r>
            <a:r>
              <a:rPr lang="ru-RU" sz="2800" dirty="0" smtClean="0"/>
              <a:t>которая </a:t>
            </a:r>
            <a:r>
              <a:rPr lang="ru-RU" sz="2800" dirty="0" smtClean="0"/>
              <a:t>приводит к решению задачи, хотя и не сообщает готового ответа. Акт осмысления остается за читателем. </a:t>
            </a:r>
            <a:endParaRPr lang="ru-RU"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8280920" cy="6832640"/>
          </a:xfrm>
          <a:prstGeom prst="rect">
            <a:avLst/>
          </a:prstGeom>
          <a:noFill/>
        </p:spPr>
        <p:txBody>
          <a:bodyPr wrap="square" rtlCol="0">
            <a:spAutoFit/>
          </a:bodyPr>
          <a:lstStyle/>
          <a:p>
            <a:pPr algn="just"/>
            <a:r>
              <a:rPr lang="ru-RU" sz="2800" dirty="0" smtClean="0"/>
              <a:t>	Филологическое </a:t>
            </a:r>
            <a:r>
              <a:rPr lang="ru-RU" sz="2800" dirty="0" smtClean="0"/>
              <a:t>чтение – труд и искусство. Учащемуся надо показать, что первоначальное восприятие прочитанного обычно бывает недостаточным, что из текста можно, с одной стороны, многое «вычитать» и что, с другой, в текст можно многое от себя «вчитать». Для этого его надо познакомить с принятыми в </a:t>
            </a:r>
            <a:r>
              <a:rPr lang="ru-RU" sz="2800" dirty="0" smtClean="0"/>
              <a:t>филологии </a:t>
            </a:r>
            <a:r>
              <a:rPr lang="ru-RU" sz="2800" dirty="0" smtClean="0"/>
              <a:t>приемами и способами интерпретации текста. </a:t>
            </a:r>
            <a:r>
              <a:rPr lang="ru-RU" sz="2800" dirty="0" smtClean="0"/>
              <a:t>Следовательно</a:t>
            </a:r>
            <a:r>
              <a:rPr lang="ru-RU" sz="2800" dirty="0" smtClean="0"/>
              <a:t>, суть нашего предложения сводится к продумыванию </a:t>
            </a:r>
            <a:r>
              <a:rPr lang="ru-RU" sz="2800" dirty="0" smtClean="0"/>
              <a:t>стратегии</a:t>
            </a:r>
            <a:r>
              <a:rPr lang="ru-RU" sz="2800" dirty="0" smtClean="0"/>
              <a:t>, которая позволила бы привить иностранному учащемуся навыки и умения филологического чтения-труда, </a:t>
            </a:r>
            <a:r>
              <a:rPr lang="ru-RU" sz="2800" dirty="0" smtClean="0"/>
              <a:t>чтения-искусства</a:t>
            </a:r>
            <a:r>
              <a:rPr lang="ru-RU" sz="2800" dirty="0" smtClean="0"/>
              <a:t>, нацеленного на освоение национальной культуры русского народа.</a:t>
            </a:r>
          </a:p>
          <a:p>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8280920" cy="5109091"/>
          </a:xfrm>
          <a:prstGeom prst="rect">
            <a:avLst/>
          </a:prstGeom>
          <a:noFill/>
        </p:spPr>
        <p:txBody>
          <a:bodyPr wrap="square" rtlCol="0">
            <a:spAutoFit/>
          </a:bodyPr>
          <a:lstStyle/>
          <a:p>
            <a:pPr algn="just"/>
            <a:r>
              <a:rPr lang="ru-RU" sz="2800" dirty="0" smtClean="0"/>
              <a:t>	Вопрос</a:t>
            </a:r>
            <a:r>
              <a:rPr lang="ru-RU" sz="2800" dirty="0" smtClean="0"/>
              <a:t>, и к нему предстоит еще не раз возвращаться. Вероятно, настало время задуматься над созданием </a:t>
            </a:r>
            <a:r>
              <a:rPr lang="ru-RU" sz="2800" dirty="0" smtClean="0"/>
              <a:t>специального </a:t>
            </a:r>
            <a:r>
              <a:rPr lang="ru-RU" sz="2800" dirty="0" smtClean="0"/>
              <a:t>учебника лингвострановедческого чтения, который </a:t>
            </a:r>
            <a:r>
              <a:rPr lang="ru-RU" sz="2800" dirty="0" smtClean="0"/>
              <a:t>формировал </a:t>
            </a:r>
            <a:r>
              <a:rPr lang="ru-RU" sz="2800" dirty="0" smtClean="0"/>
              <a:t>бы названные умения и навыки. Несомненно, что филологизация языкового учебного процесса (мы имеем в виду, конечно, отнюдь не только тех, кто изучает русский язык, </a:t>
            </a:r>
            <a:r>
              <a:rPr lang="ru-RU" sz="2800" smtClean="0"/>
              <a:t>чтобы </a:t>
            </a:r>
            <a:r>
              <a:rPr lang="ru-RU" sz="2800" smtClean="0"/>
              <a:t>приобрести </a:t>
            </a:r>
            <a:r>
              <a:rPr lang="ru-RU" sz="2800" dirty="0" smtClean="0"/>
              <a:t>филологическое образование) обернется повышением его страноведческой отдачи.</a:t>
            </a: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404664"/>
            <a:ext cx="8352928" cy="6278642"/>
          </a:xfrm>
          <a:prstGeom prst="rect">
            <a:avLst/>
          </a:prstGeom>
          <a:noFill/>
        </p:spPr>
        <p:txBody>
          <a:bodyPr wrap="square" rtlCol="0">
            <a:spAutoFit/>
          </a:bodyPr>
          <a:lstStyle/>
          <a:p>
            <a:pPr algn="just"/>
            <a:r>
              <a:rPr lang="ru-RU" sz="2400" dirty="0" smtClean="0"/>
              <a:t>	Язык </a:t>
            </a:r>
            <a:r>
              <a:rPr lang="ru-RU" sz="2400" dirty="0" smtClean="0"/>
              <a:t>остается материальным субстратом как понятийного мышления, так и мышления в образах. Например, слово </a:t>
            </a:r>
            <a:r>
              <a:rPr lang="ru-RU" sz="2400" i="1" dirty="0" smtClean="0"/>
              <a:t>буря</a:t>
            </a:r>
            <a:r>
              <a:rPr lang="ru-RU" sz="2400" dirty="0" smtClean="0"/>
              <a:t> на понятийном уровне познания и отражения окружающего нас </a:t>
            </a:r>
            <a:r>
              <a:rPr lang="ru-RU" sz="2400" dirty="0" smtClean="0"/>
              <a:t>мира </a:t>
            </a:r>
            <a:r>
              <a:rPr lang="ru-RU" sz="2400" dirty="0" smtClean="0"/>
              <a:t>– это название явления, которое с помощью СД описывается как ‘ненастье с сильным разрушительным ветром’. Та же лексема на чувственно-образном уровне познания может </a:t>
            </a:r>
            <a:r>
              <a:rPr lang="ru-RU" sz="2400" dirty="0" smtClean="0"/>
              <a:t>означать протест </a:t>
            </a:r>
            <a:r>
              <a:rPr lang="ru-RU" sz="2400" dirty="0" smtClean="0"/>
              <a:t>против застоя, жажду перемен («А он, мятежный, просит бури!» – М. Лермонтов) </a:t>
            </a:r>
            <a:r>
              <a:rPr lang="ru-RU" sz="2400" dirty="0" smtClean="0"/>
              <a:t>	Аналогичным </a:t>
            </a:r>
            <a:r>
              <a:rPr lang="ru-RU" sz="2400" dirty="0" smtClean="0"/>
              <a:t>образом колокол описывается </a:t>
            </a:r>
            <a:r>
              <a:rPr lang="ru-RU" sz="2400" dirty="0" err="1" smtClean="0"/>
              <a:t>рационально-логически</a:t>
            </a:r>
            <a:r>
              <a:rPr lang="ru-RU" sz="2400" dirty="0" smtClean="0"/>
              <a:t> </a:t>
            </a:r>
            <a:r>
              <a:rPr lang="ru-RU" sz="2400" dirty="0" smtClean="0"/>
              <a:t>как ‘металлическое изделие в форме полого усеченного конуса с подвешенным внутри стержнем (языком) для звона</a:t>
            </a:r>
            <a:r>
              <a:rPr lang="ru-RU" sz="2400" dirty="0" smtClean="0"/>
              <a:t>’, </a:t>
            </a:r>
            <a:r>
              <a:rPr lang="ru-RU" sz="2400" dirty="0" smtClean="0"/>
              <a:t>но одновременно он является образом народовластия, демократии (новгородский вечевой колокол; «</a:t>
            </a:r>
            <a:r>
              <a:rPr lang="ru-RU" sz="2400" dirty="0" smtClean="0"/>
              <a:t>Колокол</a:t>
            </a:r>
            <a:r>
              <a:rPr lang="ru-RU" sz="2400" dirty="0" smtClean="0"/>
              <a:t>» – журнал </a:t>
            </a:r>
            <a:r>
              <a:rPr lang="ru-RU" sz="2400" dirty="0" smtClean="0"/>
              <a:t>     А</a:t>
            </a:r>
            <a:r>
              <a:rPr lang="ru-RU" sz="2400" dirty="0" smtClean="0"/>
              <a:t>. Герцена).</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404664"/>
            <a:ext cx="8424936" cy="5262979"/>
          </a:xfrm>
          <a:prstGeom prst="rect">
            <a:avLst/>
          </a:prstGeom>
          <a:noFill/>
        </p:spPr>
        <p:txBody>
          <a:bodyPr wrap="square" rtlCol="0">
            <a:spAutoFit/>
          </a:bodyPr>
          <a:lstStyle/>
          <a:p>
            <a:pPr algn="just"/>
            <a:r>
              <a:rPr lang="ru-RU" sz="2800" dirty="0" smtClean="0"/>
              <a:t>	Некоторые </a:t>
            </a:r>
            <a:r>
              <a:rPr lang="ru-RU" sz="2800" dirty="0" smtClean="0"/>
              <a:t>слова одновременно образуют как плоть мысли-понятия, так и материальную основу мысли-образа: </a:t>
            </a:r>
            <a:r>
              <a:rPr lang="ru-RU" sz="2800" i="1" dirty="0" smtClean="0"/>
              <a:t>воля, ветер, почва, бесы, путь-дорога, море, утес, пива, тройка, (заводской) гудок... </a:t>
            </a:r>
            <a:r>
              <a:rPr lang="ru-RU" sz="2800" dirty="0" smtClean="0"/>
              <a:t>Образная </a:t>
            </a:r>
            <a:r>
              <a:rPr lang="ru-RU" sz="2800" dirty="0" smtClean="0"/>
              <a:t>семантика возникает в слове, если оно интенсивно употребляется в актах эмоционально-чувственного познания, т. е. не в прагматичной, деловой речи, а в речи </a:t>
            </a:r>
            <a:r>
              <a:rPr lang="ru-RU" sz="2800" dirty="0" smtClean="0"/>
              <a:t>художественной</a:t>
            </a:r>
            <a:r>
              <a:rPr lang="ru-RU" sz="2800" dirty="0" smtClean="0"/>
              <a:t>, в фольклоре и в литературе. Так, свойственный началу XIX века образный план слова нос запечатлен в повести Н. </a:t>
            </a:r>
            <a:r>
              <a:rPr lang="ru-RU" sz="2800" dirty="0" smtClean="0"/>
              <a:t>Гоголя </a:t>
            </a:r>
            <a:r>
              <a:rPr lang="ru-RU" sz="2800" dirty="0" smtClean="0"/>
              <a:t>«Нос». </a:t>
            </a:r>
            <a:endParaRPr lang="ru-RU"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88640"/>
            <a:ext cx="8640960" cy="6647974"/>
          </a:xfrm>
          <a:prstGeom prst="rect">
            <a:avLst/>
          </a:prstGeom>
          <a:noFill/>
        </p:spPr>
        <p:txBody>
          <a:bodyPr wrap="square" rtlCol="0">
            <a:spAutoFit/>
          </a:bodyPr>
          <a:lstStyle/>
          <a:p>
            <a:pPr algn="just"/>
            <a:r>
              <a:rPr lang="ru-RU" sz="2400" dirty="0" smtClean="0"/>
              <a:t>	Образ </a:t>
            </a:r>
            <a:r>
              <a:rPr lang="ru-RU" sz="2400" dirty="0" smtClean="0"/>
              <a:t>и понятие – это антиподы: первый </a:t>
            </a:r>
            <a:r>
              <a:rPr lang="ru-RU" sz="2400" dirty="0" smtClean="0"/>
              <a:t>конкретен</a:t>
            </a:r>
            <a:r>
              <a:rPr lang="ru-RU" sz="2400" dirty="0" smtClean="0"/>
              <a:t>, доступен чувственному восприятию, а второе абстрактно, и поэтому его нельзя пи увидеть, ни ощутить. Одновременно образ и понятие близки между собой: как и понятие, </a:t>
            </a:r>
            <a:r>
              <a:rPr lang="ru-RU" sz="2400" dirty="0" smtClean="0"/>
              <a:t>художественный </a:t>
            </a:r>
            <a:r>
              <a:rPr lang="ru-RU" sz="2400" dirty="0" smtClean="0"/>
              <a:t>образ не является слепком с какого-либо единичного </a:t>
            </a:r>
            <a:r>
              <a:rPr lang="ru-RU" sz="2400" dirty="0" smtClean="0"/>
              <a:t>предмета </a:t>
            </a:r>
            <a:r>
              <a:rPr lang="ru-RU" sz="2400" dirty="0" smtClean="0"/>
              <a:t>или явления, а представляет собой продукт обобщения, абстрагирования, правда, речь идет об абстрагировании </a:t>
            </a:r>
            <a:r>
              <a:rPr lang="ru-RU" sz="2400" dirty="0" smtClean="0"/>
              <a:t>особого </a:t>
            </a:r>
            <a:r>
              <a:rPr lang="ru-RU" sz="2400" dirty="0" smtClean="0"/>
              <a:t>рода, поскольку всеобщее и особенное образа непременно воплощены в конкретном. Об отношениях </a:t>
            </a:r>
            <a:r>
              <a:rPr lang="ru-RU" sz="2400" dirty="0" err="1" smtClean="0"/>
              <a:t>дополнительности</a:t>
            </a:r>
            <a:r>
              <a:rPr lang="ru-RU" sz="2400" dirty="0" smtClean="0"/>
              <a:t> между образом и понятием свидетельствуют их взаимные </a:t>
            </a:r>
            <a:r>
              <a:rPr lang="ru-RU" sz="2400" dirty="0" smtClean="0"/>
              <a:t>переходы </a:t>
            </a:r>
            <a:r>
              <a:rPr lang="ru-RU" sz="2400" dirty="0" smtClean="0"/>
              <a:t>друг в друга: например, от образа Обломова, созданного в художественной литературе, произведено понятие обломовщина, которое вошло в общеупотребительный язык и используется в прагматичной (а не только в художественной) речи.</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60648"/>
            <a:ext cx="8280920" cy="5262979"/>
          </a:xfrm>
          <a:prstGeom prst="rect">
            <a:avLst/>
          </a:prstGeom>
          <a:noFill/>
        </p:spPr>
        <p:txBody>
          <a:bodyPr wrap="square" rtlCol="0">
            <a:spAutoFit/>
          </a:bodyPr>
          <a:lstStyle/>
          <a:p>
            <a:pPr algn="just"/>
            <a:r>
              <a:rPr lang="ru-RU" sz="2800" dirty="0" smtClean="0"/>
              <a:t>	Эстетико-образный </a:t>
            </a:r>
            <a:r>
              <a:rPr lang="ru-RU" sz="2800" dirty="0" smtClean="0"/>
              <a:t>план языка не сводится к одной лишь лексике и далеко не исчерпывается также и другими языковыми единицами. В самом деле: </a:t>
            </a:r>
            <a:r>
              <a:rPr lang="ru-RU" sz="2800" dirty="0" smtClean="0"/>
              <a:t>эффективнейшим </a:t>
            </a:r>
            <a:r>
              <a:rPr lang="ru-RU" sz="2800" dirty="0" smtClean="0"/>
              <a:t>средством создания эстетических образов является художественный текст, произведения фольклора и литературы. Не случайно фольклор и художественная литература </a:t>
            </a:r>
            <a:r>
              <a:rPr lang="ru-RU" sz="2800" dirty="0" smtClean="0"/>
              <a:t>называются </a:t>
            </a:r>
            <a:r>
              <a:rPr lang="ru-RU" sz="2800" dirty="0" smtClean="0"/>
              <a:t>искусством слова. Кроме того, и это следует подчеркнуть, вербальный язык в его эстетической функции присутствует и в других видах </a:t>
            </a:r>
            <a:r>
              <a:rPr lang="ru-RU" sz="2800" dirty="0" smtClean="0"/>
              <a:t>искусства</a:t>
            </a:r>
            <a:r>
              <a:rPr lang="ru-RU" sz="2800" dirty="0" smtClean="0"/>
              <a:t>, особенно в изобразительных. </a:t>
            </a:r>
            <a:endParaRPr lang="ru-RU"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204864"/>
            <a:ext cx="8640960" cy="2339102"/>
          </a:xfrm>
          <a:prstGeom prst="rect">
            <a:avLst/>
          </a:prstGeom>
          <a:noFill/>
        </p:spPr>
        <p:txBody>
          <a:bodyPr wrap="square" rtlCol="0">
            <a:spAutoFit/>
          </a:bodyPr>
          <a:lstStyle/>
          <a:p>
            <a:pPr algn="just"/>
            <a:r>
              <a:rPr lang="ru-RU" sz="3200" b="1" dirty="0" smtClean="0"/>
              <a:t>2</a:t>
            </a:r>
            <a:r>
              <a:rPr lang="ru-RU" sz="3200" b="1" dirty="0" smtClean="0"/>
              <a:t>. Лингвострановедческий потенциал произведений искусства. Гносеологическая и коммуникативная</a:t>
            </a:r>
            <a:r>
              <a:rPr lang="ru-RU" sz="3200" dirty="0" smtClean="0"/>
              <a:t> </a:t>
            </a:r>
            <a:r>
              <a:rPr lang="ru-RU" sz="3200" b="1" dirty="0" smtClean="0"/>
              <a:t>функция искусства.</a:t>
            </a:r>
            <a:endParaRPr lang="ru-RU" sz="3200" dirty="0" smtClean="0"/>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60648"/>
            <a:ext cx="8640960" cy="5970865"/>
          </a:xfrm>
          <a:prstGeom prst="rect">
            <a:avLst/>
          </a:prstGeom>
          <a:noFill/>
        </p:spPr>
        <p:txBody>
          <a:bodyPr wrap="square" rtlCol="0">
            <a:spAutoFit/>
          </a:bodyPr>
          <a:lstStyle/>
          <a:p>
            <a:pPr algn="just"/>
            <a:r>
              <a:rPr lang="ru-RU" sz="2800" dirty="0" smtClean="0"/>
              <a:t>	Художественная </a:t>
            </a:r>
            <a:r>
              <a:rPr lang="ru-RU" sz="2800" dirty="0" smtClean="0"/>
              <a:t>литература, искусство имеют большое </a:t>
            </a:r>
            <a:r>
              <a:rPr lang="ru-RU" sz="2800" dirty="0" smtClean="0"/>
              <a:t>познавательное </a:t>
            </a:r>
            <a:r>
              <a:rPr lang="ru-RU" sz="2800" dirty="0" smtClean="0"/>
              <a:t>значение. Все важнейшие события отечественной истории нашли свое отражение не только в документах и научных </a:t>
            </a:r>
            <a:r>
              <a:rPr lang="ru-RU" sz="2800" dirty="0" smtClean="0"/>
              <a:t>исследованиях</a:t>
            </a:r>
            <a:r>
              <a:rPr lang="ru-RU" sz="2800" dirty="0" smtClean="0"/>
              <a:t>, но и в художественной литературе, в живописи, скульптуре, архитектуре, музыке, драматургии, хореографии.</a:t>
            </a:r>
          </a:p>
          <a:p>
            <a:pPr algn="just"/>
            <a:r>
              <a:rPr lang="ru-RU" sz="2800" dirty="0" smtClean="0"/>
              <a:t>	Из </a:t>
            </a:r>
            <a:r>
              <a:rPr lang="ru-RU" sz="2800" dirty="0" smtClean="0"/>
              <a:t>сказанного вытекает, что произведения искусства являются не только важным каналом отражения и накопления информации о действительности, но и некоторые из них, что не менее важно, сами по себе есть значительное явление национальной культуры русского народа.</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60648"/>
            <a:ext cx="8496944" cy="6771084"/>
          </a:xfrm>
          <a:prstGeom prst="rect">
            <a:avLst/>
          </a:prstGeom>
          <a:noFill/>
        </p:spPr>
        <p:txBody>
          <a:bodyPr wrap="square" rtlCol="0">
            <a:spAutoFit/>
          </a:bodyPr>
          <a:lstStyle/>
          <a:p>
            <a:pPr algn="just"/>
            <a:r>
              <a:rPr lang="ru-RU" sz="2600" dirty="0" smtClean="0"/>
              <a:t>	Если </a:t>
            </a:r>
            <a:r>
              <a:rPr lang="ru-RU" sz="2600" dirty="0" smtClean="0"/>
              <a:t>преподаватель общественных дисциплин в своей работе опирается в основном на логико-понятийный путь ознакомления учащегося с Республикой Беларусь, в лекциях и на семинарах </a:t>
            </a:r>
            <a:r>
              <a:rPr lang="ru-RU" sz="2600" dirty="0" smtClean="0"/>
              <a:t>рассказывает </a:t>
            </a:r>
            <a:r>
              <a:rPr lang="ru-RU" sz="2600" dirty="0" smtClean="0"/>
              <a:t>об истории, культуре и образе жизни нашего </a:t>
            </a:r>
            <a:r>
              <a:rPr lang="ru-RU" sz="2600" dirty="0" smtClean="0"/>
              <a:t>государства</a:t>
            </a:r>
            <a:r>
              <a:rPr lang="ru-RU" sz="2600" dirty="0" smtClean="0"/>
              <a:t>, то произведения искусства показывают жизнь, воспроизводят ее в конкретных картинах и образах.</a:t>
            </a:r>
          </a:p>
          <a:p>
            <a:pPr algn="just"/>
            <a:r>
              <a:rPr lang="ru-RU" sz="2600" dirty="0" smtClean="0"/>
              <a:t>	Искусство </a:t>
            </a:r>
            <a:r>
              <a:rPr lang="ru-RU" sz="2600" dirty="0" smtClean="0"/>
              <a:t>– зеркало жизни, но этот образ нельзя понимать прямолинейно. Картина тем и отличается от документальной фотографии, что в ней художник преобразует действительность, представляет ее в осмысленном, типизированном виде. Любой художественный образ обобщает, т. е. вскрывает, несет в себе черты не одного явления, а многих.</a:t>
            </a:r>
          </a:p>
          <a:p>
            <a:endParaRPr lang="ru-RU"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23</TotalTime>
  <Words>63</Words>
  <Application>Microsoft Office PowerPoint</Application>
  <PresentationFormat>Экран (4:3)</PresentationFormat>
  <Paragraphs>35</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Трек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Артём</cp:lastModifiedBy>
  <cp:revision>22</cp:revision>
  <dcterms:modified xsi:type="dcterms:W3CDTF">2017-04-09T12:09:25Z</dcterms:modified>
</cp:coreProperties>
</file>