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08A4A2-0F6A-4FDF-85D2-71918F656BEE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CD69E-E4B1-407C-848B-A4F287CE09A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484784"/>
            <a:ext cx="820891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/>
              <a:t>ОСНОВНЫЕ КОММУНИКАТИВНО-ВАЖНЫЕ ЧЕРТЫ РУССКОГО МЕНТАЛИТЕТА</a:t>
            </a:r>
            <a:endParaRPr lang="ru-RU" sz="4400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575330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357166"/>
            <a:ext cx="821537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Гуманность, душевная мягкость – важнейшие установки русского сознания.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 	Черствые, эгоистичные люди осуждаются, негативно воспринимаются обществом. 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Гостеприимство – национальная ценность. Русский человек, приглашая домой, оказывает высшую честь гостю. 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8236330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143116"/>
            <a:ext cx="80010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3. Созерцательность мышления.</a:t>
            </a:r>
            <a:endParaRPr lang="ru-RU" sz="32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489293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792961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Русское сознание воспринимает окружающую действительность созерцательно, пассивно, как бы с позиции наблюдателя, а не активного участника процесса жизни. 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Новое рассматривается русским сознанием не как нечто прогрессивное, лучшее, а как нечто непроверенное, недостаточно надежное; русскому сознанию свойствен консерватизм, нелюбовь к резким изменениям. 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19738334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143116"/>
            <a:ext cx="80010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4.</a:t>
            </a:r>
            <a:r>
              <a:rPr lang="ru-RU" sz="3200" dirty="0" smtClean="0"/>
              <a:t> </a:t>
            </a:r>
            <a:r>
              <a:rPr lang="ru-RU" sz="3200" b="1" dirty="0" smtClean="0"/>
              <a:t>Историческая терпеливость.</a:t>
            </a:r>
            <a:endParaRPr lang="ru-RU" sz="32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435239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642918"/>
            <a:ext cx="821537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Русский человек сохраняет терпение и надежду на будущее, демонстрирует упорство в отстаивании своего дела даже в самых тяжелых, почти безнадежных ситуациях. В русском сознании существуют такие стереотипы как: </a:t>
            </a:r>
            <a:r>
              <a:rPr lang="ru-RU" sz="2800" i="1" dirty="0" smtClean="0"/>
              <a:t>Все образуется, Все к лучшему, Христос терпел и нам велел, Стерпится-слюбится. </a:t>
            </a:r>
            <a:endParaRPr lang="ru-RU" sz="28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71145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2071678"/>
            <a:ext cx="778674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5. Бытовая импульсивность.</a:t>
            </a:r>
            <a:endParaRPr lang="ru-RU" sz="32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671300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857232"/>
            <a:ext cx="771530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Русскому сознанию свойственна азартность, </a:t>
            </a:r>
            <a:r>
              <a:rPr lang="ru-RU" sz="2800" dirty="0" err="1" smtClean="0"/>
              <a:t>увлекаемость</a:t>
            </a:r>
            <a:r>
              <a:rPr lang="ru-RU" sz="2800" dirty="0" smtClean="0"/>
              <a:t> в деятельности (особенно на первом ее этапе, потом обычно наступает апатия). 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Для русского поведения характерна быстрая смена настроений, эмоций и чувств.</a:t>
            </a:r>
          </a:p>
          <a:p>
            <a:pPr algn="just"/>
            <a:r>
              <a:rPr lang="ru-RU" sz="2800" dirty="0" smtClean="0"/>
              <a:t> </a:t>
            </a:r>
          </a:p>
          <a:p>
            <a:pPr algn="just"/>
            <a:r>
              <a:rPr lang="ru-RU" sz="2800" dirty="0" smtClean="0"/>
              <a:t>	Русские слова </a:t>
            </a:r>
            <a:r>
              <a:rPr lang="ru-RU" sz="2800" i="1" dirty="0" smtClean="0"/>
              <a:t>удаль, удалец, «разойтись» </a:t>
            </a:r>
            <a:r>
              <a:rPr lang="ru-RU" sz="2800" dirty="0" err="1" smtClean="0"/>
              <a:t>безэквивалентны</a:t>
            </a:r>
            <a:r>
              <a:rPr lang="ru-RU" sz="2800" dirty="0" smtClean="0"/>
              <a:t>. 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14455679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785926"/>
            <a:ext cx="77153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6.</a:t>
            </a:r>
            <a:r>
              <a:rPr lang="ru-RU" sz="3200" dirty="0" smtClean="0"/>
              <a:t> </a:t>
            </a:r>
            <a:r>
              <a:rPr lang="ru-RU" sz="3200" b="1" dirty="0" smtClean="0"/>
              <a:t>Неосмотрительность.</a:t>
            </a:r>
            <a:endParaRPr lang="ru-RU" sz="32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38150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785794"/>
            <a:ext cx="7929618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Русское сознание не любит тщательно продумывать план, детально готовиться. 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Русский человек часто оправдывает, свою неосмотрительность, объясняя неудачу действием внешних сил, не чувствуя своей вины: “не сложилось”, “не получилось”, “не пошло”, “так вышло”, “так получилось”.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227512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2214554"/>
            <a:ext cx="70009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7.</a:t>
            </a:r>
            <a:r>
              <a:rPr lang="ru-RU" sz="3200" dirty="0" smtClean="0"/>
              <a:t> </a:t>
            </a:r>
            <a:r>
              <a:rPr lang="ru-RU" sz="3200" b="1" dirty="0" smtClean="0"/>
              <a:t>Нелюбовь к среднему.</a:t>
            </a:r>
            <a:endParaRPr lang="ru-RU" sz="32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67172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1857364"/>
            <a:ext cx="72866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1. Соборность.</a:t>
            </a:r>
            <a:endParaRPr lang="ru-RU" sz="32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529806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714356"/>
            <a:ext cx="750099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Русское сознание склонно к крайностям («все или ничего»), оно не любит постепенности. Русское мышление не любит середины, оно бескомпромиссно по своей сути. Вопрос часто ставится так: </a:t>
            </a:r>
            <a:r>
              <a:rPr lang="ru-RU" sz="2800" i="1" dirty="0" smtClean="0"/>
              <a:t>за или против, ты за меня или против меня. </a:t>
            </a:r>
            <a:endParaRPr lang="ru-RU" sz="2800" dirty="0" smtClean="0"/>
          </a:p>
          <a:p>
            <a:pPr algn="just"/>
            <a:r>
              <a:rPr lang="ru-RU" sz="2800" i="1" dirty="0" smtClean="0"/>
              <a:t> </a:t>
            </a:r>
            <a:endParaRPr lang="ru-RU" sz="2800" dirty="0" smtClean="0"/>
          </a:p>
          <a:p>
            <a:pPr algn="just"/>
            <a:r>
              <a:rPr lang="ru-RU" sz="2800" dirty="0" smtClean="0"/>
              <a:t>	Компромисс русским сознанием рассматривается как слабость, неумение проявить волю, настоять на своем. 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10450845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357430"/>
            <a:ext cx="778674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8.</a:t>
            </a:r>
            <a:r>
              <a:rPr lang="ru-RU" sz="3200" dirty="0" smtClean="0"/>
              <a:t> </a:t>
            </a:r>
            <a:r>
              <a:rPr lang="ru-RU" sz="3200" b="1" dirty="0" smtClean="0"/>
              <a:t>Неуважение к законам.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500042"/>
            <a:ext cx="8072494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Это отношение к законам, правилам как допускающим исключения для отдельных людей, в отдельных обстоятельствах. Это стойкое убеждение, что из всех правил могут быть (для меня) исключения. 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Русское сознание полагает, что закон не для всех.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Закон рассматривается русским сознанием как некая внешняя недобрая сила, враждебная личности. Обойти ее – не грех, не преступление.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2071678"/>
            <a:ext cx="750099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/>
              <a:t>9. Ответственность перед внешним контролем.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1071546"/>
            <a:ext cx="742955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Русский человек привык к постоянному сильному внешнему контролю, фактически – к диктатуре и всевластию начальства. 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«Нам нужен порядок!» (не понимая ничего конкретного под порядком, а имея в виду просто стремление к сильному внешнему контролю).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2214554"/>
            <a:ext cx="735811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10. Потребность в идеалах.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357166"/>
            <a:ext cx="778674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Для русского сознания важно, чтобы существовали общественные идеалы: «надо во что-то верить». 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Это – «Святая Русь», «русская идея», «идея демократии», «идея справедливости», «благо детей» и др. 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Отсутствие идеалов, утрата старых идеалов («раньше хоть во что-то верили, а сейчас ни во что не верят») переживаются русским сознанием очень тяжело. </a:t>
            </a:r>
            <a:endParaRPr lang="ru-RU" sz="28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285992"/>
            <a:ext cx="77153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/>
              <a:t>11. Стремление к справедливости</a:t>
            </a:r>
            <a:r>
              <a:rPr lang="ru-RU" b="1" dirty="0" smtClean="0"/>
              <a:t>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642918"/>
            <a:ext cx="814393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Это важнейшая ценность русского сознания. Справедливость русский менталитет трактует как фактическое равенство для всех, как потребность в общей уравнительности. 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Любое богатство русский менталитет считает нажитым нечестно - его справедливо отнять и отдать бедным и обиженным, то есть тем, у кого богатства нет.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285992"/>
            <a:ext cx="85725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12. Второстепенность материального.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500042"/>
            <a:ext cx="792961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	</a:t>
            </a:r>
            <a:r>
              <a:rPr lang="ru-RU" sz="2800" b="1" dirty="0" err="1" smtClean="0"/>
              <a:t>Менталите́т</a:t>
            </a:r>
            <a:r>
              <a:rPr lang="ru-RU" sz="2800" dirty="0" smtClean="0"/>
              <a:t> (от лат. </a:t>
            </a:r>
            <a:r>
              <a:rPr lang="en-US" sz="2800" dirty="0" smtClean="0"/>
              <a:t>m</a:t>
            </a:r>
            <a:r>
              <a:rPr lang="ru-RU" sz="2800" dirty="0" err="1" smtClean="0"/>
              <a:t>ens</a:t>
            </a:r>
            <a:r>
              <a:rPr lang="ru-RU" sz="2800" dirty="0" smtClean="0"/>
              <a:t> – душа, дух (в более узком смысле - ум) и лат. </a:t>
            </a:r>
            <a:r>
              <a:rPr lang="ru-RU" sz="2800" dirty="0" err="1" smtClean="0"/>
              <a:t>аlis</a:t>
            </a:r>
            <a:r>
              <a:rPr lang="ru-RU" sz="2800" dirty="0" smtClean="0"/>
              <a:t> – другие) – совокупность умственных, эмоциональных, культурных особенностей, ценностных установок, присущих социальной  или этнической группе, народу. Также этот термин может быть использован для характеристики образа мысли отдельного человека.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Соборность заключается в приоритете общих, коллективных интересов, целей над личными.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1896089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642918"/>
            <a:ext cx="8072494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Русское сознание относится к материальному как к не главному в жизни. Положительно оценивается неприхотливость, русский человек, не стесняется жить и работать в скромных условиях, любит простую обстановку. 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 	Человек не должен демонстрировать высокие доходы, хвастаться деньгами считается позорно. 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Человек не должен стремиться заработать много денег - об этом стыдно мечтать и тем более говорить. </a:t>
            </a:r>
            <a:endParaRPr lang="ru-RU" sz="28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57166"/>
            <a:ext cx="8215370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Отношение русского сознания к деньгам – как к второстепенному в жизни: </a:t>
            </a:r>
            <a:r>
              <a:rPr lang="ru-RU" sz="2800" i="1" dirty="0" smtClean="0"/>
              <a:t>Не имей сто рублей, а имей сто друзей; Бедность не порок; Не в деньгах счастье. </a:t>
            </a:r>
            <a:endParaRPr lang="ru-RU" sz="2800" dirty="0" smtClean="0"/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 	В русском сознании действует принцип «работа не главное», что отражает нелюбовь к напряженному труду, восприятие работы как не главного источника благосостояния.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 	Работа рассматривается как важная часть жизни, но не главная ее цель: </a:t>
            </a:r>
            <a:r>
              <a:rPr lang="ru-RU" sz="2800" i="1" dirty="0" smtClean="0"/>
              <a:t>Работа не волк, в лес не убежит; Работа </a:t>
            </a:r>
            <a:r>
              <a:rPr lang="ru-RU" sz="2800" i="1" dirty="0" err="1" smtClean="0"/>
              <a:t>дураков</a:t>
            </a:r>
            <a:r>
              <a:rPr lang="ru-RU" sz="2800" i="1" dirty="0" smtClean="0"/>
              <a:t> любит; От работы кони дохнут; Пусть лошади работают. 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2000240"/>
            <a:ext cx="807249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/>
              <a:t>13. Национальная самокритичность. 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501122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Для русского сознания привычно в других народах видеть достоинства, оценивать чужое как интересное, хорошее, качественное, а о себе – говорить плохо, с осуждением. Ср.: прилагательное </a:t>
            </a:r>
            <a:r>
              <a:rPr lang="ru-RU" sz="2800" i="1" dirty="0" smtClean="0"/>
              <a:t>импортный </a:t>
            </a:r>
            <a:r>
              <a:rPr lang="ru-RU" sz="2800" dirty="0" smtClean="0"/>
              <a:t>только в русском языке имело значение </a:t>
            </a:r>
            <a:r>
              <a:rPr lang="ru-RU" sz="2800" i="1" dirty="0" smtClean="0"/>
              <a:t>хороший</a:t>
            </a:r>
            <a:r>
              <a:rPr lang="ru-RU" sz="2800" dirty="0" smtClean="0"/>
              <a:t>, </a:t>
            </a:r>
            <a:r>
              <a:rPr lang="ru-RU" sz="2800" i="1" dirty="0" smtClean="0"/>
              <a:t>качественный</a:t>
            </a:r>
            <a:r>
              <a:rPr lang="ru-RU" sz="2800" dirty="0" smtClean="0"/>
              <a:t>. 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 	Обсуждая проблему “как у вас, как у нас”, русские любят подводить итог не в свою пользу. 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 	Русские любят критиковать себя, но не любят, когда это делают другие.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2143116"/>
            <a:ext cx="764386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/>
              <a:t>14. Пассивность в приобретении знаний.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857232"/>
            <a:ext cx="7929618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Данное качество проявляется в том, что русские учащиеся и студенты в процессе учебы больше записывают, слушают, но не проявляют активности в самом учебном процессе, ведут себя пассивно, мало задают вопросов, стесняются спрашивать. </a:t>
            </a:r>
          </a:p>
          <a:p>
            <a:pPr algn="just"/>
            <a:r>
              <a:rPr lang="ru-RU" sz="2800" dirty="0" smtClean="0"/>
              <a:t>	Если кто-то из школьников и студентов задает много вопросов, к нему его товарищи и сами педагоги относятся иронически – называют его </a:t>
            </a:r>
            <a:r>
              <a:rPr lang="ru-RU" sz="2800" i="1" dirty="0" smtClean="0"/>
              <a:t>беспокойным, дотошным. Все ему чего-то надо </a:t>
            </a:r>
            <a:r>
              <a:rPr lang="ru-RU" sz="2800" dirty="0" smtClean="0"/>
              <a:t>и т.д.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2143116"/>
            <a:ext cx="735811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15. Надежда на централизованное решение всех проблем.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428604"/>
            <a:ext cx="821537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Русский человек возлагает ответственность за свою судьбу, судьбу общества, страны на внешние силы – прежде всего, на царя, президента, начальника. </a:t>
            </a:r>
          </a:p>
          <a:p>
            <a:pPr algn="just"/>
            <a:r>
              <a:rPr lang="ru-RU" sz="2800" dirty="0" smtClean="0"/>
              <a:t>	Отсюда формируется внутренняя безответственность человека.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Русский человек любит присоединяться к мнению авторитетов, объявлять себя сторонником того или иного популярного политика.</a:t>
            </a:r>
          </a:p>
          <a:p>
            <a:pPr algn="just"/>
            <a:r>
              <a:rPr lang="ru-RU" sz="2800" dirty="0" smtClean="0"/>
              <a:t>	Вера во всесилие верховной власти тесно переплетается с верой в то, что от человека ничего не зависит.</a:t>
            </a:r>
            <a:endParaRPr lang="ru-RU" sz="28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928802"/>
            <a:ext cx="792961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16. Вера в возможность быстрого и простого решения сложных проблем.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14356"/>
            <a:ext cx="7929618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Русский человек доверчив, легко обретает надежду, искренне ожидает скорого решения его проблем. При этом русское сознание верит, что новый начальник может быстро решить то, что не решил предыдущий. 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Народ охотно идет за теми, кто предлагает простые и быстро реализуемые решения. При этом русскому сознанию свойственно и быстрое разочарование реформами, если они не дают немедленный положительный эффект.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500042"/>
            <a:ext cx="814393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Выделяться в русской культуре не принято, выделяющихся, в том числе особенно достигающих успеха и материального благополучия, не любят, им завидуют и мешают. 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Русское сознание скорее будет стремиться присоединиться к общему мнению, к большинству, нежели остаться в оппозиции.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«Белая ворона» – неодобрительная характеристика в России. Характерно, что в русском языке нет фразеологизма, который бы положительно оценивал выделяющихся людей. </a:t>
            </a:r>
          </a:p>
          <a:p>
            <a:pPr algn="just"/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2924245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428604"/>
            <a:ext cx="814393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Соборность сознания отражается также в традиции жить большими семьями. Общественное сознание резко не одобряет помещение родителей в дома престарелых («при живых детях»). Родителей принято брать «к себе», чтобы в старости родители жили с детьми. </a:t>
            </a:r>
          </a:p>
          <a:p>
            <a:pPr algn="just"/>
            <a:r>
              <a:rPr lang="ru-RU" sz="2800" dirty="0" smtClean="0"/>
              <a:t>	Отчетливо выражен мотив «живем для детей». Родители считают своим долгом до старости проявлять заботу о своих детях, помогать им деньгами, сидеть с внуками, освобождать своих детей от обязанностей ухода за их детьми. 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2353579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85728"/>
            <a:ext cx="814393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Большую роль играет в русском сознании понятие «соседство». Выражение «мы живем по соседству» означает, что у меня с этим человеком есть достаточно тесная связь, почти дружба - могу обратиться за помощью, советом и т.д. 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Коллектив - это не просто коллеги, это совокупность людей, которая имеет общее мнение по различным вопросам и это мнение должен учитывать каждый член коллектива. </a:t>
            </a:r>
          </a:p>
          <a:p>
            <a:endParaRPr lang="ru-RU" u="sng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87603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57166"/>
            <a:ext cx="8072494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В деловых отношениях соборность проявляется в большой доверчивости русского человека - люди не боятся делиться секретами, откровенны даже с малознакомыми. </a:t>
            </a:r>
          </a:p>
          <a:p>
            <a:pPr algn="just"/>
            <a:r>
              <a:rPr lang="ru-RU" sz="2800" dirty="0" smtClean="0"/>
              <a:t>	Русский человек может дать в долг, в том числе малознакомым.</a:t>
            </a:r>
          </a:p>
          <a:p>
            <a:pPr algn="just"/>
            <a:r>
              <a:rPr lang="ru-RU" sz="2800" dirty="0" smtClean="0"/>
              <a:t> 	Есть понятие «свой человек» - это не обязательно родственник, это человек, который из чувства дружбы готов сделать для вас все.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902302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428604"/>
            <a:ext cx="800105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dirty="0" smtClean="0">
                <a:solidFill>
                  <a:srgbClr val="FF0000"/>
                </a:solidFill>
              </a:rPr>
              <a:t>	Что дает соборность обществу и человеку? </a:t>
            </a:r>
            <a:r>
              <a:rPr lang="ru-RU" sz="2800" b="1" dirty="0" smtClean="0">
                <a:solidFill>
                  <a:srgbClr val="FF0000"/>
                </a:solidFill>
              </a:rPr>
              <a:t>	</a:t>
            </a:r>
          </a:p>
          <a:p>
            <a:pPr algn="just"/>
            <a:r>
              <a:rPr lang="ru-RU" sz="2800" b="1" dirty="0" smtClean="0">
                <a:solidFill>
                  <a:srgbClr val="FF0000"/>
                </a:solidFill>
              </a:rPr>
              <a:t>	</a:t>
            </a:r>
            <a:r>
              <a:rPr lang="ru-RU" sz="2800" dirty="0" smtClean="0"/>
              <a:t>Соборность обеспечивает общую защищенность всех, обеспеченность по минимуму для всех; она обеспечивает взаимопомощь людей.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b="1" i="1" dirty="0" smtClean="0">
                <a:solidFill>
                  <a:srgbClr val="FF0000"/>
                </a:solidFill>
              </a:rPr>
              <a:t>	Чему мешает соборность? </a:t>
            </a:r>
          </a:p>
          <a:p>
            <a:pPr algn="just"/>
            <a:r>
              <a:rPr lang="ru-RU" sz="2800" dirty="0" smtClean="0"/>
              <a:t>	В соборном обществе нарушается личная независимость, неприкосновенность человека;  формируется высокая зависимость члена общества от других людей; возникают зависть, сплетни, постоянное стремление к перераспределению богатств.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14508893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2143116"/>
            <a:ext cx="792961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/>
              <a:t>2.</a:t>
            </a:r>
            <a:r>
              <a:rPr lang="ru-RU" sz="3200" dirty="0" smtClean="0"/>
              <a:t> </a:t>
            </a:r>
            <a:r>
              <a:rPr lang="ru-RU" sz="3200" b="1" dirty="0" smtClean="0"/>
              <a:t>Душевность социальных отношений.</a:t>
            </a:r>
            <a:endParaRPr lang="ru-RU" sz="3200" dirty="0" smtClean="0"/>
          </a:p>
          <a:p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35192527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68</TotalTime>
  <Words>103</Words>
  <Application>Microsoft Office PowerPoint</Application>
  <PresentationFormat>Экран (4:3)</PresentationFormat>
  <Paragraphs>99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Артём</cp:lastModifiedBy>
  <cp:revision>44</cp:revision>
  <dcterms:modified xsi:type="dcterms:W3CDTF">2017-04-07T16:38:33Z</dcterms:modified>
</cp:coreProperties>
</file>