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700808"/>
            <a:ext cx="80648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ТЕКСТ В ЛИНГВОСТРАНОВЕДЧЕСКОМ АСПЕКТЕ.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56895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1</a:t>
            </a:r>
            <a:r>
              <a:rPr lang="ru-RU" sz="2800" dirty="0" smtClean="0"/>
              <a:t>) Содержательная ценность текста определяется его страноведческим наполнением. Чем больше текст содержит страноведческих сведений, чем существеннее они для нашей культуры, чем легче они воспринимаются и запоминаются, тем выше его содержательная ценность. </a:t>
            </a:r>
          </a:p>
          <a:p>
            <a:pPr algn="just"/>
            <a:r>
              <a:rPr lang="ru-RU" sz="2800" dirty="0" smtClean="0"/>
              <a:t>	2) Страноведческая ценность текста определяется также </a:t>
            </a:r>
            <a:r>
              <a:rPr lang="ru-RU" sz="2800" dirty="0" smtClean="0"/>
              <a:t>степенью </a:t>
            </a:r>
            <a:r>
              <a:rPr lang="ru-RU" sz="2800" dirty="0" smtClean="0"/>
              <a:t>его современности. Лишь тот учебник можно считать пригодным к пользованию, который отражает актуальную </a:t>
            </a:r>
            <a:r>
              <a:rPr lang="ru-RU" sz="2800" dirty="0" smtClean="0"/>
              <a:t>культуру </a:t>
            </a:r>
            <a:r>
              <a:rPr lang="ru-RU" sz="2800" dirty="0" smtClean="0"/>
              <a:t>нашей страны. Практика создания пособий за границей убедительно показывает, что разрабатываемый учебник может устареть уже в процессе подготовки к изданию.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424936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 smtClean="0"/>
              <a:t>	3) </a:t>
            </a:r>
            <a:r>
              <a:rPr lang="ru-RU" sz="2600" dirty="0" smtClean="0"/>
              <a:t>С этой установкой тесно связан принцип актуального </a:t>
            </a:r>
            <a:r>
              <a:rPr lang="ru-RU" sz="2600" dirty="0" smtClean="0"/>
              <a:t>историзма. </a:t>
            </a:r>
            <a:r>
              <a:rPr lang="ru-RU" sz="2600" dirty="0" smtClean="0"/>
              <a:t>Исторический, накопительный характер культуры в ее современном состоянии совершенно очевиден, поэтому не должно быть учебников, в которых не было бы стихов Пушкина или рассказов Чехова, не говорилось бы о </a:t>
            </a:r>
            <a:r>
              <a:rPr lang="ru-RU" sz="2600" dirty="0" smtClean="0"/>
              <a:t>возникновении </a:t>
            </a:r>
            <a:r>
              <a:rPr lang="ru-RU" sz="2600" dirty="0" smtClean="0"/>
              <a:t>Москвы или о событиях Великой Отечественной войны.</a:t>
            </a:r>
          </a:p>
          <a:p>
            <a:pPr algn="just"/>
            <a:r>
              <a:rPr lang="ru-RU" sz="2600" dirty="0" smtClean="0"/>
              <a:t>	4) Последним принципом </a:t>
            </a:r>
            <a:r>
              <a:rPr lang="ru-RU" sz="2600" dirty="0" smtClean="0"/>
              <a:t>является </a:t>
            </a:r>
            <a:r>
              <a:rPr lang="ru-RU" sz="2600" dirty="0" smtClean="0"/>
              <a:t>требование типичности отражаемых ими фактов. В погоне за ложной занимательностью составители </a:t>
            </a:r>
            <a:r>
              <a:rPr lang="ru-RU" sz="2600" dirty="0" smtClean="0"/>
              <a:t>учебников </a:t>
            </a:r>
            <a:r>
              <a:rPr lang="ru-RU" sz="2600" dirty="0" smtClean="0"/>
              <a:t>в некоторых случаях перенасыщают их такими </a:t>
            </a:r>
            <a:r>
              <a:rPr lang="ru-RU" sz="2600" dirty="0" smtClean="0"/>
              <a:t>материалами</a:t>
            </a:r>
            <a:r>
              <a:rPr lang="ru-RU" sz="2600" dirty="0" smtClean="0"/>
              <a:t>, в которых действующие лица попадают в чрезвычайные обстоятельства или в которых обсуждаются пусть яркие, но редкие явления. </a:t>
            </a:r>
            <a:endParaRPr lang="ru-RU" sz="2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060848"/>
            <a:ext cx="84969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3. Лингвострановедческий комментарий.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568952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Комментарий </a:t>
            </a:r>
            <a:r>
              <a:rPr lang="ru-RU" sz="2800" dirty="0" smtClean="0"/>
              <a:t>– это любое разъяснение, относимое к определенному слову или выражению текста, к определенному отрывку или ко всему тексту целиком. В некоторых случаях комментарий ничем не отличается от тех способов семантизации, которые были описаны выше, однако ему присуща специфическая, только для него характерная </a:t>
            </a:r>
            <a:r>
              <a:rPr lang="ru-RU" sz="2800" dirty="0" smtClean="0"/>
              <a:t>особенность – он </a:t>
            </a:r>
            <a:r>
              <a:rPr lang="ru-RU" sz="2800" dirty="0" smtClean="0"/>
              <a:t>всегда соотнесен с текстом, ради которого написан. Независимо от того, для какой читательской категории комментарий </a:t>
            </a:r>
            <a:r>
              <a:rPr lang="ru-RU" sz="2800" dirty="0" smtClean="0"/>
              <a:t>предназначен</a:t>
            </a:r>
            <a:r>
              <a:rPr lang="ru-RU" sz="2800" dirty="0" smtClean="0"/>
              <a:t>, он не представляет собой чего-то автономного от текста, а подчинен ему – он должен помочь читателю понять текст.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64096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 smtClean="0"/>
              <a:t>	Потенциальные </a:t>
            </a:r>
            <a:r>
              <a:rPr lang="ru-RU" sz="2600" dirty="0" smtClean="0"/>
              <a:t>трудности, с которыми иностранный </a:t>
            </a:r>
            <a:r>
              <a:rPr lang="ru-RU" sz="2600" dirty="0" smtClean="0"/>
              <a:t>читатель </a:t>
            </a:r>
            <a:r>
              <a:rPr lang="ru-RU" sz="2600" dirty="0" smtClean="0"/>
              <a:t>сталкивается при погружении в публицистику и </a:t>
            </a:r>
            <a:r>
              <a:rPr lang="ru-RU" sz="2600" dirty="0" smtClean="0"/>
              <a:t>литературу</a:t>
            </a:r>
            <a:r>
              <a:rPr lang="ru-RU" sz="2600" dirty="0" smtClean="0"/>
              <a:t>, двоякого рода.</a:t>
            </a:r>
          </a:p>
          <a:p>
            <a:pPr algn="just"/>
            <a:r>
              <a:rPr lang="ru-RU" sz="2600" dirty="0" smtClean="0"/>
              <a:t>	Во-первых</a:t>
            </a:r>
            <a:r>
              <a:rPr lang="ru-RU" sz="2600" dirty="0" smtClean="0"/>
              <a:t>, могут встретиться слова и выражения, выходящие за пределы лексического запаса учащихся, или </a:t>
            </a:r>
            <a:r>
              <a:rPr lang="ru-RU" sz="2600" dirty="0" smtClean="0"/>
              <a:t>неупотребительные </a:t>
            </a:r>
            <a:r>
              <a:rPr lang="ru-RU" sz="2600" dirty="0" smtClean="0"/>
              <a:t>и периферийные для современного русского </a:t>
            </a:r>
            <a:r>
              <a:rPr lang="ru-RU" sz="2600" dirty="0" smtClean="0"/>
              <a:t>языка</a:t>
            </a:r>
            <a:r>
              <a:rPr lang="ru-RU" sz="2600" dirty="0" smtClean="0"/>
              <a:t>, или отличающиеся своей семантикой от «обычного» </a:t>
            </a:r>
            <a:r>
              <a:rPr lang="ru-RU" sz="2600" dirty="0" smtClean="0"/>
              <a:t>словоупотребления</a:t>
            </a:r>
            <a:r>
              <a:rPr lang="ru-RU" sz="2600" dirty="0" smtClean="0"/>
              <a:t>. Перечисленные затруднения снимаются в </a:t>
            </a:r>
            <a:r>
              <a:rPr lang="ru-RU" sz="2600" dirty="0" smtClean="0"/>
              <a:t>лингвистическом </a:t>
            </a:r>
            <a:r>
              <a:rPr lang="ru-RU" sz="2600" dirty="0" smtClean="0"/>
              <a:t>комментарии, который обычно не касается значения текстовых единиц: он просто переводит трудное </a:t>
            </a:r>
            <a:r>
              <a:rPr lang="ru-RU" sz="2600" dirty="0" smtClean="0"/>
              <a:t>выражение </a:t>
            </a:r>
            <a:r>
              <a:rPr lang="ru-RU" sz="2600" dirty="0" smtClean="0"/>
              <a:t>(диалектное, жаргонное, архаичное и т. д.) в доступное адресату. На форму текстовых единиц направлен также </a:t>
            </a:r>
            <a:r>
              <a:rPr lang="ru-RU" sz="2600" dirty="0" smtClean="0"/>
              <a:t>стилистический </a:t>
            </a:r>
            <a:r>
              <a:rPr lang="ru-RU" sz="2600" dirty="0" smtClean="0"/>
              <a:t>комментарий, демонстрирующий внешние </a:t>
            </a:r>
            <a:r>
              <a:rPr lang="ru-RU" sz="2600" dirty="0" smtClean="0"/>
              <a:t>приемы выразительности.</a:t>
            </a:r>
            <a:endParaRPr lang="ru-RU" sz="2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424936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Во-вторых</a:t>
            </a:r>
            <a:r>
              <a:rPr lang="ru-RU" sz="2800" dirty="0" smtClean="0"/>
              <a:t>, в тексте встречаются слова и выражения с националь­но-культурной семантикой (названия учреждений, документации, чинов, званий, должностей, отличий, денежных единиц, </a:t>
            </a:r>
            <a:r>
              <a:rPr lang="ru-RU" sz="2800" dirty="0" smtClean="0"/>
              <a:t>административного </a:t>
            </a:r>
            <a:r>
              <a:rPr lang="ru-RU" sz="2800" dirty="0" smtClean="0"/>
              <a:t>деления, блюд и напитков и т. д.), которые невозможно разъяснить путем синонимических замен, перефразирования. Комментарий, цель которого </a:t>
            </a:r>
            <a:r>
              <a:rPr lang="ru-RU" sz="2800" dirty="0" smtClean="0"/>
              <a:t>заключается </a:t>
            </a:r>
            <a:r>
              <a:rPr lang="ru-RU" sz="2800" dirty="0" smtClean="0"/>
              <a:t>в изъяснении внеязыковых явлений, называют по-разному – реальным, историко-литературным, бытовым, социальным, </a:t>
            </a:r>
            <a:r>
              <a:rPr lang="ru-RU" sz="2800" dirty="0" smtClean="0"/>
              <a:t>текстуальным</a:t>
            </a:r>
            <a:r>
              <a:rPr lang="ru-RU" sz="2800" dirty="0" smtClean="0"/>
              <a:t>. </a:t>
            </a:r>
            <a:r>
              <a:rPr lang="ru-RU" sz="2800" dirty="0" smtClean="0"/>
              <a:t>Данный </a:t>
            </a:r>
            <a:r>
              <a:rPr lang="ru-RU" sz="2800" dirty="0" smtClean="0"/>
              <a:t>вид комментария правильно именовать лингвострановедческим.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628800"/>
            <a:ext cx="86409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4. Лингвострановедческое чтение.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568952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Интенционный </a:t>
            </a:r>
            <a:r>
              <a:rPr lang="ru-RU" sz="2800" dirty="0" smtClean="0"/>
              <a:t>смысл проективного сообщения называется подтекстом. Подтекст это та субъективная информация, </a:t>
            </a:r>
            <a:r>
              <a:rPr lang="ru-RU" sz="2800" dirty="0" smtClean="0"/>
              <a:t>которая </a:t>
            </a:r>
            <a:r>
              <a:rPr lang="ru-RU" sz="2800" dirty="0" smtClean="0"/>
              <a:t>сопряжена с речевым намерением адресанта и которая не следует из объективного итогового смысла высказывания.</a:t>
            </a:r>
          </a:p>
          <a:p>
            <a:pPr algn="just"/>
            <a:r>
              <a:rPr lang="ru-RU" sz="2800" dirty="0" smtClean="0"/>
              <a:t>	Если </a:t>
            </a:r>
            <a:r>
              <a:rPr lang="ru-RU" sz="2800" dirty="0" smtClean="0"/>
              <a:t>подтекст закладывается в сообщение как бы в виде второго слоя на прагматичной семантике, то надо полагать, что он воспринимается адресатом иначе, чем прагматичная информация. Рассмотрим этот механизм, благодаря которому проективные высказывания исполняют свою роль в адекватной коммуникации.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42493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По </a:t>
            </a:r>
            <a:r>
              <a:rPr lang="ru-RU" sz="2800" dirty="0" smtClean="0"/>
              <a:t>отношению к этому высказыванию малого размера (</a:t>
            </a:r>
            <a:r>
              <a:rPr lang="ru-RU" sz="2800" dirty="0" smtClean="0"/>
              <a:t>например</a:t>
            </a:r>
            <a:r>
              <a:rPr lang="ru-RU" sz="2800" dirty="0" smtClean="0"/>
              <a:t>, фразе) все другие фразы, которые ему предшествуют или которые следуют за ним, называются контекстом. Контекст представляет собой проявление механизма смыслового </a:t>
            </a:r>
            <a:r>
              <a:rPr lang="ru-RU" sz="2800" dirty="0" smtClean="0"/>
              <a:t>подравнивания</a:t>
            </a:r>
            <a:r>
              <a:rPr lang="ru-RU" sz="2800" dirty="0" smtClean="0"/>
              <a:t>: контекстно-связанными являются лишь те фразы, </a:t>
            </a:r>
            <a:r>
              <a:rPr lang="ru-RU" sz="2800" dirty="0" smtClean="0"/>
              <a:t>которые </a:t>
            </a:r>
            <a:r>
              <a:rPr lang="ru-RU" sz="2800" dirty="0" smtClean="0"/>
              <a:t>способны выражать один-единственный цельный смысл. </a:t>
            </a:r>
            <a:r>
              <a:rPr lang="ru-RU" sz="2800" dirty="0" smtClean="0"/>
              <a:t>Следовательно</a:t>
            </a:r>
            <a:r>
              <a:rPr lang="ru-RU" sz="2800" dirty="0" smtClean="0"/>
              <a:t>, в нерасчлененном высказывании может быть </a:t>
            </a:r>
            <a:r>
              <a:rPr lang="ru-RU" sz="2800" dirty="0" smtClean="0"/>
              <a:t>несколько </a:t>
            </a:r>
            <a:r>
              <a:rPr lang="ru-RU" sz="2800" dirty="0" smtClean="0"/>
              <a:t>контекстных единств, которые не нужно смешивать.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132856"/>
            <a:ext cx="85689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1. Прагматичные и проектные тексты.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568952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Новая </a:t>
            </a:r>
            <a:r>
              <a:rPr lang="ru-RU" sz="2800" dirty="0" smtClean="0"/>
              <a:t>информация может быть сообщена двумя принципиально разными путями, способами, приемами.</a:t>
            </a:r>
          </a:p>
          <a:p>
            <a:pPr algn="just"/>
            <a:r>
              <a:rPr lang="ru-RU" sz="2800" dirty="0" smtClean="0"/>
              <a:t>	Во-первых</a:t>
            </a:r>
            <a:r>
              <a:rPr lang="ru-RU" sz="2800" dirty="0" smtClean="0"/>
              <a:t>, ее можно выразить «по-деловому», прямо, точно, без обиняков и недвусмысленно: </a:t>
            </a:r>
            <a:r>
              <a:rPr lang="ru-RU" sz="2800" i="1" dirty="0" smtClean="0"/>
              <a:t>На дворе тепло; Петенька </a:t>
            </a:r>
            <a:r>
              <a:rPr lang="ru-RU" sz="2800" dirty="0" smtClean="0"/>
              <a:t>– </a:t>
            </a:r>
            <a:r>
              <a:rPr lang="ru-RU" sz="2800" i="1" dirty="0" smtClean="0"/>
              <a:t>очень способный мальчик; Я живу в районе Москвы, богатом революционными традициями.</a:t>
            </a:r>
            <a:r>
              <a:rPr lang="ru-RU" sz="2800" dirty="0" smtClean="0"/>
              <a:t> Здесь каждое слово взято в своем основном, «словарном», значении, и, если его заменить описанием-семантизацией, общий смысл фраз сохраняется. Так, вместо первого высказывания можно поставить: </a:t>
            </a:r>
            <a:r>
              <a:rPr lang="ru-RU" sz="2800" i="1" dirty="0" smtClean="0"/>
              <a:t>За пределами стен дома воздух достаточно прогрелся.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4249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Во-вторых</a:t>
            </a:r>
            <a:r>
              <a:rPr lang="ru-RU" sz="2800" dirty="0" smtClean="0"/>
              <a:t>, новую информацию можно выразить обиняками, косвенно, через указание на близкие или смежные явления и </a:t>
            </a:r>
            <a:r>
              <a:rPr lang="ru-RU" sz="2800" dirty="0" smtClean="0"/>
              <a:t>факты</a:t>
            </a:r>
            <a:r>
              <a:rPr lang="ru-RU" sz="2800" dirty="0" smtClean="0"/>
              <a:t>, на причинно-следственные связи. Например, пусть адресант по-прежнему хочет сказать о теплой погоде на улице, но на сей раз он говорит: </a:t>
            </a:r>
            <a:r>
              <a:rPr lang="ru-RU" sz="2800" i="1" dirty="0" smtClean="0"/>
              <a:t>На дворе сосульки потекли.</a:t>
            </a:r>
            <a:r>
              <a:rPr lang="ru-RU" sz="2800" dirty="0" smtClean="0"/>
              <a:t> Две другие фразы при сохранности общего смысла также допускают </a:t>
            </a:r>
            <a:r>
              <a:rPr lang="ru-RU" sz="2800" dirty="0" smtClean="0"/>
              <a:t>перефразировку</a:t>
            </a:r>
            <a:r>
              <a:rPr lang="ru-RU" sz="2800" dirty="0" smtClean="0"/>
              <a:t>: </a:t>
            </a:r>
            <a:r>
              <a:rPr lang="ru-RU" sz="2800" i="1" dirty="0" smtClean="0"/>
              <a:t>Петенька пошел в школу пяти лет; Я живу на Красной Пресне.</a:t>
            </a:r>
            <a:r>
              <a:rPr lang="ru-RU" sz="2800" dirty="0" smtClean="0"/>
              <a:t> Во всех этих случаях нужно сделать пусть и несложное, но все же умозаключение.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8424936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Если </a:t>
            </a:r>
            <a:r>
              <a:rPr lang="ru-RU" sz="2800" dirty="0" smtClean="0"/>
              <a:t>речевая интенция переведена в рационально-логическое, прямое и самодостаточное высказывание (для его понимания умозаключения не требуется), то соответствующий текст назовем прагматичным. Термин образован от греческого слова со значением ‘вещь, явление, данность, сущность’, он должен </a:t>
            </a:r>
            <a:r>
              <a:rPr lang="ru-RU" sz="2800" dirty="0" smtClean="0"/>
              <a:t>показать</a:t>
            </a:r>
            <a:r>
              <a:rPr lang="ru-RU" sz="2800" dirty="0" smtClean="0"/>
              <a:t>, что тексты, которые мы имеем в виду, непосредственно нацелены на сообщение «деловой», «сущностной» информации, так что роль адресата сводится к сложению смыслов </a:t>
            </a:r>
            <a:r>
              <a:rPr lang="ru-RU" sz="2800" dirty="0" smtClean="0"/>
              <a:t>номинативных </a:t>
            </a:r>
            <a:r>
              <a:rPr lang="ru-RU" sz="2800" dirty="0" smtClean="0"/>
              <a:t>единиц, включенных в высказывание.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24936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Если </a:t>
            </a:r>
            <a:r>
              <a:rPr lang="ru-RU" sz="2800" dirty="0" smtClean="0"/>
              <a:t>же речевая интенция соотнесена с чем-то аналогичным, близким, подобным, но не прямо с предметом мысли, если она в типичном случае представляет собой посылку, а не вывод умозаключения, то соответствующий текст назовем </a:t>
            </a:r>
            <a:r>
              <a:rPr lang="ru-RU" sz="2800" dirty="0" smtClean="0"/>
              <a:t>проективным</a:t>
            </a:r>
            <a:r>
              <a:rPr lang="ru-RU" sz="2800" dirty="0" smtClean="0"/>
              <a:t>. </a:t>
            </a:r>
          </a:p>
          <a:p>
            <a:pPr algn="just"/>
            <a:r>
              <a:rPr lang="ru-RU" sz="2800" dirty="0" smtClean="0"/>
              <a:t>	Таким </a:t>
            </a:r>
            <a:r>
              <a:rPr lang="ru-RU" sz="2800" dirty="0" smtClean="0"/>
              <a:t>образом, следует различать прагматичный и </a:t>
            </a:r>
            <a:r>
              <a:rPr lang="ru-RU" sz="2800" dirty="0" smtClean="0"/>
              <a:t>проективный </a:t>
            </a:r>
            <a:r>
              <a:rPr lang="ru-RU" sz="2800" dirty="0" smtClean="0"/>
              <a:t>способы передачи информации. В приведенных выше </a:t>
            </a:r>
            <a:r>
              <a:rPr lang="ru-RU" sz="2800" dirty="0" smtClean="0"/>
              <a:t>примерах </a:t>
            </a:r>
            <a:r>
              <a:rPr lang="ru-RU" sz="2800" dirty="0" smtClean="0"/>
              <a:t>все фразы легко отнести или к первой, или ко второй группе. Иногда же оба способа переплетаются между собой, так что текст одновременно должен восприниматься и прямо, и </a:t>
            </a:r>
            <a:r>
              <a:rPr lang="ru-RU" sz="2800" dirty="0" smtClean="0"/>
              <a:t>переосмыслению</a:t>
            </a:r>
            <a:r>
              <a:rPr lang="ru-RU" sz="28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35292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 smtClean="0"/>
              <a:t>	Некоторые </a:t>
            </a:r>
            <a:r>
              <a:rPr lang="ru-RU" sz="2600" dirty="0" smtClean="0"/>
              <a:t>жанры словесности целиком состоят из </a:t>
            </a:r>
            <a:r>
              <a:rPr lang="ru-RU" sz="2600" dirty="0" smtClean="0"/>
              <a:t>прагматичных </a:t>
            </a:r>
            <a:r>
              <a:rPr lang="ru-RU" sz="2600" dirty="0" smtClean="0"/>
              <a:t>текстов. Таковы справочники, словари, учебники и </a:t>
            </a:r>
            <a:r>
              <a:rPr lang="ru-RU" sz="2600" dirty="0" smtClean="0"/>
              <a:t>учебные </a:t>
            </a:r>
            <a:r>
              <a:rPr lang="ru-RU" sz="2600" dirty="0" smtClean="0"/>
              <a:t>пособия, официальные сообщения, юридические и </a:t>
            </a:r>
            <a:r>
              <a:rPr lang="ru-RU" sz="2600" dirty="0" smtClean="0"/>
              <a:t>дипломатические </a:t>
            </a:r>
            <a:r>
              <a:rPr lang="ru-RU" sz="2600" dirty="0" smtClean="0"/>
              <a:t>документы, протоколы, сводки и т. д. Практически вся научная, учебная и справочная литература ориентирована </a:t>
            </a:r>
            <a:r>
              <a:rPr lang="ru-RU" sz="2600" dirty="0" smtClean="0"/>
              <a:t>исключительно </a:t>
            </a:r>
            <a:r>
              <a:rPr lang="ru-RU" sz="2600" dirty="0" smtClean="0"/>
              <a:t>на прагматичные тексты, которые на русском языке довольно легки и доступны для иностранца. И все же восприятие таких текстов иностранцами отличается от восприятия </a:t>
            </a:r>
            <a:r>
              <a:rPr lang="ru-RU" sz="2600" dirty="0" smtClean="0"/>
              <a:t>носителями </a:t>
            </a:r>
            <a:r>
              <a:rPr lang="ru-RU" sz="2600" dirty="0" smtClean="0"/>
              <a:t>языка. Следовательно, надо выявить, сколько информации может нести прагматичный текст для усвоения за одно занятие</a:t>
            </a:r>
            <a:r>
              <a:rPr lang="ru-RU" sz="2600" dirty="0" smtClean="0"/>
              <a:t>, </a:t>
            </a:r>
            <a:r>
              <a:rPr lang="ru-RU" sz="2600" dirty="0" smtClean="0"/>
              <a:t>как ее требуется согласовать с языковыми </a:t>
            </a:r>
            <a:r>
              <a:rPr lang="ru-RU" sz="2600" dirty="0" smtClean="0"/>
              <a:t>возможностями </a:t>
            </a:r>
            <a:r>
              <a:rPr lang="ru-RU" sz="2600" dirty="0" smtClean="0"/>
              <a:t>учащихся и т. д.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060848"/>
            <a:ext cx="835292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2. Критерии отбора страноведческих учебных текстов.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49694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Руководящий</a:t>
            </a:r>
            <a:r>
              <a:rPr lang="ru-RU" sz="2800" dirty="0" smtClean="0"/>
              <a:t>, самый существенный и высший критерий </a:t>
            </a:r>
            <a:r>
              <a:rPr lang="ru-RU" sz="2800" dirty="0" smtClean="0"/>
              <a:t>оценки </a:t>
            </a:r>
            <a:r>
              <a:rPr lang="ru-RU" sz="2800" dirty="0" smtClean="0"/>
              <a:t>содержательного плана учебных текстов – их учебно-методическая целесообразность. Это требование является всеобъемлющим: оно включает в себя все изложенные выше соображения. Одновременно это требование является гибким: оно учитывает, что в преподавании языков велика роль чувства меры и вообще искусства. Указанный генеральный критерий распадается на пять более конкретных.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129</TotalTime>
  <Words>30</Words>
  <Application>Microsoft Office PowerPoint</Application>
  <PresentationFormat>Экран (4:3)</PresentationFormat>
  <Paragraphs>24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Артём</cp:lastModifiedBy>
  <cp:revision>23</cp:revision>
  <dcterms:modified xsi:type="dcterms:W3CDTF">2017-04-07T19:10:25Z</dcterms:modified>
</cp:coreProperties>
</file>