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96752"/>
            <a:ext cx="8352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ЛИНГВОСТРАНОВЕДЧЕСКИЕ СЛОВАРИ. </a:t>
            </a:r>
            <a:r>
              <a:rPr lang="ru-RU" sz="3600" b="1" dirty="0" smtClean="0"/>
              <a:t>БОЛЬШОЙ </a:t>
            </a:r>
            <a:r>
              <a:rPr lang="ru-RU" sz="3600" b="1" dirty="0" smtClean="0"/>
              <a:t>ЛИНГВОСТРАНОВЕДЧЕСКИЙ СЛОВАРЬ РУССКОГО ЯЗЫКА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44824"/>
            <a:ext cx="842493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b="1" dirty="0" smtClean="0"/>
              <a:t>	3. Концепция </a:t>
            </a:r>
            <a:r>
              <a:rPr lang="ru-RU" sz="2800" b="1" dirty="0" smtClean="0"/>
              <a:t>лингвострановедческого словаря «Россия».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2493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	 </a:t>
            </a:r>
            <a:r>
              <a:rPr lang="ru-RU" sz="2600" dirty="0" smtClean="0"/>
              <a:t>По сравнению с другими словарями, </a:t>
            </a:r>
            <a:r>
              <a:rPr lang="ru-RU" sz="2600" dirty="0" smtClean="0"/>
              <a:t>посвященными </a:t>
            </a:r>
            <a:r>
              <a:rPr lang="ru-RU" sz="2600" dirty="0" smtClean="0"/>
              <a:t>языку и культуре ряда стран, в </a:t>
            </a:r>
            <a:r>
              <a:rPr lang="ru-RU" sz="2600" dirty="0" smtClean="0"/>
              <a:t>лингвострановедческом </a:t>
            </a:r>
            <a:r>
              <a:rPr lang="ru-RU" sz="2600" dirty="0" smtClean="0"/>
              <a:t>словаре «Россия» дан новый подход к решению основных вопросов, возникающих </a:t>
            </a:r>
            <a:r>
              <a:rPr lang="ru-RU" sz="2600" dirty="0" smtClean="0"/>
              <a:t>перед </a:t>
            </a:r>
            <a:r>
              <a:rPr lang="ru-RU" sz="2600" dirty="0" smtClean="0"/>
              <a:t>авторами словарей: какими должны быть </a:t>
            </a:r>
            <a:r>
              <a:rPr lang="ru-RU" sz="2600" dirty="0" smtClean="0"/>
              <a:t>принципы </a:t>
            </a:r>
            <a:r>
              <a:rPr lang="ru-RU" sz="2600" dirty="0" smtClean="0"/>
              <a:t>отбора словника и описания языковых единиц? Какой – структура словарной статьи? Концепция словаря позволяет выявить четкое различие между страноведческими (по сути энциклопедическими) и лингвострановедческими (по сути </a:t>
            </a:r>
            <a:r>
              <a:rPr lang="ru-RU" sz="2600" dirty="0" smtClean="0"/>
              <a:t>филологическими</a:t>
            </a:r>
            <a:r>
              <a:rPr lang="ru-RU" sz="2600" dirty="0" smtClean="0"/>
              <a:t>) словарями, что до сих пор в учебной </a:t>
            </a:r>
            <a:r>
              <a:rPr lang="ru-RU" sz="2600" dirty="0" smtClean="0"/>
              <a:t>лексикографии </a:t>
            </a:r>
            <a:r>
              <a:rPr lang="ru-RU" sz="2600" dirty="0" smtClean="0"/>
              <a:t>не всегда удавалось, а также </a:t>
            </a:r>
            <a:r>
              <a:rPr lang="ru-RU" sz="2600" dirty="0" smtClean="0"/>
              <a:t>последовательно </a:t>
            </a:r>
            <a:r>
              <a:rPr lang="ru-RU" sz="2600" dirty="0" smtClean="0"/>
              <a:t>реализовать основной принцип </a:t>
            </a:r>
            <a:r>
              <a:rPr lang="ru-RU" sz="2600" dirty="0" smtClean="0"/>
              <a:t>лингвострановедения </a:t>
            </a:r>
            <a:r>
              <a:rPr lang="ru-RU" sz="2600" dirty="0" smtClean="0"/>
              <a:t>– соединение, взаимопроникновение языка и культуры.</a:t>
            </a:r>
            <a:endParaRPr lang="ru-RU" sz="2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3529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	</a:t>
            </a:r>
            <a:r>
              <a:rPr lang="ru-RU" sz="2800" b="1" dirty="0" smtClean="0"/>
              <a:t>В </a:t>
            </a:r>
            <a:r>
              <a:rPr lang="ru-RU" sz="2800" b="1" dirty="0" smtClean="0"/>
              <a:t>состав словника входят:</a:t>
            </a:r>
          </a:p>
          <a:p>
            <a:pPr lvl="0" algn="just"/>
            <a:r>
              <a:rPr lang="ru-RU" sz="2800" dirty="0" smtClean="0"/>
              <a:t> </a:t>
            </a:r>
            <a:r>
              <a:rPr lang="ru-RU" sz="2800" dirty="0" smtClean="0"/>
              <a:t>	Слова </a:t>
            </a:r>
            <a:r>
              <a:rPr lang="ru-RU" sz="2800" dirty="0" smtClean="0"/>
              <a:t>и словосочетания, называющие факты и явления природы, национальной истории и </a:t>
            </a:r>
            <a:r>
              <a:rPr lang="ru-RU" sz="2800" dirty="0" smtClean="0"/>
              <a:t>культуры</a:t>
            </a:r>
            <a:r>
              <a:rPr lang="ru-RU" sz="2800" dirty="0" smtClean="0"/>
              <a:t>, например</a:t>
            </a:r>
            <a:r>
              <a:rPr lang="ru-RU" sz="2800" i="1" dirty="0" smtClean="0"/>
              <a:t>: Куликовская битва, колокол, клюква, липа, лес, Отечественная война 1812 года, поле, рожь, перестройка, царь, чин, щи и др.</a:t>
            </a:r>
          </a:p>
          <a:p>
            <a:pPr algn="just"/>
            <a:r>
              <a:rPr lang="ru-RU" sz="2800" dirty="0" smtClean="0"/>
              <a:t> </a:t>
            </a:r>
            <a:r>
              <a:rPr lang="ru-RU" sz="2800" dirty="0" smtClean="0"/>
              <a:t>	Имена </a:t>
            </a:r>
            <a:r>
              <a:rPr lang="ru-RU" sz="2800" dirty="0" smtClean="0"/>
              <a:t>собственные: топонимы, антропонимы (имена реальных людей – исторических личностей, государственных деятелей, ученых, писателей и т.д.; имена мифических персонажей, фольклорных и </a:t>
            </a:r>
            <a:r>
              <a:rPr lang="ru-RU" sz="2800" dirty="0" smtClean="0"/>
              <a:t>литературных</a:t>
            </a:r>
            <a:r>
              <a:rPr lang="ru-RU" sz="2800" dirty="0" smtClean="0"/>
              <a:t>), напр.: </a:t>
            </a:r>
            <a:r>
              <a:rPr lang="ru-RU" sz="2800" i="1" dirty="0" smtClean="0"/>
              <a:t>Нева, Сибирь, Камчатка, Алек­сандр Невский, Г.А. Потемкин, Петр 1, Д.И. Менделеев, А С. </a:t>
            </a:r>
            <a:r>
              <a:rPr lang="ru-RU" sz="2800" i="1" dirty="0" smtClean="0"/>
              <a:t>Пушкин и др.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20891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i="1" dirty="0" smtClean="0"/>
              <a:t> </a:t>
            </a:r>
            <a:r>
              <a:rPr lang="ru-RU" i="1" dirty="0" smtClean="0"/>
              <a:t>	</a:t>
            </a:r>
            <a:r>
              <a:rPr lang="ru-RU" sz="2800" dirty="0" smtClean="0"/>
              <a:t>Названия </a:t>
            </a:r>
            <a:r>
              <a:rPr lang="ru-RU" sz="2800" dirty="0" smtClean="0"/>
              <a:t>общеизвестных литературных </a:t>
            </a:r>
            <a:r>
              <a:rPr lang="ru-RU" sz="2800" dirty="0" smtClean="0"/>
              <a:t>произведений</a:t>
            </a:r>
            <a:r>
              <a:rPr lang="ru-RU" sz="2800" dirty="0" smtClean="0"/>
              <a:t>, произведений изобразительного </a:t>
            </a:r>
            <a:r>
              <a:rPr lang="ru-RU" sz="2800" dirty="0" smtClean="0"/>
              <a:t>искусства</a:t>
            </a:r>
            <a:r>
              <a:rPr lang="ru-RU" sz="2800" dirty="0" smtClean="0"/>
              <a:t>, музыки, театра и кино, напр</a:t>
            </a:r>
            <a:r>
              <a:rPr lang="ru-RU" sz="2800" i="1" dirty="0" smtClean="0"/>
              <a:t>.: «Богатыри», «Дама с собачкой», «Лебединое озеро», «Место встречи </a:t>
            </a:r>
            <a:r>
              <a:rPr lang="ru-RU" sz="2800" i="1" dirty="0" smtClean="0"/>
              <a:t>изменить </a:t>
            </a:r>
            <a:r>
              <a:rPr lang="ru-RU" sz="2800" i="1" dirty="0" smtClean="0"/>
              <a:t>нельзя», «Осенний марафон», «Ревизор», «Темная ночь», «Три сестры», «Чапаев» и др.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Это </a:t>
            </a:r>
            <a:r>
              <a:rPr lang="ru-RU" sz="2800" dirty="0" smtClean="0"/>
              <a:t>существенно отличает </a:t>
            </a:r>
            <a:r>
              <a:rPr lang="ru-RU" sz="2800" dirty="0" smtClean="0"/>
              <a:t>лингвострановедческий </a:t>
            </a:r>
            <a:r>
              <a:rPr lang="ru-RU" sz="2800" dirty="0" smtClean="0"/>
              <a:t>словарь «Россия» от других </a:t>
            </a:r>
            <a:r>
              <a:rPr lang="ru-RU" sz="2800" dirty="0" smtClean="0"/>
              <a:t>лингвострановедческих </a:t>
            </a:r>
            <a:r>
              <a:rPr lang="ru-RU" sz="2800" dirty="0" smtClean="0"/>
              <a:t>словарей, в которых либо не все включенные единицы обладают словесно выраженным культурным фоном (многие имеют лишь страноведческую ценность); либо этот фон не описывается; либо лингвострановедческая информация, относящаяся к какому-либо одному слову, «размыта» по разным статьям, что также не дает полной картины жизни слова в культуре и во времени.</a:t>
            </a:r>
            <a:endParaRPr lang="ru-RU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2089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dirty="0" smtClean="0"/>
              <a:t>	Существенной </a:t>
            </a:r>
            <a:r>
              <a:rPr lang="ru-RU" sz="2800" dirty="0" smtClean="0"/>
              <a:t>особенностью словаря «Россия» (и в этом его новизна) является включение в словник большого количества имен собственных, в частности, антропонимов, строгий отбор которых проводился в соответствии с заявленным критерием. Как </a:t>
            </a:r>
            <a:r>
              <a:rPr lang="ru-RU" sz="2800" dirty="0" smtClean="0"/>
              <a:t>правило</a:t>
            </a:r>
            <a:r>
              <a:rPr lang="ru-RU" sz="2800" dirty="0" smtClean="0"/>
              <a:t>, именно эти имена собственные, точнее, личности, которых они именуют, являются объектами </a:t>
            </a:r>
            <a:r>
              <a:rPr lang="ru-RU" sz="2800" dirty="0" smtClean="0"/>
              <a:t>изобразительного </a:t>
            </a:r>
            <a:r>
              <a:rPr lang="ru-RU" sz="2800" dirty="0" smtClean="0"/>
              <a:t>искусства, находят отражение в </a:t>
            </a:r>
            <a:r>
              <a:rPr lang="ru-RU" sz="2800" dirty="0" smtClean="0"/>
              <a:t>литературных </a:t>
            </a:r>
            <a:r>
              <a:rPr lang="ru-RU" sz="2800" dirty="0" smtClean="0"/>
              <a:t>и музыкальных произведениях, в искусстве кино, а фольклорные и литературные персонажи получают различные реинтерпретации в других видах искусства.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2493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	В </a:t>
            </a:r>
            <a:r>
              <a:rPr lang="ru-RU" sz="2600" dirty="0" smtClean="0"/>
              <a:t>настоящий словарь </a:t>
            </a:r>
            <a:r>
              <a:rPr lang="ru-RU" sz="2600" dirty="0" smtClean="0"/>
              <a:t>включены </a:t>
            </a:r>
            <a:r>
              <a:rPr lang="ru-RU" sz="2600" dirty="0" smtClean="0"/>
              <a:t>лишь те имена выдающихся деятелей истории и культуры России, национально-культурный фон которых выражен в конкретных, всем известных языковых единицах. Причем чем богаче этот фон, тем больше подобных единиц и тем они </a:t>
            </a:r>
            <a:r>
              <a:rPr lang="ru-RU" sz="2600" dirty="0" smtClean="0"/>
              <a:t>разнообразней</a:t>
            </a:r>
            <a:r>
              <a:rPr lang="ru-RU" sz="2600" dirty="0" smtClean="0"/>
              <a:t>. Например, в словаре есть статьи Л.Н. Толстой (в ней говорится о </a:t>
            </a:r>
            <a:r>
              <a:rPr lang="ru-RU" sz="2600" i="1" dirty="0" smtClean="0"/>
              <a:t>толстовстве,</a:t>
            </a:r>
            <a:r>
              <a:rPr lang="ru-RU" sz="2600" dirty="0" smtClean="0"/>
              <a:t> о </a:t>
            </a:r>
            <a:r>
              <a:rPr lang="ru-RU" sz="2600" i="1" dirty="0" smtClean="0"/>
              <a:t>толстовке</a:t>
            </a:r>
            <a:r>
              <a:rPr lang="ru-RU" sz="2600" dirty="0" smtClean="0"/>
              <a:t> и пр.) и Г.А. Потемкин (в ней упоминаются крейсер «Князь Потемкин Таврический», фильм «Броненосец </a:t>
            </a:r>
            <a:r>
              <a:rPr lang="ru-RU" sz="2600" dirty="0" smtClean="0"/>
              <a:t>Потемкин</a:t>
            </a:r>
            <a:r>
              <a:rPr lang="ru-RU" sz="2600" dirty="0" smtClean="0"/>
              <a:t>», </a:t>
            </a:r>
            <a:r>
              <a:rPr lang="ru-RU" sz="2600" i="1" dirty="0" smtClean="0"/>
              <a:t>потемкинские деревни</a:t>
            </a:r>
            <a:r>
              <a:rPr lang="ru-RU" sz="2600" dirty="0" smtClean="0"/>
              <a:t> и </a:t>
            </a:r>
            <a:r>
              <a:rPr lang="ru-RU" sz="2600" i="1" dirty="0" smtClean="0"/>
              <a:t>потемкинская лест­ница),</a:t>
            </a:r>
            <a:r>
              <a:rPr lang="ru-RU" sz="2600" dirty="0" smtClean="0"/>
              <a:t> но нет статьи М.Ю. Лермонтов, так как </a:t>
            </a:r>
            <a:r>
              <a:rPr lang="ru-RU" sz="2600" dirty="0" smtClean="0"/>
              <a:t>культурный </a:t>
            </a:r>
            <a:r>
              <a:rPr lang="ru-RU" sz="2600" dirty="0" smtClean="0"/>
              <a:t>фон имени этого великого русского поэта не выражен в каких-либо общеизвестных языковых единицах.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5689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dirty="0" smtClean="0"/>
              <a:t>	</a:t>
            </a:r>
            <a:r>
              <a:rPr lang="ru-RU" sz="2800" dirty="0" smtClean="0"/>
              <a:t>Словарь </a:t>
            </a:r>
            <a:r>
              <a:rPr lang="ru-RU" sz="2800" dirty="0" smtClean="0"/>
              <a:t>ориентирован на разговорную речь, поэтому в тех случаях, когда в языке существует несколько наименований одного и того же объекта, в качестве заголовочного избирается то, которое чаще функционирует в речи. При этом оно может быть </a:t>
            </a:r>
            <a:r>
              <a:rPr lang="ru-RU" sz="2800" dirty="0" smtClean="0"/>
              <a:t>полным </a:t>
            </a:r>
            <a:r>
              <a:rPr lang="ru-RU" sz="2800" dirty="0" smtClean="0"/>
              <a:t>или неполным, официальным или разговорным. Так, например, для заголовков словарных статей </a:t>
            </a:r>
            <a:r>
              <a:rPr lang="ru-RU" sz="2800" dirty="0" smtClean="0"/>
              <a:t>избраны </a:t>
            </a:r>
            <a:r>
              <a:rPr lang="ru-RU" sz="2800" dirty="0" smtClean="0"/>
              <a:t>слова: </a:t>
            </a:r>
            <a:r>
              <a:rPr lang="ru-RU" sz="2800" i="1" dirty="0" smtClean="0"/>
              <a:t>картошка</a:t>
            </a:r>
            <a:r>
              <a:rPr lang="ru-RU" sz="2800" dirty="0" smtClean="0"/>
              <a:t> (а не </a:t>
            </a:r>
            <a:r>
              <a:rPr lang="ru-RU" sz="2800" i="1" dirty="0" smtClean="0"/>
              <a:t>картофель), Первое мая </a:t>
            </a:r>
            <a:r>
              <a:rPr lang="ru-RU" sz="2800" dirty="0" smtClean="0"/>
              <a:t>(а не </a:t>
            </a:r>
            <a:r>
              <a:rPr lang="ru-RU" sz="2800" i="1" dirty="0" smtClean="0"/>
              <a:t>Праздник весны и труда), Третьяковка</a:t>
            </a:r>
            <a:r>
              <a:rPr lang="ru-RU" sz="2800" dirty="0" smtClean="0"/>
              <a:t> (а не </a:t>
            </a:r>
            <a:r>
              <a:rPr lang="ru-RU" sz="2800" i="1" dirty="0" smtClean="0"/>
              <a:t>Государственная </a:t>
            </a:r>
            <a:r>
              <a:rPr lang="ru-RU" sz="2800" i="1" dirty="0" smtClean="0"/>
              <a:t>Третьяковская галерея), «Таганка»</a:t>
            </a:r>
            <a:r>
              <a:rPr lang="ru-RU" sz="2800" dirty="0" smtClean="0"/>
              <a:t> (а не </a:t>
            </a:r>
            <a:r>
              <a:rPr lang="ru-RU" sz="2800" i="1" dirty="0" smtClean="0"/>
              <a:t>Московский театр драмы и комедии на Таганке).</a:t>
            </a:r>
            <a:r>
              <a:rPr lang="ru-RU" sz="2800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49694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dirty="0" smtClean="0"/>
              <a:t>	</a:t>
            </a:r>
            <a:r>
              <a:rPr lang="ru-RU" sz="2600" dirty="0" smtClean="0"/>
              <a:t>По-новому </a:t>
            </a:r>
            <a:r>
              <a:rPr lang="ru-RU" sz="2600" dirty="0" smtClean="0"/>
              <a:t>в словаре решается проблема </a:t>
            </a:r>
            <a:r>
              <a:rPr lang="ru-RU" sz="2600" dirty="0" smtClean="0"/>
              <a:t>соотнесения </a:t>
            </a:r>
            <a:r>
              <a:rPr lang="ru-RU" sz="2600" dirty="0" smtClean="0"/>
              <a:t>объема страноведческой и </a:t>
            </a:r>
            <a:r>
              <a:rPr lang="ru-RU" sz="2600" dirty="0" smtClean="0"/>
              <a:t>лингвострановедческой </a:t>
            </a:r>
            <a:r>
              <a:rPr lang="ru-RU" sz="2600" dirty="0" smtClean="0"/>
              <a:t>информации, т.е. собственно содержания словаря. В структуре словарной статьи выделяются два обязательных компонента: страноведческая (</a:t>
            </a:r>
            <a:r>
              <a:rPr lang="ru-RU" sz="2600" dirty="0" smtClean="0"/>
              <a:t>энциклопедическая</a:t>
            </a:r>
            <a:r>
              <a:rPr lang="ru-RU" sz="2600" dirty="0" smtClean="0"/>
              <a:t>, справочная) часть и </a:t>
            </a:r>
            <a:r>
              <a:rPr lang="ru-RU" sz="2600" dirty="0" smtClean="0"/>
              <a:t>лингвострановедческая </a:t>
            </a:r>
            <a:r>
              <a:rPr lang="ru-RU" sz="2600" dirty="0" smtClean="0"/>
              <a:t>часть, описывающая национально-культурный фон заголовочного слова, предъявляя его в специфических языковых единицах. Обязательное наличие этой части, в конечном счете, </a:t>
            </a:r>
            <a:r>
              <a:rPr lang="ru-RU" sz="2600" smtClean="0"/>
              <a:t>и </a:t>
            </a:r>
            <a:r>
              <a:rPr lang="ru-RU" sz="2600" smtClean="0"/>
              <a:t>является </a:t>
            </a:r>
            <a:r>
              <a:rPr lang="ru-RU" sz="2600" dirty="0" smtClean="0"/>
              <a:t>критерием, определяющим статью </a:t>
            </a:r>
            <a:r>
              <a:rPr lang="ru-RU" sz="2600" smtClean="0"/>
              <a:t>как </a:t>
            </a:r>
            <a:r>
              <a:rPr lang="ru-RU" sz="2600" smtClean="0"/>
              <a:t>лингвострановедческую </a:t>
            </a:r>
            <a:r>
              <a:rPr lang="ru-RU" sz="2600" dirty="0" smtClean="0"/>
              <a:t>(в отличие от страноведческой, </a:t>
            </a:r>
            <a:r>
              <a:rPr lang="ru-RU" sz="2600" smtClean="0"/>
              <a:t>в </a:t>
            </a:r>
            <a:r>
              <a:rPr lang="ru-RU" sz="2600" smtClean="0"/>
              <a:t>которой </a:t>
            </a:r>
            <a:r>
              <a:rPr lang="ru-RU" sz="2600" dirty="0" smtClean="0"/>
              <a:t>лингвистическая информация </a:t>
            </a:r>
            <a:r>
              <a:rPr lang="ru-RU" sz="2600" smtClean="0"/>
              <a:t>обычно </a:t>
            </a:r>
            <a:r>
              <a:rPr lang="ru-RU" sz="2600" smtClean="0"/>
              <a:t>отсутствует</a:t>
            </a:r>
            <a:r>
              <a:rPr lang="ru-RU" sz="2600" dirty="0" smtClean="0"/>
              <a:t>).</a:t>
            </a:r>
            <a:endParaRPr lang="ru-RU" sz="2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628800"/>
            <a:ext cx="806489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b="1" dirty="0" smtClean="0"/>
              <a:t>1. Лингвострановедческие </a:t>
            </a:r>
            <a:r>
              <a:rPr lang="ru-RU" sz="3200" b="1" dirty="0" smtClean="0"/>
              <a:t>словари советского периода.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35292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dirty="0" smtClean="0"/>
              <a:t>	К </a:t>
            </a:r>
            <a:r>
              <a:rPr lang="ru-RU" sz="2800" dirty="0" smtClean="0"/>
              <a:t>одному из первых и наиболее полных подобных словарей советского периода можно отнести книгу Денисовой М.А. – «Лингвострановедческий словарь» (1978). Лингвострановедческий словарь является новым типом словарного издания. Он содержит слова и отдельные словосочетания русского языка, называющие характерные для советской действительности явления общественной жизни и культуры. Словарь ставит своей задачей описать объём общих представлений советского человека по теме «Народное образование в СССР». 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2089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Русские </a:t>
            </a:r>
            <a:r>
              <a:rPr lang="ru-RU" sz="2800" dirty="0" smtClean="0"/>
              <a:t>пословицы, поговорки и крылатые выражения рассматриваются в книге </a:t>
            </a:r>
            <a:r>
              <a:rPr lang="ru-RU" sz="2800" dirty="0" err="1" smtClean="0"/>
              <a:t>Фелицыной</a:t>
            </a:r>
            <a:r>
              <a:rPr lang="ru-RU" sz="2800" dirty="0" smtClean="0"/>
              <a:t> В.П., Прохорова Ю.Е. – «Русские пословицы, поговорки и крылатые выражения: Лингвострановедческий словарь» (1979). В словарь вошли фразеологизмы, употребительные в современном языке и представленные в произведениях русской и советской литературы и публицистики. Кроме толкования современного значения каждая словарная статья включает страноведческий комментарий. Приводятся примеры употребления фразеологизма в устной речи и в литературе. 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28092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Лингвострановедческий </a:t>
            </a:r>
            <a:r>
              <a:rPr lang="ru-RU" sz="2800" dirty="0" smtClean="0"/>
              <a:t>аспект преподавания русского языка иностранцам рассматривает пути и способы обучения, благодаря которым можно ознакомить иностранного учащегося с нашим образом жизни, с историей и культурой страны через посредство русского языка и в процессе его изучения. Лингвострановедение важно для всех, кто изучает русский язык, но оно особенно существенно для будущих специалистов в области языка – для филологов, переводчиков, преподавателей. Лингвострановедческие словари непосредственно ориентированы на практику изучения русского языка иностранцами. 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060848"/>
            <a:ext cx="81369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b="1" dirty="0" smtClean="0"/>
              <a:t>2. Россия</a:t>
            </a:r>
            <a:r>
              <a:rPr lang="ru-RU" sz="2800" b="1" dirty="0" smtClean="0"/>
              <a:t>. Большой лингвострановедческий словарь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35292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Лингвострановедческий </a:t>
            </a:r>
            <a:r>
              <a:rPr lang="ru-RU" sz="2800" dirty="0" smtClean="0"/>
              <a:t>словарь «Россия» – словарь нового типа. Статьи словаря озаглавлены </a:t>
            </a:r>
            <a:r>
              <a:rPr lang="ru-RU" sz="2800" dirty="0" smtClean="0"/>
              <a:t>словами</a:t>
            </a:r>
            <a:r>
              <a:rPr lang="ru-RU" sz="2800" dirty="0" smtClean="0"/>
              <a:t>, словосочетаниями, фразами, которые вошли в русский язык и речь как общеизвестные названия значимых для всех русских предметов, явлений, </a:t>
            </a:r>
            <a:r>
              <a:rPr lang="ru-RU" sz="2800" dirty="0" smtClean="0"/>
              <a:t>обычаев</a:t>
            </a:r>
            <a:r>
              <a:rPr lang="ru-RU" sz="2800" dirty="0" smtClean="0"/>
              <a:t>, событий, личностей, художественных </a:t>
            </a:r>
            <a:r>
              <a:rPr lang="ru-RU" sz="2800" dirty="0" smtClean="0"/>
              <a:t>произведений</a:t>
            </a:r>
            <a:r>
              <a:rPr lang="ru-RU" sz="2800" dirty="0" smtClean="0"/>
              <a:t>, например: изба, пироги, береза, День Победы, Новый год, «</a:t>
            </a:r>
            <a:r>
              <a:rPr lang="ru-RU" sz="2800" dirty="0" err="1" smtClean="0"/>
              <a:t>Мариинка</a:t>
            </a:r>
            <a:r>
              <a:rPr lang="ru-RU" sz="2800" dirty="0" smtClean="0"/>
              <a:t>», Третьяковка, «Варяг», «</a:t>
            </a:r>
            <a:r>
              <a:rPr lang="ru-RU" sz="2800" dirty="0" smtClean="0"/>
              <a:t>Аврора</a:t>
            </a:r>
            <a:r>
              <a:rPr lang="ru-RU" sz="2800" dirty="0" smtClean="0"/>
              <a:t>», Александр Невский, Сергий Радонежский, крещение, хлеб-соль, «Богатыри», «Явление Христа народу», «В лесу родилась елочка», «Война и мир», «Преступление и наказание» и мн.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49694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/>
              <a:t>	Важность </a:t>
            </a:r>
            <a:r>
              <a:rPr lang="ru-RU" sz="2600" dirty="0" smtClean="0"/>
              <a:t>и значимость таких слов подтверждается и самим языком: они могут образовывать </a:t>
            </a:r>
            <a:r>
              <a:rPr lang="ru-RU" sz="2600" dirty="0" smtClean="0"/>
              <a:t>фразеологизмы</a:t>
            </a:r>
            <a:r>
              <a:rPr lang="ru-RU" sz="2600" dirty="0" smtClean="0"/>
              <a:t>, метафоры и сравнения (выражение «проще </a:t>
            </a:r>
            <a:r>
              <a:rPr lang="ru-RU" sz="2600" dirty="0" smtClean="0"/>
              <a:t>пареной </a:t>
            </a:r>
            <a:r>
              <a:rPr lang="ru-RU" sz="2600" dirty="0" smtClean="0"/>
              <a:t>репы» хранится в языке для обозначения </a:t>
            </a:r>
            <a:r>
              <a:rPr lang="ru-RU" sz="2600" dirty="0" smtClean="0"/>
              <a:t>самых </a:t>
            </a:r>
            <a:r>
              <a:rPr lang="ru-RU" sz="2600" dirty="0" smtClean="0"/>
              <a:t>простых вещей); входить в пословицы и поговорки («Не красна изба углами, а красна пирогами»); давать названия новым предметам и событиям (фамилия знатного рода Строгановых вошла не только в </a:t>
            </a:r>
            <a:r>
              <a:rPr lang="ru-RU" sz="2600" dirty="0" smtClean="0"/>
              <a:t>название </a:t>
            </a:r>
            <a:r>
              <a:rPr lang="ru-RU" sz="2600" dirty="0" smtClean="0"/>
              <a:t>художественного училища, основанного графом С.Г. Строгановым, но и в название одного из блюд </a:t>
            </a:r>
            <a:r>
              <a:rPr lang="ru-RU" sz="2600" dirty="0" smtClean="0"/>
              <a:t>русской </a:t>
            </a:r>
            <a:r>
              <a:rPr lang="ru-RU" sz="2600" dirty="0" smtClean="0"/>
              <a:t>кухни – бефстроганов); называть ситуации (</a:t>
            </a:r>
            <a:r>
              <a:rPr lang="ru-RU" sz="2600" dirty="0" smtClean="0"/>
              <a:t>картина </a:t>
            </a:r>
            <a:r>
              <a:rPr lang="ru-RU" sz="2600" dirty="0" smtClean="0"/>
              <a:t>И.Е. Репина «Не ждали»); иметь переносные </a:t>
            </a:r>
            <a:r>
              <a:rPr lang="ru-RU" sz="2600" dirty="0" smtClean="0"/>
              <a:t>значения </a:t>
            </a:r>
            <a:r>
              <a:rPr lang="ru-RU" sz="2600" dirty="0" smtClean="0"/>
              <a:t>(словом «лапоть» можно назвать неграмотного человека</a:t>
            </a:r>
            <a:r>
              <a:rPr lang="ru-RU" sz="2600" dirty="0" smtClean="0"/>
              <a:t>).</a:t>
            </a:r>
            <a:endParaRPr lang="ru-RU" sz="2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3529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dirty="0" smtClean="0"/>
              <a:t>	</a:t>
            </a:r>
            <a:r>
              <a:rPr lang="ru-RU" sz="2800" dirty="0" smtClean="0"/>
              <a:t>В </a:t>
            </a:r>
            <a:r>
              <a:rPr lang="ru-RU" sz="2800" dirty="0" smtClean="0"/>
              <a:t>тексте словарных статей выделяются ключевые слова, обозначающие факты, явления, понятия, имена и др., которые связаны с названной реалией и также важны для понимания ее роли в жизни России. Узнать об этом подробнее можно, обратившись к </a:t>
            </a:r>
            <a:r>
              <a:rPr lang="ru-RU" sz="2800" dirty="0" smtClean="0"/>
              <a:t>соответствующим </a:t>
            </a:r>
            <a:r>
              <a:rPr lang="ru-RU" sz="2800" dirty="0" smtClean="0"/>
              <a:t>статьям.</a:t>
            </a:r>
          </a:p>
          <a:p>
            <a:pPr algn="just"/>
            <a:r>
              <a:rPr lang="ru-RU" sz="2800" dirty="0" smtClean="0"/>
              <a:t>    </a:t>
            </a:r>
            <a:r>
              <a:rPr lang="ru-RU" sz="2800" dirty="0" smtClean="0"/>
              <a:t> </a:t>
            </a:r>
            <a:r>
              <a:rPr lang="ru-RU" sz="2800" dirty="0" smtClean="0"/>
              <a:t>Работа над словарем велась коллективом научных сотрудников и преподавателей Государственного </a:t>
            </a:r>
            <a:r>
              <a:rPr lang="ru-RU" sz="2800" dirty="0" smtClean="0"/>
              <a:t>института </a:t>
            </a:r>
            <a:r>
              <a:rPr lang="ru-RU" sz="2800" dirty="0" smtClean="0"/>
              <a:t>русского языка имени А.С. Пушкина около пятнадцати лет. При работе над словарем были </a:t>
            </a:r>
            <a:r>
              <a:rPr lang="ru-RU" sz="2800" dirty="0" smtClean="0"/>
              <a:t>проанализированы </a:t>
            </a:r>
            <a:r>
              <a:rPr lang="ru-RU" sz="2800" dirty="0" smtClean="0"/>
              <a:t>словники толковых словарей и </a:t>
            </a:r>
            <a:r>
              <a:rPr lang="ru-RU" sz="2800" dirty="0" smtClean="0"/>
              <a:t>наиболее </a:t>
            </a:r>
            <a:r>
              <a:rPr lang="ru-RU" sz="2800" dirty="0" smtClean="0"/>
              <a:t>известных энциклопедий и энциклопедических словарей. </a:t>
            </a: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</TotalTime>
  <Words>28</Words>
  <Application>Microsoft Office PowerPoint</Application>
  <PresentationFormat>Экран (4:3)</PresentationFormat>
  <Paragraphs>21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13</cp:revision>
  <dcterms:modified xsi:type="dcterms:W3CDTF">2017-04-07T16:59:15Z</dcterms:modified>
</cp:coreProperties>
</file>