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73" r:id="rId5"/>
    <p:sldId id="274" r:id="rId6"/>
    <p:sldId id="275" r:id="rId7"/>
    <p:sldId id="259" r:id="rId8"/>
    <p:sldId id="276" r:id="rId9"/>
    <p:sldId id="277" r:id="rId10"/>
    <p:sldId id="260" r:id="rId11"/>
    <p:sldId id="334" r:id="rId12"/>
    <p:sldId id="278" r:id="rId13"/>
    <p:sldId id="335" r:id="rId14"/>
    <p:sldId id="279" r:id="rId15"/>
    <p:sldId id="336" r:id="rId16"/>
    <p:sldId id="280" r:id="rId17"/>
    <p:sldId id="281" r:id="rId18"/>
    <p:sldId id="282" r:id="rId19"/>
    <p:sldId id="283" r:id="rId20"/>
    <p:sldId id="284" r:id="rId21"/>
    <p:sldId id="264" r:id="rId22"/>
    <p:sldId id="285" r:id="rId23"/>
    <p:sldId id="286" r:id="rId24"/>
    <p:sldId id="287" r:id="rId25"/>
    <p:sldId id="265" r:id="rId26"/>
    <p:sldId id="266" r:id="rId27"/>
    <p:sldId id="288" r:id="rId28"/>
    <p:sldId id="289" r:id="rId29"/>
    <p:sldId id="290" r:id="rId30"/>
    <p:sldId id="267" r:id="rId31"/>
    <p:sldId id="291" r:id="rId32"/>
    <p:sldId id="292" r:id="rId33"/>
    <p:sldId id="293" r:id="rId34"/>
    <p:sldId id="268" r:id="rId35"/>
    <p:sldId id="269" r:id="rId36"/>
    <p:sldId id="294" r:id="rId37"/>
    <p:sldId id="295" r:id="rId38"/>
    <p:sldId id="296" r:id="rId39"/>
    <p:sldId id="297" r:id="rId40"/>
    <p:sldId id="299" r:id="rId41"/>
    <p:sldId id="300" r:id="rId42"/>
    <p:sldId id="301" r:id="rId43"/>
    <p:sldId id="302" r:id="rId44"/>
    <p:sldId id="303" r:id="rId45"/>
    <p:sldId id="304" r:id="rId46"/>
    <p:sldId id="305" r:id="rId47"/>
    <p:sldId id="306" r:id="rId48"/>
    <p:sldId id="311" r:id="rId49"/>
    <p:sldId id="312" r:id="rId50"/>
    <p:sldId id="313" r:id="rId51"/>
    <p:sldId id="314" r:id="rId52"/>
    <p:sldId id="271" r:id="rId53"/>
    <p:sldId id="317" r:id="rId54"/>
    <p:sldId id="318" r:id="rId55"/>
    <p:sldId id="322" r:id="rId56"/>
    <p:sldId id="323" r:id="rId57"/>
    <p:sldId id="324" r:id="rId58"/>
    <p:sldId id="325" r:id="rId59"/>
    <p:sldId id="326" r:id="rId60"/>
    <p:sldId id="328" r:id="rId61"/>
    <p:sldId id="330" r:id="rId62"/>
    <p:sldId id="331" r:id="rId63"/>
    <p:sldId id="332" r:id="rId64"/>
    <p:sldId id="333" r:id="rId6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21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17.11.2016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17.11.2016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17.11.2016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17.11.2016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17.11.2016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17.11.2016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17.11.2016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1285860"/>
            <a:ext cx="8501122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/>
              <a:t>НАЦИОНАЛЬНО-КУЛЬТУРНАЯ СЕМАНТИКА РУССКОЙ</a:t>
            </a:r>
            <a:endParaRPr lang="ru-RU" sz="4400" dirty="0" smtClean="0"/>
          </a:p>
          <a:p>
            <a:pPr algn="ctr"/>
            <a:r>
              <a:rPr lang="ru-RU" sz="4400" b="1" dirty="0" smtClean="0"/>
              <a:t>ФРАЗЕОЛОГИИ</a:t>
            </a:r>
            <a:endParaRPr lang="ru-RU" sz="4400" dirty="0" smtClean="0"/>
          </a:p>
          <a:p>
            <a:r>
              <a:rPr lang="ru-RU" b="1" dirty="0" smtClean="0"/>
              <a:t> 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1428736"/>
            <a:ext cx="850112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	2. Двойственность значения фразеологизма.</a:t>
            </a:r>
            <a:endParaRPr lang="ru-RU" sz="40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980728"/>
            <a:ext cx="8064896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ru-RU" sz="1600" dirty="0" smtClean="0"/>
          </a:p>
          <a:p>
            <a:pPr algn="just"/>
            <a:r>
              <a:rPr lang="ru-RU" sz="3200" b="1" dirty="0" smtClean="0"/>
              <a:t>	</a:t>
            </a:r>
            <a:r>
              <a:rPr lang="ru-RU" sz="3200" b="1" dirty="0" err="1" smtClean="0"/>
              <a:t>Идиоматичность</a:t>
            </a:r>
            <a:r>
              <a:rPr lang="ru-RU" sz="3200" b="1" dirty="0" smtClean="0"/>
              <a:t> фразеологизма приводит к цельности, неделимости его значения. </a:t>
            </a:r>
          </a:p>
          <a:p>
            <a:pPr algn="just"/>
            <a:endParaRPr lang="ru-RU" b="1" dirty="0" smtClean="0"/>
          </a:p>
          <a:p>
            <a:pPr algn="just"/>
            <a:r>
              <a:rPr lang="ru-RU" b="1" dirty="0" smtClean="0"/>
              <a:t>	</a:t>
            </a:r>
          </a:p>
          <a:p>
            <a:pPr algn="just"/>
            <a:r>
              <a:rPr lang="ru-RU" b="1" dirty="0" smtClean="0"/>
              <a:t>	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5661248"/>
            <a:ext cx="813690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FF0000"/>
                </a:solidFill>
              </a:rPr>
              <a:t>Засучив рукава</a:t>
            </a:r>
            <a:r>
              <a:rPr lang="ru-RU" sz="3200" b="1" dirty="0" smtClean="0">
                <a:solidFill>
                  <a:srgbClr val="FF0000"/>
                </a:solidFill>
              </a:rPr>
              <a:t> </a:t>
            </a:r>
            <a:r>
              <a:rPr lang="ru-RU" sz="3200" b="1" i="1" dirty="0" smtClean="0"/>
              <a:t>–</a:t>
            </a:r>
            <a:r>
              <a:rPr lang="ru-RU" sz="3200" b="1" dirty="0" smtClean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ru-RU" sz="3200" b="1" dirty="0" smtClean="0"/>
              <a:t>'с большим усердием'</a:t>
            </a:r>
            <a:endParaRPr lang="ru-RU" sz="3200" b="1" dirty="0"/>
          </a:p>
        </p:txBody>
      </p:sp>
      <p:pic>
        <p:nvPicPr>
          <p:cNvPr id="35842" name="Picture 2" descr="Картинки по запросу засучив рукава в картин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332656"/>
            <a:ext cx="4809543" cy="51845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1484784"/>
            <a:ext cx="79208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dirty="0" smtClean="0"/>
              <a:t>	Фразеологизм возникает, когда словосочетание утрачивает свой прямой смысл.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Картинки по запросу дурачиться в картинках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332656"/>
            <a:ext cx="6951347" cy="4752528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39552" y="5517232"/>
            <a:ext cx="806489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FF0000"/>
                </a:solidFill>
              </a:rPr>
              <a:t>Белены объестся </a:t>
            </a:r>
            <a:r>
              <a:rPr lang="ru-RU" sz="3200" b="1" dirty="0" smtClean="0"/>
              <a:t>– ‘сойти с ума’</a:t>
            </a:r>
            <a:endParaRPr lang="ru-RU" sz="32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белена в картинках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404664"/>
            <a:ext cx="8088899" cy="60666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Картинки по запросу считать ворон в картинках"/>
          <p:cNvPicPr>
            <a:picLocks noChangeAspect="1" noChangeArrowheads="1"/>
          </p:cNvPicPr>
          <p:nvPr/>
        </p:nvPicPr>
        <p:blipFill>
          <a:blip r:embed="rId2" cstate="print"/>
          <a:srcRect l="22311" t="6637" r="23351" b="26164"/>
          <a:stretch>
            <a:fillRect/>
          </a:stretch>
        </p:blipFill>
        <p:spPr bwMode="auto">
          <a:xfrm>
            <a:off x="2051720" y="116632"/>
            <a:ext cx="4968552" cy="4608512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755576" y="5373216"/>
            <a:ext cx="756084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FF0000"/>
                </a:solidFill>
              </a:rPr>
              <a:t>Считать ворон </a:t>
            </a:r>
            <a:r>
              <a:rPr lang="ru-RU" sz="3200" b="1" dirty="0" smtClean="0"/>
              <a:t>– </a:t>
            </a:r>
          </a:p>
          <a:p>
            <a:pPr algn="ctr"/>
            <a:r>
              <a:rPr lang="ru-RU" sz="3200" b="1" dirty="0" smtClean="0"/>
              <a:t>‘быть невнимательным</a:t>
            </a:r>
            <a:r>
              <a:rPr lang="en-US" sz="3200" b="1" dirty="0" smtClean="0"/>
              <a:t>’</a:t>
            </a:r>
            <a:endParaRPr lang="ru-RU" sz="3200" b="1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Картинки по запросу закручивать гайки в картинках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260648"/>
            <a:ext cx="6624736" cy="4729043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683568" y="5301208"/>
            <a:ext cx="792088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FF0000"/>
                </a:solidFill>
              </a:rPr>
              <a:t>Закручивать гайки </a:t>
            </a:r>
            <a:r>
              <a:rPr lang="ru-RU" sz="3200" b="1" dirty="0" smtClean="0"/>
              <a:t>–</a:t>
            </a:r>
          </a:p>
          <a:p>
            <a:pPr algn="ctr"/>
            <a:r>
              <a:rPr lang="ru-RU" sz="3200" b="1" dirty="0" smtClean="0"/>
              <a:t> </a:t>
            </a:r>
            <a:r>
              <a:rPr lang="en-US" sz="3200" b="1" dirty="0" smtClean="0"/>
              <a:t>‘</a:t>
            </a:r>
            <a:r>
              <a:rPr lang="ru-RU" sz="3200" b="1" dirty="0" smtClean="0"/>
              <a:t>увеличивать притеснения</a:t>
            </a:r>
            <a:r>
              <a:rPr lang="en-US" sz="3200" b="1" dirty="0" smtClean="0"/>
              <a:t>’</a:t>
            </a:r>
            <a:endParaRPr lang="ru-RU" sz="3200" b="1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11560" y="5157192"/>
            <a:ext cx="8136904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FF0000"/>
                </a:solidFill>
              </a:rPr>
              <a:t>На свой аршин </a:t>
            </a:r>
            <a:r>
              <a:rPr lang="ru-RU" sz="3200" b="1" i="1" dirty="0" smtClean="0">
                <a:solidFill>
                  <a:srgbClr val="FF0000"/>
                </a:solidFill>
              </a:rPr>
              <a:t>мерить </a:t>
            </a:r>
            <a:r>
              <a:rPr lang="ru-RU" sz="3200" b="1" i="1" dirty="0" smtClean="0"/>
              <a:t>– </a:t>
            </a:r>
            <a:endParaRPr lang="ru-RU" sz="3200" b="1" i="1" dirty="0" smtClean="0"/>
          </a:p>
          <a:p>
            <a:pPr algn="ctr"/>
            <a:r>
              <a:rPr lang="ru-RU" sz="3200" b="1" dirty="0" smtClean="0"/>
              <a:t>‘оценивать что-то в соответствии со своим вкусом’</a:t>
            </a:r>
            <a:endParaRPr lang="ru-RU" sz="3200" b="1" dirty="0" smtClean="0"/>
          </a:p>
          <a:p>
            <a:endParaRPr lang="ru-RU" dirty="0"/>
          </a:p>
        </p:txBody>
      </p:sp>
      <p:pic>
        <p:nvPicPr>
          <p:cNvPr id="48130" name="Picture 2" descr="Картинки по запросу На свой аршин мерить в картинках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88640"/>
            <a:ext cx="8424936" cy="50248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Картинки по запросу становиться на дыбы в картинках"/>
          <p:cNvPicPr>
            <a:picLocks noChangeAspect="1" noChangeArrowheads="1"/>
          </p:cNvPicPr>
          <p:nvPr/>
        </p:nvPicPr>
        <p:blipFill>
          <a:blip r:embed="rId2" cstate="print"/>
          <a:srcRect t="3983" b="7064"/>
          <a:stretch>
            <a:fillRect/>
          </a:stretch>
        </p:blipFill>
        <p:spPr bwMode="auto">
          <a:xfrm>
            <a:off x="2699792" y="188640"/>
            <a:ext cx="3600400" cy="482453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39552" y="5301208"/>
            <a:ext cx="7776864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FF0000"/>
                </a:solidFill>
              </a:rPr>
              <a:t>Вставать на дыбы </a:t>
            </a:r>
            <a:r>
              <a:rPr lang="ru-RU" sz="3200" b="1" dirty="0" smtClean="0"/>
              <a:t>– </a:t>
            </a:r>
          </a:p>
          <a:p>
            <a:pPr algn="ctr"/>
            <a:r>
              <a:rPr lang="ru-RU" sz="3200" b="1" dirty="0" smtClean="0"/>
              <a:t>‘проявлять своё несогласие’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1785926"/>
            <a:ext cx="821537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4000" b="1" dirty="0" smtClean="0"/>
              <a:t>	1. Уточнение понятия фразеологизма.</a:t>
            </a:r>
            <a:endParaRPr lang="ru-RU" sz="40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Картинки по запросу лежать на печи в картинках"/>
          <p:cNvPicPr>
            <a:picLocks noChangeAspect="1" noChangeArrowheads="1"/>
          </p:cNvPicPr>
          <p:nvPr/>
        </p:nvPicPr>
        <p:blipFill>
          <a:blip r:embed="rId2" cstate="print"/>
          <a:srcRect l="31522"/>
          <a:stretch>
            <a:fillRect/>
          </a:stretch>
        </p:blipFill>
        <p:spPr bwMode="auto">
          <a:xfrm>
            <a:off x="2267744" y="332656"/>
            <a:ext cx="4536504" cy="4968553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755576" y="5805264"/>
            <a:ext cx="78488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i="1" dirty="0" smtClean="0">
                <a:solidFill>
                  <a:srgbClr val="FF0000"/>
                </a:solidFill>
              </a:rPr>
              <a:t>Лежать на печи</a:t>
            </a:r>
            <a:r>
              <a:rPr lang="ru-RU" sz="3200" b="1" dirty="0" smtClean="0">
                <a:solidFill>
                  <a:srgbClr val="FF0000"/>
                </a:solidFill>
              </a:rPr>
              <a:t> </a:t>
            </a:r>
            <a:r>
              <a:rPr lang="ru-RU" sz="3200" b="1" dirty="0" smtClean="0"/>
              <a:t>– </a:t>
            </a:r>
            <a:r>
              <a:rPr lang="en-US" sz="3200" b="1" dirty="0" smtClean="0"/>
              <a:t>‘</a:t>
            </a:r>
            <a:r>
              <a:rPr lang="ru-RU" sz="3200" b="1" dirty="0" smtClean="0"/>
              <a:t>бездельничать</a:t>
            </a:r>
            <a:r>
              <a:rPr lang="en-US" sz="3200" b="1" dirty="0" smtClean="0"/>
              <a:t>’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1556792"/>
            <a:ext cx="821537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dirty="0" smtClean="0"/>
              <a:t>	Для фразеологизмов характерен и лексический фон, т.е. они содержат дополнительную информацию, связанную с историей, культурой народа.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Картинки по запросу мамаево побоище в картинках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88640"/>
            <a:ext cx="7494075" cy="52292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755576" y="5589240"/>
            <a:ext cx="76328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FF0000"/>
                </a:solidFill>
              </a:rPr>
              <a:t>Мамаево побоище </a:t>
            </a:r>
            <a:r>
              <a:rPr lang="ru-RU" sz="3200" b="1" dirty="0" smtClean="0"/>
              <a:t>– </a:t>
            </a:r>
          </a:p>
          <a:p>
            <a:pPr algn="ctr"/>
            <a:r>
              <a:rPr lang="ru-RU" sz="3200" b="1" dirty="0" smtClean="0"/>
              <a:t>‘полный разгром’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Картинки по запросу щи лаптем хлебать в картинках"/>
          <p:cNvPicPr>
            <a:picLocks noChangeAspect="1" noChangeArrowheads="1"/>
          </p:cNvPicPr>
          <p:nvPr/>
        </p:nvPicPr>
        <p:blipFill>
          <a:blip r:embed="rId2" cstate="print"/>
          <a:srcRect l="4137" t="5215" r="4854" b="1190"/>
          <a:stretch>
            <a:fillRect/>
          </a:stretch>
        </p:blipFill>
        <p:spPr bwMode="auto">
          <a:xfrm>
            <a:off x="2195736" y="188640"/>
            <a:ext cx="4752528" cy="5301208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51520" y="5661248"/>
            <a:ext cx="864096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FF0000"/>
                </a:solidFill>
              </a:rPr>
              <a:t>Лаптем щи хлебать –</a:t>
            </a:r>
            <a:r>
              <a:rPr lang="ru-RU" sz="3200" b="1" dirty="0" smtClean="0"/>
              <a:t>‘жить в нищете и  невежестве’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Картинки по запросу Заткнуть за пояс картин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188640"/>
            <a:ext cx="5472608" cy="5304592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67544" y="5661248"/>
            <a:ext cx="8352928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FF0000"/>
                </a:solidFill>
              </a:rPr>
              <a:t>Заткнуть за пояс</a:t>
            </a:r>
            <a:r>
              <a:rPr lang="ru-RU" sz="3200" b="1" dirty="0" smtClean="0"/>
              <a:t> – </a:t>
            </a:r>
          </a:p>
          <a:p>
            <a:pPr algn="ctr"/>
            <a:r>
              <a:rPr lang="ru-RU" sz="3200" b="1" dirty="0" smtClean="0"/>
              <a:t>‘превзойти кого-то’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95536" y="1857364"/>
            <a:ext cx="835292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4000" b="1" dirty="0" smtClean="0"/>
              <a:t>3. Фразеологизмы как источник знаний о национальной культуре.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1258302"/>
            <a:ext cx="7858180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/>
              <a:t>	</a:t>
            </a:r>
            <a:r>
              <a:rPr lang="ru-RU" sz="3200" b="1" dirty="0" smtClean="0"/>
              <a:t>Изучение фразеологизмов важно по трем причинам.</a:t>
            </a:r>
          </a:p>
          <a:p>
            <a:pPr algn="just"/>
            <a:r>
              <a:rPr lang="ru-RU" sz="3200" b="1" dirty="0" smtClean="0"/>
              <a:t>	1) Они отражают национальную культуру комплексно, т.е. своими значениями. </a:t>
            </a:r>
          </a:p>
          <a:p>
            <a:pPr algn="just"/>
            <a:r>
              <a:rPr lang="ru-RU" sz="3200" b="1" dirty="0" smtClean="0"/>
              <a:t>	</a:t>
            </a:r>
          </a:p>
          <a:p>
            <a:pPr algn="just"/>
            <a:r>
              <a:rPr lang="ru-RU" sz="2800" dirty="0" smtClean="0"/>
              <a:t>	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Картинки по запросу бить в набат картин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332656"/>
            <a:ext cx="5940152" cy="486230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611560" y="5661248"/>
            <a:ext cx="8208912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FF0000"/>
                </a:solidFill>
              </a:rPr>
              <a:t>Бить в набат </a:t>
            </a:r>
            <a:r>
              <a:rPr lang="be-BY" sz="3200" b="1" i="1" dirty="0" smtClean="0"/>
              <a:t>– </a:t>
            </a:r>
          </a:p>
          <a:p>
            <a:pPr algn="ctr"/>
            <a:r>
              <a:rPr lang="ru-RU" sz="3200" b="1" i="1" dirty="0" smtClean="0"/>
              <a:t>‘</a:t>
            </a:r>
            <a:r>
              <a:rPr lang="ru-RU" sz="3200" b="1" dirty="0" smtClean="0"/>
              <a:t>поднимать  тревогу</a:t>
            </a:r>
            <a:r>
              <a:rPr lang="ru-RU" sz="3200" b="1" i="1" dirty="0" smtClean="0"/>
              <a:t>’</a:t>
            </a:r>
            <a:endParaRPr lang="ru-RU" sz="3200" b="1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5196007"/>
            <a:ext cx="8352928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FF0000"/>
                </a:solidFill>
              </a:rPr>
              <a:t>Казанская сирота </a:t>
            </a:r>
            <a:r>
              <a:rPr lang="ru-RU" sz="3200" b="1" dirty="0" smtClean="0"/>
              <a:t>– </a:t>
            </a:r>
          </a:p>
          <a:p>
            <a:pPr algn="ctr"/>
            <a:r>
              <a:rPr lang="ru-RU" sz="3200" b="1" dirty="0" smtClean="0"/>
              <a:t>‘человек, желающий вызвать к себе жалость’</a:t>
            </a:r>
          </a:p>
          <a:p>
            <a:endParaRPr lang="ru-RU" dirty="0"/>
          </a:p>
        </p:txBody>
      </p:sp>
      <p:pic>
        <p:nvPicPr>
          <p:cNvPr id="49154" name="Picture 2" descr="Картинки по запросу фразеологизм казанская сирота картинки"/>
          <p:cNvPicPr>
            <a:picLocks noChangeAspect="1" noChangeArrowheads="1"/>
          </p:cNvPicPr>
          <p:nvPr/>
        </p:nvPicPr>
        <p:blipFill>
          <a:blip r:embed="rId2" cstate="print"/>
          <a:srcRect t="6898"/>
          <a:stretch>
            <a:fillRect/>
          </a:stretch>
        </p:blipFill>
        <p:spPr bwMode="auto">
          <a:xfrm>
            <a:off x="2339752" y="0"/>
            <a:ext cx="4604806" cy="5229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9552" y="5661248"/>
            <a:ext cx="7992888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FF0000"/>
                </a:solidFill>
              </a:rPr>
              <a:t>Бить челом </a:t>
            </a:r>
            <a:r>
              <a:rPr lang="ru-RU" sz="3200" b="1" i="1" dirty="0" smtClean="0"/>
              <a:t>– </a:t>
            </a:r>
          </a:p>
          <a:p>
            <a:pPr algn="ctr"/>
            <a:r>
              <a:rPr lang="ru-RU" sz="3200" b="1" dirty="0" smtClean="0"/>
              <a:t>‘обращаться к властям с просьбой’</a:t>
            </a:r>
          </a:p>
          <a:p>
            <a:endParaRPr lang="ru-RU" dirty="0"/>
          </a:p>
        </p:txBody>
      </p:sp>
      <p:pic>
        <p:nvPicPr>
          <p:cNvPr id="48132" name="Picture 4" descr="Картинки по запросу бить челом   картин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79023"/>
            <a:ext cx="7416824" cy="55096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1268760"/>
            <a:ext cx="7929618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b="1" dirty="0" smtClean="0"/>
              <a:t>	</a:t>
            </a:r>
            <a:r>
              <a:rPr lang="ru-RU" sz="3200" b="1" dirty="0" smtClean="0"/>
              <a:t>Фразеологизм – это такое словосочетание, общее значение которого не выводится из самостоятельных значений каждого слова, в него входящего. </a:t>
            </a:r>
            <a:endParaRPr lang="en-US" sz="2800" b="1" dirty="0" smtClean="0"/>
          </a:p>
          <a:p>
            <a:pPr algn="just"/>
            <a:r>
              <a:rPr lang="en-US" sz="2800" dirty="0" smtClean="0"/>
              <a:t>	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928670"/>
            <a:ext cx="8072494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/>
              <a:t>	</a:t>
            </a:r>
            <a:r>
              <a:rPr lang="ru-RU" sz="3200" b="1" dirty="0" smtClean="0"/>
              <a:t>2) Русские фразеологизмы также отражают национальную культуру единицами своего состава. </a:t>
            </a:r>
          </a:p>
          <a:p>
            <a:pPr algn="just"/>
            <a:r>
              <a:rPr lang="ru-RU" sz="3200" b="1" dirty="0" smtClean="0"/>
              <a:t>	</a:t>
            </a:r>
          </a:p>
          <a:p>
            <a:pPr algn="just"/>
            <a:r>
              <a:rPr lang="ru-RU" sz="2800" dirty="0" smtClean="0"/>
              <a:t>	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5733256"/>
            <a:ext cx="806489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FF0000"/>
                </a:solidFill>
              </a:rPr>
              <a:t>Как аршин проглотил </a:t>
            </a:r>
            <a:r>
              <a:rPr lang="ru-RU" sz="3200" b="1" i="1" dirty="0" smtClean="0"/>
              <a:t>– </a:t>
            </a:r>
          </a:p>
          <a:p>
            <a:pPr algn="ctr"/>
            <a:r>
              <a:rPr lang="ru-RU" sz="3200" b="1" i="1" dirty="0" smtClean="0"/>
              <a:t>‘</a:t>
            </a:r>
            <a:r>
              <a:rPr lang="ru-RU" sz="3200" b="1" dirty="0" smtClean="0"/>
              <a:t>сидеть, стоять неестественно прямо</a:t>
            </a:r>
            <a:r>
              <a:rPr lang="ru-RU" sz="3200" b="1" i="1" dirty="0" smtClean="0"/>
              <a:t>’</a:t>
            </a:r>
            <a:endParaRPr lang="ru-RU" sz="3200" b="1" dirty="0"/>
          </a:p>
        </p:txBody>
      </p:sp>
      <p:sp>
        <p:nvSpPr>
          <p:cNvPr id="54274" name="AutoShape 2" descr="Картинки по запросу Как аршин проглотил   картинк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4276" name="AutoShape 4" descr="Картинки по запросу Как аршин проглотил   картинк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4278" name="Picture 6" descr="Картинки по запросу Как аршин проглотил   картинки"/>
          <p:cNvPicPr>
            <a:picLocks noChangeAspect="1" noChangeArrowheads="1"/>
          </p:cNvPicPr>
          <p:nvPr/>
        </p:nvPicPr>
        <p:blipFill>
          <a:blip r:embed="rId2" cstate="print"/>
          <a:srcRect t="4586" b="2567"/>
          <a:stretch>
            <a:fillRect/>
          </a:stretch>
        </p:blipFill>
        <p:spPr bwMode="auto">
          <a:xfrm>
            <a:off x="2267744" y="260648"/>
            <a:ext cx="4526725" cy="54726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Картинки по запросу лыка не вяжет   картинки"/>
          <p:cNvPicPr>
            <a:picLocks noChangeAspect="1" noChangeArrowheads="1"/>
          </p:cNvPicPr>
          <p:nvPr/>
        </p:nvPicPr>
        <p:blipFill>
          <a:blip r:embed="rId2" cstate="print"/>
          <a:srcRect b="13250"/>
          <a:stretch>
            <a:fillRect/>
          </a:stretch>
        </p:blipFill>
        <p:spPr bwMode="auto">
          <a:xfrm>
            <a:off x="2411760" y="332655"/>
            <a:ext cx="3888432" cy="515558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95536" y="5949280"/>
            <a:ext cx="835292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FF0000"/>
                </a:solidFill>
              </a:rPr>
              <a:t>Лыка не вяжет </a:t>
            </a:r>
            <a:r>
              <a:rPr lang="ru-RU" sz="3200" b="1" i="1" dirty="0" smtClean="0"/>
              <a:t>– ‘о пьяном человеке’</a:t>
            </a:r>
            <a:endParaRPr lang="ru-RU" sz="32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5805264"/>
            <a:ext cx="828092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FF0000"/>
                </a:solidFill>
              </a:rPr>
              <a:t>Лезть на рожон</a:t>
            </a:r>
            <a:r>
              <a:rPr lang="ru-RU" sz="3200" b="1" dirty="0" smtClean="0">
                <a:solidFill>
                  <a:srgbClr val="FF0000"/>
                </a:solidFill>
              </a:rPr>
              <a:t> </a:t>
            </a:r>
            <a:r>
              <a:rPr lang="ru-RU" sz="3200" b="1" dirty="0" smtClean="0"/>
              <a:t>– </a:t>
            </a:r>
          </a:p>
          <a:p>
            <a:pPr algn="ctr"/>
            <a:r>
              <a:rPr lang="ru-RU" sz="3200" b="1" dirty="0" smtClean="0"/>
              <a:t>‘идти навстречу явной опасности’</a:t>
            </a:r>
            <a:endParaRPr lang="ru-RU" sz="3200" dirty="0"/>
          </a:p>
        </p:txBody>
      </p:sp>
      <p:pic>
        <p:nvPicPr>
          <p:cNvPr id="52226" name="Picture 2" descr="Картинки по запросу Лезть на рожон картин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476672"/>
            <a:ext cx="6192688" cy="50486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908720"/>
            <a:ext cx="7715304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/>
              <a:t>	</a:t>
            </a:r>
            <a:r>
              <a:rPr lang="ru-RU" sz="3200" b="1" dirty="0" smtClean="0"/>
              <a:t>3) Фразеологизмы отражают русскую национальную культуру своими прототипами. </a:t>
            </a:r>
            <a:endParaRPr lang="ru-RU" sz="2800" b="1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1412776"/>
            <a:ext cx="8286808" cy="3385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dirty="0" smtClean="0"/>
              <a:t>	Прототипы фразеологизмов рассказывают:</a:t>
            </a:r>
          </a:p>
          <a:p>
            <a:pPr algn="just"/>
            <a:endParaRPr lang="ru-RU" sz="3200" b="1" dirty="0" smtClean="0"/>
          </a:p>
          <a:p>
            <a:pPr algn="just"/>
            <a:r>
              <a:rPr lang="ru-RU" sz="3200" b="1" dirty="0" smtClean="0"/>
              <a:t>	► </a:t>
            </a:r>
            <a:r>
              <a:rPr lang="ru-RU" sz="3600" b="1" u="sng" dirty="0" smtClean="0"/>
              <a:t>о традиционной русской грамотности;</a:t>
            </a:r>
            <a:endParaRPr lang="ru-RU" sz="3200" b="1" u="sng" dirty="0" smtClean="0"/>
          </a:p>
          <a:p>
            <a:pPr algn="just"/>
            <a:endParaRPr lang="ru-RU" sz="28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 descr="Картинки по запросу древнерусская азбука  картин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0"/>
            <a:ext cx="4824536" cy="536957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23528" y="5733256"/>
            <a:ext cx="8496944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FF0000"/>
                </a:solidFill>
              </a:rPr>
              <a:t>Начинать с азов</a:t>
            </a:r>
            <a:r>
              <a:rPr lang="ru-RU" sz="3200" b="1" dirty="0" smtClean="0"/>
              <a:t> – </a:t>
            </a:r>
          </a:p>
          <a:p>
            <a:pPr algn="ctr"/>
            <a:r>
              <a:rPr lang="ru-RU" sz="3200" b="1" dirty="0" smtClean="0"/>
              <a:t>‘начинать с самого начала’</a:t>
            </a:r>
            <a:endParaRPr lang="ru-RU" sz="32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5733256"/>
            <a:ext cx="828092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FF0000"/>
                </a:solidFill>
              </a:rPr>
              <a:t>От доски до доски </a:t>
            </a:r>
            <a:r>
              <a:rPr lang="ru-RU" sz="3200" b="1" i="1" dirty="0" smtClean="0"/>
              <a:t>– </a:t>
            </a:r>
          </a:p>
          <a:p>
            <a:pPr algn="ctr"/>
            <a:r>
              <a:rPr lang="ru-RU" sz="3200" b="1" i="1" dirty="0" smtClean="0"/>
              <a:t>‘</a:t>
            </a:r>
            <a:r>
              <a:rPr lang="ru-RU" sz="3200" b="1" dirty="0" smtClean="0"/>
              <a:t>от начала до конца, целиком</a:t>
            </a:r>
            <a:r>
              <a:rPr lang="ru-RU" sz="3200" b="1" i="1" dirty="0" smtClean="0"/>
              <a:t>’</a:t>
            </a:r>
            <a:endParaRPr lang="ru-RU" sz="3200" b="1" dirty="0" smtClean="0"/>
          </a:p>
          <a:p>
            <a:endParaRPr lang="ru-RU" dirty="0"/>
          </a:p>
        </p:txBody>
      </p:sp>
      <p:pic>
        <p:nvPicPr>
          <p:cNvPr id="63490" name="Picture 2" descr="Картинки по запросу рукописные книги картин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260648"/>
            <a:ext cx="7376715" cy="53285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5949280"/>
            <a:ext cx="82809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FF0000"/>
                </a:solidFill>
              </a:rPr>
              <a:t>С красной строки</a:t>
            </a:r>
            <a:r>
              <a:rPr lang="ru-RU" sz="3200" b="1" dirty="0" smtClean="0"/>
              <a:t> – ‘с абзаца’</a:t>
            </a:r>
            <a:endParaRPr lang="ru-RU" sz="3200" b="1" dirty="0"/>
          </a:p>
        </p:txBody>
      </p:sp>
      <p:pic>
        <p:nvPicPr>
          <p:cNvPr id="62466" name="Picture 2" descr="Картинки по запросу С красной строки  картин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404664"/>
            <a:ext cx="8202373" cy="51510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5503783"/>
            <a:ext cx="8496944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FF0000"/>
                </a:solidFill>
              </a:rPr>
              <a:t>Приложить руку </a:t>
            </a:r>
            <a:r>
              <a:rPr lang="ru-RU" sz="3200" b="1" i="1" dirty="0" smtClean="0"/>
              <a:t>– </a:t>
            </a:r>
          </a:p>
          <a:p>
            <a:pPr algn="ctr"/>
            <a:r>
              <a:rPr lang="ru-RU" sz="3200" b="1" i="1" dirty="0" smtClean="0"/>
              <a:t>‘</a:t>
            </a:r>
            <a:r>
              <a:rPr lang="ru-RU" sz="3200" b="1" dirty="0" smtClean="0"/>
              <a:t>иметь отношение к чему-либо’</a:t>
            </a:r>
          </a:p>
          <a:p>
            <a:endParaRPr lang="ru-RU" dirty="0"/>
          </a:p>
        </p:txBody>
      </p:sp>
      <p:pic>
        <p:nvPicPr>
          <p:cNvPr id="61444" name="Picture 4" descr="Картинки по запросу приложить руку в древности   картин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620688"/>
            <a:ext cx="7943999" cy="43833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Картинки по запросу работать спустя рукава картин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88640"/>
            <a:ext cx="6442819" cy="489654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39552" y="5445224"/>
            <a:ext cx="81369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i="1" dirty="0" smtClean="0">
                <a:solidFill>
                  <a:srgbClr val="FF0000"/>
                </a:solidFill>
              </a:rPr>
              <a:t>Спустя рукава </a:t>
            </a:r>
            <a:r>
              <a:rPr lang="ru-RU" sz="3200" b="1" i="1" dirty="0" smtClean="0"/>
              <a:t>– </a:t>
            </a:r>
            <a:r>
              <a:rPr lang="ru-RU" sz="3200" b="1" dirty="0" smtClean="0"/>
              <a:t>'плохо, небрежно'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1412776"/>
            <a:ext cx="7776864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600" b="1" dirty="0" smtClean="0"/>
              <a:t>	► </a:t>
            </a:r>
            <a:r>
              <a:rPr lang="ru-RU" sz="3600" b="1" u="sng" dirty="0" smtClean="0"/>
              <a:t>о детских играх;</a:t>
            </a:r>
          </a:p>
          <a:p>
            <a:pPr algn="just"/>
            <a:endParaRPr lang="ru-RU" sz="28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5503783"/>
            <a:ext cx="8496944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FF0000"/>
                </a:solidFill>
              </a:rPr>
              <a:t>Играть в кошки-мышки</a:t>
            </a:r>
            <a:r>
              <a:rPr lang="ru-RU" sz="3200" b="1" dirty="0" smtClean="0">
                <a:solidFill>
                  <a:srgbClr val="FF0000"/>
                </a:solidFill>
              </a:rPr>
              <a:t> </a:t>
            </a:r>
            <a:r>
              <a:rPr lang="ru-RU" sz="3200" b="1" i="1" dirty="0" smtClean="0"/>
              <a:t>–</a:t>
            </a:r>
            <a:r>
              <a:rPr lang="ru-RU" sz="3200" b="1" dirty="0" smtClean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ru-RU" sz="3200" b="1" dirty="0" smtClean="0"/>
              <a:t>‘пытаться перехитрить кого-то’</a:t>
            </a:r>
          </a:p>
          <a:p>
            <a:endParaRPr lang="ru-RU" dirty="0"/>
          </a:p>
        </p:txBody>
      </p:sp>
      <p:pic>
        <p:nvPicPr>
          <p:cNvPr id="58372" name="Picture 4" descr="Картинки по запросу Играть в кошки-мышки  в картинках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260648"/>
            <a:ext cx="6421993" cy="48245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 descr="Картинки по запросу играть в бирюльки в картинках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260648"/>
            <a:ext cx="5473291" cy="4608512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51520" y="5373216"/>
            <a:ext cx="8568952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FF0000"/>
                </a:solidFill>
              </a:rPr>
              <a:t>Играть в бирюльки </a:t>
            </a:r>
            <a:r>
              <a:rPr lang="ru-RU" sz="3200" b="1" i="1" dirty="0" smtClean="0"/>
              <a:t>– </a:t>
            </a:r>
          </a:p>
          <a:p>
            <a:pPr algn="ctr"/>
            <a:r>
              <a:rPr lang="ru-RU" sz="3200" b="1" i="1" dirty="0" smtClean="0"/>
              <a:t>‘</a:t>
            </a:r>
            <a:r>
              <a:rPr lang="ru-RU" sz="3200" b="1" dirty="0" smtClean="0"/>
              <a:t>заниматься пустяками, ерундой’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5445224"/>
            <a:ext cx="8424936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FF0000"/>
                </a:solidFill>
              </a:rPr>
              <a:t>Куча мала</a:t>
            </a:r>
            <a:r>
              <a:rPr lang="ru-RU" sz="3200" b="1" dirty="0" smtClean="0">
                <a:solidFill>
                  <a:srgbClr val="FF0000"/>
                </a:solidFill>
              </a:rPr>
              <a:t> </a:t>
            </a:r>
            <a:r>
              <a:rPr lang="ru-RU" sz="3200" b="1" i="1" dirty="0" smtClean="0"/>
              <a:t>– </a:t>
            </a:r>
            <a:r>
              <a:rPr lang="ru-RU" sz="3200" b="1" dirty="0" smtClean="0"/>
              <a:t>’беспорядочное скопление кого-либо, чего-либо в одном месте’</a:t>
            </a:r>
          </a:p>
          <a:p>
            <a:endParaRPr lang="ru-RU" dirty="0"/>
          </a:p>
        </p:txBody>
      </p:sp>
      <p:pic>
        <p:nvPicPr>
          <p:cNvPr id="56322" name="Picture 2" descr="Картинки по запросу куча мала  в картинках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88640"/>
            <a:ext cx="7056784" cy="51640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1700808"/>
            <a:ext cx="82809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600" b="1" dirty="0" smtClean="0"/>
              <a:t>	► </a:t>
            </a:r>
            <a:r>
              <a:rPr lang="ru-RU" sz="3600" b="1" u="sng" dirty="0" smtClean="0"/>
              <a:t>о денежной системе</a:t>
            </a:r>
            <a:r>
              <a:rPr lang="ru-RU" sz="3600" b="1" dirty="0" smtClean="0"/>
              <a:t>;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5013176"/>
            <a:ext cx="8568952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FF0000"/>
                </a:solidFill>
              </a:rPr>
              <a:t>Гнаться</a:t>
            </a:r>
            <a:r>
              <a:rPr lang="ru-RU" sz="3200" b="1" dirty="0" smtClean="0">
                <a:solidFill>
                  <a:srgbClr val="FF0000"/>
                </a:solidFill>
              </a:rPr>
              <a:t> </a:t>
            </a:r>
            <a:r>
              <a:rPr lang="ru-RU" sz="3200" b="1" i="1" dirty="0" smtClean="0">
                <a:solidFill>
                  <a:srgbClr val="FF0000"/>
                </a:solidFill>
              </a:rPr>
              <a:t>за длинным рублем </a:t>
            </a:r>
            <a:r>
              <a:rPr lang="ru-RU" sz="3200" b="1" i="1" dirty="0" smtClean="0"/>
              <a:t>– </a:t>
            </a:r>
            <a:r>
              <a:rPr lang="ru-RU" sz="3200" b="1" dirty="0" smtClean="0"/>
              <a:t>‘стремиться найти работу с высокой оплатой’</a:t>
            </a:r>
          </a:p>
          <a:p>
            <a:endParaRPr lang="ru-RU" dirty="0"/>
          </a:p>
        </p:txBody>
      </p:sp>
      <p:pic>
        <p:nvPicPr>
          <p:cNvPr id="67586" name="Picture 2" descr="Картинки по запросу Гнаться за длинным рублем   в картинках"/>
          <p:cNvPicPr>
            <a:picLocks noChangeAspect="1" noChangeArrowheads="1"/>
          </p:cNvPicPr>
          <p:nvPr/>
        </p:nvPicPr>
        <p:blipFill>
          <a:blip r:embed="rId2" cstate="print"/>
          <a:srcRect t="19468" b="16401"/>
          <a:stretch>
            <a:fillRect/>
          </a:stretch>
        </p:blipFill>
        <p:spPr bwMode="auto">
          <a:xfrm>
            <a:off x="323528" y="332656"/>
            <a:ext cx="8383785" cy="40324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5661248"/>
            <a:ext cx="8496944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FF0000"/>
                </a:solidFill>
              </a:rPr>
              <a:t>Ни копейки за душой</a:t>
            </a:r>
            <a:r>
              <a:rPr lang="ru-RU" sz="3200" b="1" dirty="0" smtClean="0">
                <a:solidFill>
                  <a:srgbClr val="FF0000"/>
                </a:solidFill>
              </a:rPr>
              <a:t> </a:t>
            </a:r>
            <a:r>
              <a:rPr lang="ru-RU" sz="3200" b="1" i="1" dirty="0" smtClean="0"/>
              <a:t>–</a:t>
            </a:r>
            <a:r>
              <a:rPr lang="ru-RU" sz="3200" b="1" dirty="0" smtClean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ru-RU" sz="3200" b="1" dirty="0" smtClean="0"/>
              <a:t>‘о бедном человеке’</a:t>
            </a:r>
          </a:p>
          <a:p>
            <a:endParaRPr lang="ru-RU" dirty="0"/>
          </a:p>
        </p:txBody>
      </p:sp>
      <p:pic>
        <p:nvPicPr>
          <p:cNvPr id="19458" name="Picture 2" descr="Картинки по запросу нищий в картинках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332656"/>
            <a:ext cx="6667500" cy="50006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5301208"/>
            <a:ext cx="842493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FF0000"/>
                </a:solidFill>
              </a:rPr>
              <a:t>Гроша ломаного не стоит</a:t>
            </a:r>
            <a:r>
              <a:rPr lang="ru-RU" sz="3200" b="1" dirty="0" smtClean="0">
                <a:solidFill>
                  <a:srgbClr val="FF0000"/>
                </a:solidFill>
              </a:rPr>
              <a:t> </a:t>
            </a:r>
            <a:r>
              <a:rPr lang="ru-RU" sz="3200" b="1" i="1" dirty="0" smtClean="0"/>
              <a:t>–</a:t>
            </a:r>
            <a:r>
              <a:rPr lang="ru-RU" sz="3200" b="1" dirty="0" smtClean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ru-RU" sz="3200" b="1" dirty="0" smtClean="0"/>
              <a:t>‘очень дешевый’</a:t>
            </a:r>
            <a:endParaRPr lang="ru-RU" sz="3200" b="1" dirty="0"/>
          </a:p>
        </p:txBody>
      </p:sp>
      <p:pic>
        <p:nvPicPr>
          <p:cNvPr id="65538" name="Picture 2" descr="Картинки по запросу грош   в картинках"/>
          <p:cNvPicPr>
            <a:picLocks noChangeAspect="1" noChangeArrowheads="1"/>
          </p:cNvPicPr>
          <p:nvPr/>
        </p:nvPicPr>
        <p:blipFill>
          <a:blip r:embed="rId2" cstate="print"/>
          <a:srcRect b="58696"/>
          <a:stretch>
            <a:fillRect/>
          </a:stretch>
        </p:blipFill>
        <p:spPr bwMode="auto">
          <a:xfrm>
            <a:off x="755576" y="548680"/>
            <a:ext cx="7518111" cy="43924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1772816"/>
            <a:ext cx="79928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	► </a:t>
            </a:r>
            <a:r>
              <a:rPr lang="ru-RU" sz="3600" b="1" u="sng" dirty="0" smtClean="0"/>
              <a:t>об охоте и рыбной ловле;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5733256"/>
            <a:ext cx="8496944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FF0000"/>
                </a:solidFill>
              </a:rPr>
              <a:t>Вывести на чистую воду </a:t>
            </a:r>
            <a:r>
              <a:rPr lang="ru-RU" sz="3200" b="1" i="1" dirty="0" smtClean="0"/>
              <a:t>–‘</a:t>
            </a:r>
            <a:r>
              <a:rPr lang="ru-RU" sz="3200" b="1" dirty="0" smtClean="0"/>
              <a:t>разоблачить кого либо</a:t>
            </a:r>
            <a:r>
              <a:rPr lang="ru-RU" sz="3200" b="1" i="1" dirty="0" smtClean="0"/>
              <a:t>’</a:t>
            </a:r>
            <a:endParaRPr lang="ru-RU" sz="3200" b="1" dirty="0" smtClean="0"/>
          </a:p>
          <a:p>
            <a:endParaRPr lang="ru-RU" dirty="0"/>
          </a:p>
        </p:txBody>
      </p:sp>
      <p:pic>
        <p:nvPicPr>
          <p:cNvPr id="19458" name="Picture 2" descr="Картинки по запросу вывести на чистую воду в картинках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692696"/>
            <a:ext cx="7946676" cy="44961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отложить в долгий ящик картинки"/>
          <p:cNvPicPr>
            <a:picLocks noChangeAspect="1" noChangeArrowheads="1"/>
          </p:cNvPicPr>
          <p:nvPr/>
        </p:nvPicPr>
        <p:blipFill>
          <a:blip r:embed="rId2" cstate="print"/>
          <a:srcRect l="16200" r="8201"/>
          <a:stretch>
            <a:fillRect/>
          </a:stretch>
        </p:blipFill>
        <p:spPr bwMode="auto">
          <a:xfrm>
            <a:off x="1547664" y="320530"/>
            <a:ext cx="6120680" cy="4424022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67544" y="5085184"/>
            <a:ext cx="813690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FF0000"/>
                </a:solidFill>
              </a:rPr>
              <a:t>Отложить в долгий ящик </a:t>
            </a:r>
            <a:r>
              <a:rPr lang="ru-RU" sz="3200" b="1" i="1" dirty="0" smtClean="0"/>
              <a:t>– </a:t>
            </a:r>
          </a:p>
          <a:p>
            <a:pPr algn="ctr"/>
            <a:r>
              <a:rPr lang="ru-RU" sz="3200" b="1" dirty="0" smtClean="0"/>
              <a:t>'затянуть какое-нибудь дело' 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5996226"/>
            <a:ext cx="835292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i="1" dirty="0" smtClean="0">
                <a:solidFill>
                  <a:srgbClr val="FF0000"/>
                </a:solidFill>
              </a:rPr>
              <a:t>Заметать следы </a:t>
            </a:r>
            <a:r>
              <a:rPr lang="ru-RU" sz="3200" b="1" i="1" dirty="0" smtClean="0"/>
              <a:t>– </a:t>
            </a:r>
            <a:r>
              <a:rPr lang="en-US" sz="3200" b="1" dirty="0" smtClean="0"/>
              <a:t>‘</a:t>
            </a:r>
            <a:r>
              <a:rPr lang="ru-RU" sz="3200" b="1" dirty="0" smtClean="0"/>
              <a:t>уничтожать улики</a:t>
            </a:r>
            <a:r>
              <a:rPr lang="en-US" sz="3200" b="1" dirty="0" smtClean="0"/>
              <a:t>’</a:t>
            </a:r>
            <a:endParaRPr lang="ru-RU" sz="3200" b="1" dirty="0" smtClean="0"/>
          </a:p>
          <a:p>
            <a:endParaRPr lang="ru-RU" dirty="0"/>
          </a:p>
        </p:txBody>
      </p:sp>
      <p:pic>
        <p:nvPicPr>
          <p:cNvPr id="18434" name="Picture 2" descr="Картинки по запросу заметать следы в картинках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404664"/>
            <a:ext cx="6048672" cy="55549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AutoShape 2" descr="Картинки по запросу гоняться за двумя зайцами в картинках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395536" y="5626894"/>
            <a:ext cx="8424936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FF0000"/>
                </a:solidFill>
              </a:rPr>
              <a:t>Гнаться за двумя зайцами</a:t>
            </a:r>
            <a:r>
              <a:rPr lang="ru-RU" sz="3200" b="1" dirty="0" smtClean="0">
                <a:solidFill>
                  <a:srgbClr val="FF0000"/>
                </a:solidFill>
              </a:rPr>
              <a:t> </a:t>
            </a:r>
            <a:r>
              <a:rPr lang="ru-RU" sz="3200" b="1" i="1" dirty="0" smtClean="0"/>
              <a:t>– </a:t>
            </a:r>
          </a:p>
          <a:p>
            <a:pPr algn="ctr"/>
            <a:r>
              <a:rPr lang="ru-RU" sz="3200" b="1" dirty="0" smtClean="0"/>
              <a:t>‘сразу выполнять два разных дела’</a:t>
            </a:r>
            <a:endParaRPr lang="ru-RU" sz="2800" b="1" dirty="0" smtClean="0"/>
          </a:p>
          <a:p>
            <a:endParaRPr lang="ru-RU" dirty="0"/>
          </a:p>
        </p:txBody>
      </p:sp>
      <p:pic>
        <p:nvPicPr>
          <p:cNvPr id="17416" name="Picture 8" descr="Картинки по запросу гоняться за двумя зайцами в картинках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332656"/>
            <a:ext cx="8136904" cy="49363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1628800"/>
            <a:ext cx="7929618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600" dirty="0" smtClean="0"/>
              <a:t>► </a:t>
            </a:r>
            <a:r>
              <a:rPr lang="ru-RU" sz="3600" b="1" u="sng" dirty="0" smtClean="0"/>
              <a:t>о богатой русской природе</a:t>
            </a:r>
            <a:r>
              <a:rPr lang="ru-RU" sz="3600" dirty="0" smtClean="0"/>
              <a:t>;</a:t>
            </a:r>
          </a:p>
          <a:p>
            <a:pPr algn="just"/>
            <a:endParaRPr lang="ru-RU" sz="2800" dirty="0" smtClean="0"/>
          </a:p>
          <a:p>
            <a:pPr algn="just"/>
            <a:endParaRPr lang="ru-RU" sz="28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5661248"/>
            <a:ext cx="828092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FF0000"/>
                </a:solidFill>
              </a:rPr>
              <a:t>Через пень-колоду</a:t>
            </a:r>
            <a:r>
              <a:rPr lang="ru-RU" sz="3200" b="1" dirty="0" smtClean="0">
                <a:solidFill>
                  <a:srgbClr val="FF0000"/>
                </a:solidFill>
              </a:rPr>
              <a:t> </a:t>
            </a:r>
            <a:r>
              <a:rPr lang="ru-RU" sz="3200" b="1" i="1" dirty="0" smtClean="0"/>
              <a:t>– </a:t>
            </a:r>
          </a:p>
          <a:p>
            <a:pPr algn="ctr"/>
            <a:r>
              <a:rPr lang="ru-RU" sz="3200" b="1" dirty="0" smtClean="0"/>
              <a:t>‘делать что-то плохо’</a:t>
            </a:r>
          </a:p>
          <a:p>
            <a:endParaRPr lang="ru-RU" dirty="0"/>
          </a:p>
        </p:txBody>
      </p:sp>
      <p:pic>
        <p:nvPicPr>
          <p:cNvPr id="13314" name="Picture 2" descr="Картинки по запросу через пень-колоду в картинках"/>
          <p:cNvPicPr>
            <a:picLocks noChangeAspect="1" noChangeArrowheads="1"/>
          </p:cNvPicPr>
          <p:nvPr/>
        </p:nvPicPr>
        <p:blipFill>
          <a:blip r:embed="rId2" cstate="print"/>
          <a:srcRect t="18965"/>
          <a:stretch>
            <a:fillRect/>
          </a:stretch>
        </p:blipFill>
        <p:spPr bwMode="auto">
          <a:xfrm>
            <a:off x="251520" y="620688"/>
            <a:ext cx="8892480" cy="485743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5661248"/>
            <a:ext cx="8712968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FF0000"/>
                </a:solidFill>
              </a:rPr>
              <a:t>Наломать дров</a:t>
            </a:r>
            <a:r>
              <a:rPr lang="ru-RU" sz="3200" b="1" dirty="0" smtClean="0">
                <a:solidFill>
                  <a:srgbClr val="FF0000"/>
                </a:solidFill>
              </a:rPr>
              <a:t> </a:t>
            </a:r>
            <a:r>
              <a:rPr lang="ru-RU" sz="3200" b="1" i="1" dirty="0" smtClean="0"/>
              <a:t>– </a:t>
            </a:r>
          </a:p>
          <a:p>
            <a:pPr algn="ctr"/>
            <a:r>
              <a:rPr lang="ru-RU" sz="3200" b="1" dirty="0" smtClean="0"/>
              <a:t>‘сделать много глупостей и ошибок’</a:t>
            </a:r>
          </a:p>
          <a:p>
            <a:endParaRPr lang="ru-RU" dirty="0"/>
          </a:p>
        </p:txBody>
      </p:sp>
      <p:pic>
        <p:nvPicPr>
          <p:cNvPr id="12290" name="Picture 2" descr="Картинки по запросу наломать дров в картинках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88640"/>
            <a:ext cx="7045582" cy="53285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Картинки по запросу брать быка за рога   в картинках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60648"/>
            <a:ext cx="7992888" cy="4760985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51520" y="5301208"/>
            <a:ext cx="8352928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FF0000"/>
                </a:solidFill>
              </a:rPr>
              <a:t>Брать быка за рога</a:t>
            </a:r>
            <a:r>
              <a:rPr lang="ru-RU" sz="3200" b="1" dirty="0" smtClean="0">
                <a:solidFill>
                  <a:srgbClr val="FF0000"/>
                </a:solidFill>
              </a:rPr>
              <a:t> </a:t>
            </a:r>
            <a:r>
              <a:rPr lang="ru-RU" sz="3200" b="1" i="1" dirty="0" smtClean="0"/>
              <a:t>–</a:t>
            </a:r>
            <a:r>
              <a:rPr lang="ru-RU" sz="3200" b="1" dirty="0" smtClean="0"/>
              <a:t>‘начинать    действовать быстро’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Картинки по запросу как баран на новые ворота   в картинках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60648"/>
            <a:ext cx="7956376" cy="5044509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39552" y="5661248"/>
            <a:ext cx="8208912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FF0000"/>
                </a:solidFill>
              </a:rPr>
              <a:t>Как баран на новые ворота </a:t>
            </a:r>
            <a:r>
              <a:rPr lang="ru-RU" sz="3200" b="1" i="1" dirty="0" smtClean="0"/>
              <a:t>– </a:t>
            </a:r>
            <a:r>
              <a:rPr lang="ru-RU" sz="3200" b="1" dirty="0" smtClean="0"/>
              <a:t>‘выглядеть растерянно; глупо’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Картинки по запросу медведь на ухо наступил   в картинках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162734"/>
            <a:ext cx="5328592" cy="538188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95536" y="5805264"/>
            <a:ext cx="8208912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FF0000"/>
                </a:solidFill>
              </a:rPr>
              <a:t>Медведь на ухо наступил</a:t>
            </a:r>
            <a:r>
              <a:rPr lang="ru-RU" sz="3200" b="1" dirty="0" smtClean="0">
                <a:solidFill>
                  <a:srgbClr val="FF0000"/>
                </a:solidFill>
              </a:rPr>
              <a:t> </a:t>
            </a:r>
            <a:r>
              <a:rPr lang="ru-RU" sz="3200" b="1" i="1" dirty="0" smtClean="0"/>
              <a:t>– </a:t>
            </a:r>
          </a:p>
          <a:p>
            <a:pPr algn="ctr"/>
            <a:r>
              <a:rPr lang="ru-RU" sz="3200" b="1" dirty="0" smtClean="0"/>
              <a:t>‘о человеке без музыкального слуха’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1340768"/>
            <a:ext cx="82089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600" b="1" dirty="0" smtClean="0"/>
              <a:t>	► </a:t>
            </a:r>
            <a:r>
              <a:rPr lang="ru-RU" sz="3600" b="1" u="sng" dirty="0" smtClean="0"/>
              <a:t>о жизни крестьянина</a:t>
            </a:r>
            <a:r>
              <a:rPr lang="ru-RU" sz="3600" b="1" dirty="0" smtClean="0"/>
              <a:t>;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5503783"/>
            <a:ext cx="8568952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FF0000"/>
                </a:solidFill>
              </a:rPr>
              <a:t>Пятое колесо в телеге</a:t>
            </a:r>
            <a:r>
              <a:rPr lang="ru-RU" sz="3200" b="1" dirty="0" smtClean="0">
                <a:solidFill>
                  <a:srgbClr val="FF0000"/>
                </a:solidFill>
              </a:rPr>
              <a:t> </a:t>
            </a:r>
            <a:r>
              <a:rPr lang="ru-RU" sz="3200" b="1" i="1" dirty="0" smtClean="0"/>
              <a:t>– </a:t>
            </a:r>
          </a:p>
          <a:p>
            <a:pPr algn="ctr"/>
            <a:r>
              <a:rPr lang="ru-RU" sz="3200" b="1" dirty="0" smtClean="0"/>
              <a:t>‘о чем-либо совершенно ненужном’</a:t>
            </a:r>
          </a:p>
          <a:p>
            <a:endParaRPr lang="ru-RU" dirty="0"/>
          </a:p>
        </p:txBody>
      </p:sp>
      <p:pic>
        <p:nvPicPr>
          <p:cNvPr id="4098" name="Picture 2" descr="Картинки по запросу Пятое колесо в телеге    в картинках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476672"/>
            <a:ext cx="8352025" cy="43472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Картинки по запросу бить баклуши картин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188640"/>
            <a:ext cx="5472608" cy="523546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971600" y="5805264"/>
            <a:ext cx="72728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FF0000"/>
                </a:solidFill>
              </a:rPr>
              <a:t>Бить баклуши</a:t>
            </a:r>
            <a:r>
              <a:rPr lang="ru-RU" sz="3200" b="1" dirty="0" smtClean="0">
                <a:solidFill>
                  <a:srgbClr val="FF0000"/>
                </a:solidFill>
              </a:rPr>
              <a:t> </a:t>
            </a:r>
            <a:r>
              <a:rPr lang="ru-RU" sz="3200" b="1" i="1" dirty="0" smtClean="0"/>
              <a:t>– </a:t>
            </a:r>
            <a:r>
              <a:rPr lang="ru-RU" sz="3200" b="1" dirty="0" smtClean="0"/>
              <a:t>‘бездельничать’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5661248"/>
            <a:ext cx="842493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FF0000"/>
                </a:solidFill>
              </a:rPr>
              <a:t>Вбивать клин </a:t>
            </a:r>
            <a:r>
              <a:rPr lang="ru-RU" sz="3200" b="1" i="1" dirty="0" smtClean="0"/>
              <a:t>– </a:t>
            </a:r>
            <a:r>
              <a:rPr lang="ru-RU" sz="3200" b="1" dirty="0" smtClean="0"/>
              <a:t>‘ссорить кого-либо’</a:t>
            </a:r>
          </a:p>
          <a:p>
            <a:endParaRPr lang="ru-RU" dirty="0"/>
          </a:p>
        </p:txBody>
      </p:sp>
      <p:pic>
        <p:nvPicPr>
          <p:cNvPr id="2050" name="Picture 2" descr="Картинки по запросу вбивать клин    в картинках"/>
          <p:cNvPicPr>
            <a:picLocks noChangeAspect="1" noChangeArrowheads="1"/>
          </p:cNvPicPr>
          <p:nvPr/>
        </p:nvPicPr>
        <p:blipFill>
          <a:blip r:embed="rId2" cstate="print"/>
          <a:srcRect t="2222" r="63235" b="12222"/>
          <a:stretch>
            <a:fillRect/>
          </a:stretch>
        </p:blipFill>
        <p:spPr bwMode="auto">
          <a:xfrm>
            <a:off x="2411760" y="397854"/>
            <a:ext cx="4104456" cy="51467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5805264"/>
            <a:ext cx="842493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FF0000"/>
                </a:solidFill>
              </a:rPr>
              <a:t>Дым коромыслом </a:t>
            </a:r>
            <a:r>
              <a:rPr lang="ru-RU" sz="3200" b="1" i="1" dirty="0" smtClean="0"/>
              <a:t>– </a:t>
            </a:r>
          </a:p>
          <a:p>
            <a:pPr algn="ctr"/>
            <a:r>
              <a:rPr lang="ru-RU" sz="3200" b="1" dirty="0" smtClean="0"/>
              <a:t>‘о суматохе, беспорядке’</a:t>
            </a:r>
            <a:endParaRPr lang="ru-RU" sz="3200" b="1" dirty="0"/>
          </a:p>
        </p:txBody>
      </p:sp>
      <p:pic>
        <p:nvPicPr>
          <p:cNvPr id="90114" name="Picture 2" descr="Картинки по запросу дым коромыслом    в картинках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188640"/>
            <a:ext cx="3816424" cy="54189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AutoShape 2" descr="Картинки по запросу вилами на воде писано    в картинках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9092" name="Picture 4" descr="Картинки по запросу вилами на воде писано    в картинках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404664"/>
            <a:ext cx="7448550" cy="4524375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95536" y="5517232"/>
            <a:ext cx="8352928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FF0000"/>
                </a:solidFill>
              </a:rPr>
              <a:t>Вилами на воде писано</a:t>
            </a:r>
            <a:r>
              <a:rPr lang="ru-RU" sz="3200" b="1" dirty="0" smtClean="0">
                <a:solidFill>
                  <a:srgbClr val="FF0000"/>
                </a:solidFill>
              </a:rPr>
              <a:t> </a:t>
            </a:r>
            <a:r>
              <a:rPr lang="ru-RU" sz="3200" b="1" i="1" dirty="0" smtClean="0"/>
              <a:t>– </a:t>
            </a:r>
          </a:p>
          <a:p>
            <a:pPr algn="ctr"/>
            <a:r>
              <a:rPr lang="ru-RU" sz="3200" b="1" dirty="0" smtClean="0"/>
              <a:t>‘о маловероятном событии’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5503783"/>
            <a:ext cx="864096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FF0000"/>
                </a:solidFill>
              </a:rPr>
              <a:t>Выносить сор из избы </a:t>
            </a:r>
            <a:r>
              <a:rPr lang="ru-RU" sz="3200" b="1" i="1" dirty="0" smtClean="0"/>
              <a:t>–</a:t>
            </a:r>
            <a:r>
              <a:rPr lang="ru-RU" sz="3200" b="1" i="1" dirty="0" smtClean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ru-RU" sz="3200" b="1" dirty="0" smtClean="0"/>
              <a:t>‘раскрывать секреты’</a:t>
            </a:r>
          </a:p>
          <a:p>
            <a:endParaRPr lang="ru-RU" dirty="0"/>
          </a:p>
        </p:txBody>
      </p:sp>
      <p:pic>
        <p:nvPicPr>
          <p:cNvPr id="91138" name="Picture 2" descr="Картинки по запросу выносить сор из избы    в картинках"/>
          <p:cNvPicPr>
            <a:picLocks noChangeAspect="1" noChangeArrowheads="1"/>
          </p:cNvPicPr>
          <p:nvPr/>
        </p:nvPicPr>
        <p:blipFill>
          <a:blip r:embed="rId2" cstate="print"/>
          <a:srcRect l="13650" t="8723" r="11801"/>
          <a:stretch>
            <a:fillRect/>
          </a:stretch>
        </p:blipFill>
        <p:spPr bwMode="auto">
          <a:xfrm>
            <a:off x="1907704" y="260648"/>
            <a:ext cx="5832648" cy="51577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836712"/>
            <a:ext cx="8064896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/>
              <a:t>	</a:t>
            </a:r>
            <a:r>
              <a:rPr lang="ru-RU" sz="3200" b="1" dirty="0" smtClean="0"/>
              <a:t>Таким образом, фразеологизмы – это очень ценный источник сведений о культуре  </a:t>
            </a:r>
            <a:r>
              <a:rPr lang="ru-RU" sz="3200" b="1" dirty="0" smtClean="0"/>
              <a:t>народа В </a:t>
            </a:r>
            <a:r>
              <a:rPr lang="ru-RU" sz="3200" b="1" dirty="0" smtClean="0"/>
              <a:t>них хранятся представления людей о ритуалах, мифах, обычаях, поведении и т.д.</a:t>
            </a:r>
            <a:endParaRPr lang="ru-RU" sz="2800" b="1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785794"/>
            <a:ext cx="8572560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000" b="1" dirty="0" smtClean="0"/>
              <a:t>	</a:t>
            </a:r>
            <a:r>
              <a:rPr lang="ru-RU" sz="3000" b="1" dirty="0" err="1" smtClean="0"/>
              <a:t>Идиоматичность</a:t>
            </a:r>
            <a:r>
              <a:rPr lang="ru-RU" sz="3000" b="1" dirty="0" smtClean="0"/>
              <a:t> – это </a:t>
            </a:r>
            <a:r>
              <a:rPr lang="ru-RU" sz="3000" b="1" dirty="0" err="1" smtClean="0"/>
              <a:t>невыводимость</a:t>
            </a:r>
            <a:r>
              <a:rPr lang="ru-RU" sz="3000" b="1" dirty="0" smtClean="0"/>
              <a:t> семантики фразеологизма из значений слов, которые его составляют.</a:t>
            </a:r>
          </a:p>
          <a:p>
            <a:pPr algn="just"/>
            <a:r>
              <a:rPr lang="ru-RU" sz="3000" b="1" dirty="0" smtClean="0"/>
              <a:t> 	</a:t>
            </a:r>
          </a:p>
          <a:p>
            <a:pPr algn="just"/>
            <a:r>
              <a:rPr lang="ru-RU" sz="3000" b="1" dirty="0" smtClean="0"/>
              <a:t>	Фразеологизм является воспроизводимым словосочетанием. Это объединяет фразеологизмы со словами.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AutoShape 2" descr="Картинки по запросу семь пядей во лбу картинк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4820" name="Picture 4" descr="Картинки по запросу семь пядей во лбу картин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88640"/>
            <a:ext cx="7200800" cy="4768099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755576" y="5517232"/>
            <a:ext cx="763284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FF0000"/>
                </a:solidFill>
              </a:rPr>
              <a:t>Семи пядей во лбу </a:t>
            </a:r>
            <a:r>
              <a:rPr lang="ru-RU" sz="3200" b="1" dirty="0" smtClean="0"/>
              <a:t>– ‘очень умный’ </a:t>
            </a:r>
            <a:endParaRPr lang="ru-RU" sz="32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8" name="Picture 6" descr="Картинки по запросу косая сажень в плечах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260648"/>
            <a:ext cx="4824536" cy="482453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67544" y="5661248"/>
            <a:ext cx="820891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FF0000"/>
                </a:solidFill>
              </a:rPr>
              <a:t>Косая сажень в плечах </a:t>
            </a:r>
            <a:r>
              <a:rPr lang="ru-RU" sz="3200" b="1" i="1" dirty="0" smtClean="0"/>
              <a:t>– </a:t>
            </a:r>
          </a:p>
          <a:p>
            <a:pPr algn="ctr"/>
            <a:r>
              <a:rPr lang="ru-RU" sz="3200" b="1" dirty="0" smtClean="0"/>
              <a:t>‘хорошо сложенный человек’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1914</TotalTime>
  <Words>410</Words>
  <Application>Microsoft Office PowerPoint</Application>
  <PresentationFormat>Экран (4:3)</PresentationFormat>
  <Paragraphs>109</Paragraphs>
  <Slides>64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64</vt:i4>
      </vt:variant>
    </vt:vector>
  </HeadingPairs>
  <TitlesOfParts>
    <vt:vector size="65" baseType="lpstr"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Артём</cp:lastModifiedBy>
  <cp:revision>212</cp:revision>
  <dcterms:modified xsi:type="dcterms:W3CDTF">2016-11-17T17:04:57Z</dcterms:modified>
</cp:coreProperties>
</file>