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21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1785926"/>
            <a:ext cx="857256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НАЦИОНАЛЬНО-КУЛЬТУРНАЯ СЕМАНТИКА </a:t>
            </a:r>
          </a:p>
          <a:p>
            <a:pPr algn="ctr"/>
            <a:r>
              <a:rPr lang="ru-RU" sz="4000" b="1" dirty="0" smtClean="0"/>
              <a:t>РУССКОГО СЛОВА</a:t>
            </a:r>
            <a:endParaRPr lang="ru-RU" sz="40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1214422"/>
            <a:ext cx="764386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3. Классификация </a:t>
            </a:r>
            <a:r>
              <a:rPr lang="ru-RU" sz="3600" b="1" dirty="0" err="1" smtClean="0"/>
              <a:t>безэквивалентной</a:t>
            </a:r>
            <a:r>
              <a:rPr lang="ru-RU" sz="3600" b="1" dirty="0" smtClean="0"/>
              <a:t> и фоновой лексики.</a:t>
            </a:r>
            <a:endParaRPr lang="ru-RU" sz="36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642918"/>
            <a:ext cx="7858180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 smtClean="0"/>
              <a:t>1. Слова нового быта.</a:t>
            </a:r>
            <a:endParaRPr lang="ru-RU" sz="2800" dirty="0" smtClean="0"/>
          </a:p>
          <a:p>
            <a:pPr algn="just"/>
            <a:endParaRPr lang="ru-RU" sz="2800" dirty="0" smtClean="0"/>
          </a:p>
          <a:p>
            <a:pPr algn="just"/>
            <a:r>
              <a:rPr lang="ru-RU" sz="2800" dirty="0" smtClean="0"/>
              <a:t>	Интересно связанное с новым бытом переосмысление старых слов: </a:t>
            </a:r>
            <a:r>
              <a:rPr lang="ru-RU" sz="2800" i="1" dirty="0" smtClean="0"/>
              <a:t>заведующий,  пионер, вожатый, актив, староста, ясли (детские), </a:t>
            </a:r>
            <a:r>
              <a:rPr lang="ru-RU" sz="2800" i="1" dirty="0" smtClean="0"/>
              <a:t>клуб</a:t>
            </a:r>
            <a:r>
              <a:rPr lang="ru-RU" sz="2800" dirty="0" smtClean="0"/>
              <a:t>.</a:t>
            </a:r>
            <a:endParaRPr lang="ru-RU" sz="2800" dirty="0" smtClean="0"/>
          </a:p>
          <a:p>
            <a:pPr algn="just"/>
            <a:r>
              <a:rPr lang="ru-RU" sz="2800" dirty="0" smtClean="0"/>
              <a:t>	</a:t>
            </a:r>
          </a:p>
          <a:p>
            <a:pPr algn="just"/>
            <a:r>
              <a:rPr lang="ru-RU" sz="2800" dirty="0" smtClean="0"/>
              <a:t>	Среди новых слов, отражающих современный быт, немало всевозможных сокращений: </a:t>
            </a:r>
            <a:r>
              <a:rPr lang="ru-RU" sz="2800" i="1" dirty="0" smtClean="0"/>
              <a:t>спецкор, прораб, главк, сельпо, стройматериалы</a:t>
            </a:r>
            <a:r>
              <a:rPr lang="ru-RU" sz="2800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714356"/>
            <a:ext cx="771530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 smtClean="0"/>
              <a:t>2. Наименования предметов и явлений традиционного быта.</a:t>
            </a:r>
          </a:p>
          <a:p>
            <a:pPr algn="just"/>
            <a:endParaRPr lang="ru-RU" sz="2800" dirty="0" smtClean="0"/>
          </a:p>
          <a:p>
            <a:pPr algn="just"/>
            <a:r>
              <a:rPr lang="ru-RU" sz="2800" dirty="0" smtClean="0"/>
              <a:t>	К таким словам относятся: </a:t>
            </a:r>
            <a:r>
              <a:rPr lang="ru-RU" sz="2800" i="1" dirty="0" smtClean="0"/>
              <a:t>щи, рассольник, окрошка, борщ, каша, кисель, ряженка, блины, бублик, баранка, черный хлеб, квас, оладьи</a:t>
            </a:r>
            <a:r>
              <a:rPr lang="ru-RU" sz="2800" dirty="0" smtClean="0"/>
              <a:t> и т.д.</a:t>
            </a:r>
            <a:endParaRPr lang="ru-RU" sz="28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500042"/>
            <a:ext cx="8143932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 smtClean="0"/>
              <a:t>3.</a:t>
            </a:r>
            <a:r>
              <a:rPr lang="ru-RU" sz="2800" dirty="0" smtClean="0"/>
              <a:t> </a:t>
            </a:r>
            <a:r>
              <a:rPr lang="ru-RU" sz="2800" b="1" dirty="0" smtClean="0"/>
              <a:t>Историзмы</a:t>
            </a:r>
            <a:r>
              <a:rPr lang="ru-RU" sz="2800" dirty="0" smtClean="0"/>
              <a:t>, т. е. слова, обозначающие предметы и явления предшествующих исторических периодов.</a:t>
            </a:r>
          </a:p>
          <a:p>
            <a:pPr algn="just"/>
            <a:endParaRPr lang="ru-RU" sz="1600" dirty="0" smtClean="0"/>
          </a:p>
          <a:p>
            <a:pPr algn="just"/>
            <a:r>
              <a:rPr lang="ru-RU" sz="2800" dirty="0" smtClean="0"/>
              <a:t>	К таким словам относятся: </a:t>
            </a:r>
            <a:r>
              <a:rPr lang="ru-RU" sz="2800" i="1" dirty="0" smtClean="0"/>
              <a:t>сажень, аршин, верста, золотник, фунт, пуд; лапти, кафтан, кушак, армяк, соха; волость, уезд, губерния, земство</a:t>
            </a:r>
            <a:r>
              <a:rPr lang="ru-RU" sz="2800" dirty="0" smtClean="0"/>
              <a:t> и т. д.</a:t>
            </a:r>
          </a:p>
          <a:p>
            <a:pPr algn="just"/>
            <a:endParaRPr lang="ru-RU" sz="1600" dirty="0" smtClean="0"/>
          </a:p>
          <a:p>
            <a:pPr algn="just"/>
            <a:r>
              <a:rPr lang="ru-RU" sz="2800" dirty="0" smtClean="0"/>
              <a:t>	Многие историзмы относятся к исчезнувшим общественным институтам, к устаревшим традициям, реалиям: </a:t>
            </a:r>
            <a:r>
              <a:rPr lang="ru-RU" sz="2800" i="1" dirty="0" smtClean="0"/>
              <a:t>оброк, барщина, помещик, крепостной</a:t>
            </a:r>
            <a:r>
              <a:rPr lang="ru-RU" sz="2800" dirty="0" smtClean="0"/>
              <a:t> и т.д.</a:t>
            </a:r>
            <a:endParaRPr lang="ru-RU" sz="28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4348" y="1000108"/>
            <a:ext cx="7643866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 smtClean="0"/>
              <a:t>4. Лексика фразеологических единиц:</a:t>
            </a:r>
            <a:r>
              <a:rPr lang="ru-RU" sz="2800" dirty="0" smtClean="0"/>
              <a:t> </a:t>
            </a:r>
            <a:r>
              <a:rPr lang="ru-RU" sz="2800" i="1" dirty="0" smtClean="0"/>
              <a:t>узнать всю подноготную, кот наплакал, коломенская верста, бить челом </a:t>
            </a:r>
            <a:r>
              <a:rPr lang="ru-RU" sz="2800" dirty="0" smtClean="0"/>
              <a:t>и т.д.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857232"/>
            <a:ext cx="7643866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 smtClean="0"/>
              <a:t>5. Слова из фольклора.</a:t>
            </a:r>
          </a:p>
          <a:p>
            <a:pPr algn="just"/>
            <a:endParaRPr lang="ru-RU" sz="2800" dirty="0" smtClean="0"/>
          </a:p>
          <a:p>
            <a:pPr algn="just"/>
            <a:r>
              <a:rPr lang="ru-RU" sz="2800" dirty="0" smtClean="0"/>
              <a:t>	К таким словам относятся: </a:t>
            </a:r>
            <a:r>
              <a:rPr lang="ru-RU" sz="2800" i="1" dirty="0" smtClean="0"/>
              <a:t>добрый молодец, красна девица; не по дням, а по часам; суженый, суженая; судьбина; кудесник; Снегурочка, </a:t>
            </a:r>
            <a:r>
              <a:rPr lang="ru-RU" sz="2800" i="1" dirty="0" err="1" smtClean="0"/>
              <a:t>чудо-юдо</a:t>
            </a:r>
            <a:r>
              <a:rPr lang="ru-RU" sz="2800" i="1" dirty="0" smtClean="0"/>
              <a:t>, русалка, баба-яга </a:t>
            </a:r>
            <a:r>
              <a:rPr lang="ru-RU" sz="2800" dirty="0" smtClean="0"/>
              <a:t>и т.д.</a:t>
            </a:r>
            <a:endParaRPr lang="ru-RU" sz="28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1071546"/>
            <a:ext cx="792961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 smtClean="0"/>
              <a:t>	6. Слова нерусского происхождения (тюркизмы, </a:t>
            </a:r>
            <a:r>
              <a:rPr lang="ru-RU" sz="2800" b="1" dirty="0" err="1" smtClean="0"/>
              <a:t>монголизмы</a:t>
            </a:r>
            <a:r>
              <a:rPr lang="ru-RU" sz="2800" b="1" dirty="0" smtClean="0"/>
              <a:t>, украинизмы, германизмы и т.д.).</a:t>
            </a:r>
          </a:p>
          <a:p>
            <a:pPr algn="just"/>
            <a:endParaRPr lang="ru-RU" sz="2800" dirty="0" smtClean="0"/>
          </a:p>
          <a:p>
            <a:pPr algn="just"/>
            <a:r>
              <a:rPr lang="ru-RU" sz="2800" dirty="0" smtClean="0"/>
              <a:t>	К таким словам относятся: </a:t>
            </a:r>
            <a:r>
              <a:rPr lang="ru-RU" sz="2800" i="1" dirty="0" smtClean="0"/>
              <a:t>тайга, базар, аркан, буран, тюбетейка, халат, папаха, кубанка, изюм, вареники, брынза, балык</a:t>
            </a:r>
            <a:r>
              <a:rPr lang="ru-RU" sz="2800" dirty="0" smtClean="0"/>
              <a:t>.</a:t>
            </a:r>
            <a:endParaRPr lang="ru-RU" sz="28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785794"/>
            <a:ext cx="7715304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	</a:t>
            </a:r>
            <a:r>
              <a:rPr lang="ru-RU" sz="2800" dirty="0" err="1" smtClean="0"/>
              <a:t>Безэквивалентная</a:t>
            </a:r>
            <a:r>
              <a:rPr lang="ru-RU" sz="2800" dirty="0" smtClean="0"/>
              <a:t> лексика </a:t>
            </a:r>
            <a:r>
              <a:rPr lang="ru-RU" sz="2800" smtClean="0"/>
              <a:t>составляет </a:t>
            </a:r>
            <a:r>
              <a:rPr lang="ru-RU" sz="2800" smtClean="0"/>
              <a:t>6-7</a:t>
            </a:r>
            <a:r>
              <a:rPr lang="ru-RU" sz="2800" dirty="0" smtClean="0"/>
              <a:t>% от общего количества активно употребляемых русских слов. Они отражают самое важное в нашей культуре и показывают особенности истории и общественной жизни.</a:t>
            </a:r>
          </a:p>
          <a:p>
            <a:pPr algn="just"/>
            <a:endParaRPr lang="ru-RU" sz="2800" dirty="0" smtClean="0"/>
          </a:p>
          <a:p>
            <a:pPr algn="just"/>
            <a:r>
              <a:rPr lang="ru-RU" sz="2800" dirty="0" smtClean="0"/>
              <a:t>	Каждое второе русское слово отличается своим лексическим фоном от ближайшего иноязычного соответствия.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1142984"/>
            <a:ext cx="78581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600" b="1" dirty="0" smtClean="0"/>
              <a:t>1. Лексическое понятие и понятийная </a:t>
            </a:r>
            <a:r>
              <a:rPr lang="ru-RU" sz="3600" b="1" dirty="0" err="1" smtClean="0"/>
              <a:t>безэквивалентность</a:t>
            </a:r>
            <a:r>
              <a:rPr lang="ru-RU" sz="3600" b="1" dirty="0" smtClean="0"/>
              <a:t>.</a:t>
            </a:r>
            <a:endParaRPr lang="ru-RU" sz="36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500042"/>
            <a:ext cx="8429684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	Все языковые единицы обладают двумя планами — формой и содержанием. </a:t>
            </a:r>
          </a:p>
          <a:p>
            <a:pPr algn="just"/>
            <a:endParaRPr lang="ru-RU" sz="1400" dirty="0" smtClean="0"/>
          </a:p>
          <a:p>
            <a:pPr algn="just"/>
            <a:r>
              <a:rPr lang="ru-RU" sz="2800" dirty="0" smtClean="0"/>
              <a:t>	Означающее слова (его звуковая оболочка) называется </a:t>
            </a:r>
            <a:r>
              <a:rPr lang="ru-RU" sz="2800" b="1" dirty="0" smtClean="0"/>
              <a:t>лексемой</a:t>
            </a:r>
            <a:r>
              <a:rPr lang="ru-RU" sz="2800" dirty="0" smtClean="0"/>
              <a:t>. </a:t>
            </a:r>
          </a:p>
          <a:p>
            <a:pPr algn="just"/>
            <a:endParaRPr lang="ru-RU" sz="1400" dirty="0" smtClean="0"/>
          </a:p>
          <a:p>
            <a:pPr algn="just"/>
            <a:r>
              <a:rPr lang="ru-RU" sz="2800" dirty="0" smtClean="0"/>
              <a:t>	Означаемое слова — это не предмет или явление, а </a:t>
            </a:r>
            <a:r>
              <a:rPr lang="ru-RU" sz="2800" b="1" dirty="0" smtClean="0"/>
              <a:t>лексическое понятие</a:t>
            </a:r>
            <a:r>
              <a:rPr lang="ru-RU" sz="2800" dirty="0" smtClean="0"/>
              <a:t>, т. е. набор признаков, с помощью которых люди определяют, можно ли назвать данный предмет данным словом.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357166"/>
            <a:ext cx="8215370" cy="59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	Признаки, по которым предмет включается или не включается в объем лексического понятия, называются </a:t>
            </a:r>
            <a:r>
              <a:rPr lang="ru-RU" sz="2800" b="1" dirty="0" smtClean="0"/>
              <a:t>семантическими долями</a:t>
            </a:r>
            <a:r>
              <a:rPr lang="ru-RU" sz="2800" dirty="0" smtClean="0"/>
              <a:t>. </a:t>
            </a:r>
          </a:p>
          <a:p>
            <a:pPr algn="just"/>
            <a:r>
              <a:rPr lang="ru-RU" sz="2800" dirty="0" smtClean="0"/>
              <a:t>	Так, семантическими долями понятия </a:t>
            </a:r>
            <a:r>
              <a:rPr lang="ru-RU" sz="2800" b="1" i="1" dirty="0" smtClean="0"/>
              <a:t>книга</a:t>
            </a:r>
            <a:r>
              <a:rPr lang="ru-RU" sz="2800" dirty="0" smtClean="0"/>
              <a:t> являются: 1) произведение 2) печати в виде 3) бумажных листов 4) с печатным текстом 5) в переплете. </a:t>
            </a:r>
          </a:p>
          <a:p>
            <a:pPr algn="just"/>
            <a:endParaRPr lang="ru-RU" sz="2800" dirty="0" smtClean="0"/>
          </a:p>
          <a:p>
            <a:pPr algn="just"/>
            <a:r>
              <a:rPr lang="ru-RU" sz="2800" dirty="0" smtClean="0"/>
              <a:t>	Семантические доли (далее СД), обеспечивающие правильное называние предмета или явления, в совокупности и образуют лексическое понятие.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1000108"/>
            <a:ext cx="8143932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	Лексическое понятие может быть </a:t>
            </a:r>
            <a:r>
              <a:rPr lang="ru-RU" sz="2800" b="1" dirty="0" smtClean="0"/>
              <a:t>межъязыковым</a:t>
            </a:r>
            <a:r>
              <a:rPr lang="ru-RU" sz="2800" dirty="0" smtClean="0"/>
              <a:t>. </a:t>
            </a:r>
          </a:p>
          <a:p>
            <a:pPr algn="just"/>
            <a:endParaRPr lang="ru-RU" sz="2800" dirty="0" smtClean="0"/>
          </a:p>
          <a:p>
            <a:pPr algn="just"/>
            <a:r>
              <a:rPr lang="ru-RU" sz="2800" b="1" dirty="0" smtClean="0"/>
              <a:t>	Межъязыковое лексическое понятие</a:t>
            </a:r>
            <a:r>
              <a:rPr lang="ru-RU" sz="2800" dirty="0" smtClean="0"/>
              <a:t> — это такое понятие, которое присутствует в двух (трех и т. д.) языках и без потерь информации правильно переводится.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714356"/>
            <a:ext cx="785818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	Слова, лексические понятия которых являются межъязыковыми, называются </a:t>
            </a:r>
            <a:r>
              <a:rPr lang="ru-RU" sz="2800" b="1" dirty="0" smtClean="0"/>
              <a:t>эквивалентными</a:t>
            </a:r>
            <a:r>
              <a:rPr lang="ru-RU" sz="2800" dirty="0" smtClean="0"/>
              <a:t> и легко переводятся.</a:t>
            </a:r>
          </a:p>
          <a:p>
            <a:pPr algn="just"/>
            <a:endParaRPr lang="ru-RU" sz="2800" dirty="0" smtClean="0"/>
          </a:p>
          <a:p>
            <a:pPr algn="just"/>
            <a:r>
              <a:rPr lang="ru-RU" sz="2800" dirty="0" smtClean="0"/>
              <a:t>	Слова, план содержания которых невозможно сопоставить с какими-либо иноязычными лексическими понятиями, называются </a:t>
            </a:r>
            <a:r>
              <a:rPr lang="ru-RU" sz="2800" b="1" dirty="0" err="1" smtClean="0"/>
              <a:t>безэквивалентными</a:t>
            </a:r>
            <a:r>
              <a:rPr lang="ru-RU" sz="2800" dirty="0" smtClean="0"/>
              <a:t>. Такие слова непереводимы.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786" y="1214422"/>
            <a:ext cx="750099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600" b="1" dirty="0" smtClean="0"/>
              <a:t>2. Лексический фон и фоновая </a:t>
            </a:r>
            <a:r>
              <a:rPr lang="ru-RU" sz="3600" b="1" dirty="0" err="1" smtClean="0"/>
              <a:t>неполноэквивалентность</a:t>
            </a:r>
            <a:r>
              <a:rPr lang="ru-RU" sz="3600" b="1" dirty="0" smtClean="0"/>
              <a:t>.</a:t>
            </a:r>
            <a:endParaRPr lang="ru-RU" sz="36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500042"/>
            <a:ext cx="7786742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	Вокруг каждого слова, особенно центрального, ключевого, складывается целый ореол всевозможных сведений. </a:t>
            </a:r>
          </a:p>
          <a:p>
            <a:pPr algn="just"/>
            <a:endParaRPr lang="ru-RU" sz="2800" dirty="0" smtClean="0"/>
          </a:p>
          <a:p>
            <a:pPr algn="just"/>
            <a:r>
              <a:rPr lang="ru-RU" sz="2800" dirty="0" smtClean="0"/>
              <a:t>	Вся совокупность непонятийных СД, относящихся к слову, называется его </a:t>
            </a:r>
            <a:r>
              <a:rPr lang="ru-RU" sz="2800" b="1" dirty="0" smtClean="0"/>
              <a:t>лексическим фоном</a:t>
            </a:r>
            <a:r>
              <a:rPr lang="ru-RU" sz="2800" dirty="0" smtClean="0"/>
              <a:t>. Эти знания хранятся в памяти человека и коллектива, но их актуализация зависит от потребности, нужды в них и протекает не одновременно, а последовательно.</a:t>
            </a:r>
          </a:p>
          <a:p>
            <a:pPr algn="just"/>
            <a:endParaRPr lang="ru-RU" sz="2800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714356"/>
            <a:ext cx="7929618" cy="557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	Слова книга и </a:t>
            </a:r>
            <a:r>
              <a:rPr lang="ru-RU" sz="2800" dirty="0" err="1" smtClean="0"/>
              <a:t>book</a:t>
            </a:r>
            <a:r>
              <a:rPr lang="ru-RU" sz="2800" dirty="0" smtClean="0"/>
              <a:t> понятийно эквивалентны. Можно ли говорить и об их фоновой эквивалентности?</a:t>
            </a:r>
          </a:p>
          <a:p>
            <a:pPr algn="just"/>
            <a:endParaRPr lang="ru-RU" sz="1400" dirty="0" smtClean="0"/>
          </a:p>
          <a:p>
            <a:pPr algn="just"/>
            <a:r>
              <a:rPr lang="ru-RU" sz="2800" dirty="0" smtClean="0"/>
              <a:t>	Фоновая эквивалентность слов </a:t>
            </a:r>
            <a:r>
              <a:rPr lang="ru-RU" sz="2800" b="1" i="1" dirty="0" smtClean="0"/>
              <a:t>книга</a:t>
            </a:r>
            <a:r>
              <a:rPr lang="ru-RU" sz="2800" dirty="0" smtClean="0"/>
              <a:t> и </a:t>
            </a:r>
            <a:r>
              <a:rPr lang="ru-RU" sz="2800" b="1" i="1" dirty="0" err="1" smtClean="0"/>
              <a:t>book</a:t>
            </a:r>
            <a:r>
              <a:rPr lang="ru-RU" sz="2800" dirty="0" smtClean="0"/>
              <a:t> не безгранична, не полна.</a:t>
            </a:r>
          </a:p>
          <a:p>
            <a:pPr algn="just"/>
            <a:endParaRPr lang="ru-RU" sz="1600" u="sng" dirty="0" smtClean="0"/>
          </a:p>
          <a:p>
            <a:pPr algn="just"/>
            <a:r>
              <a:rPr lang="ru-RU" sz="2800" dirty="0" smtClean="0"/>
              <a:t>	Фоны слов, которые полностью эквивалентны в понятийном плане, могут совпадать, а некоторые могут отличаться.</a:t>
            </a:r>
          </a:p>
          <a:p>
            <a:pPr algn="just"/>
            <a:endParaRPr lang="ru-RU" sz="1600" dirty="0" smtClean="0"/>
          </a:p>
          <a:p>
            <a:pPr algn="just"/>
            <a:r>
              <a:rPr lang="ru-RU" sz="2800" dirty="0" smtClean="0"/>
              <a:t>	Слова с </a:t>
            </a:r>
            <a:r>
              <a:rPr lang="ru-RU" sz="2800" dirty="0" err="1" smtClean="0"/>
              <a:t>неполноэквивалентностью</a:t>
            </a:r>
            <a:r>
              <a:rPr lang="ru-RU" sz="2800" dirty="0" smtClean="0"/>
              <a:t> фонов называются </a:t>
            </a:r>
            <a:r>
              <a:rPr lang="ru-RU" sz="2800" b="1" dirty="0" smtClean="0"/>
              <a:t>фоновыми</a:t>
            </a:r>
            <a:r>
              <a:rPr lang="ru-RU" sz="2800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19</TotalTime>
  <Words>88</Words>
  <Application>Microsoft Office PowerPoint</Application>
  <PresentationFormat>Экран (4:3)</PresentationFormat>
  <Paragraphs>54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Артём</cp:lastModifiedBy>
  <cp:revision>20</cp:revision>
  <dcterms:modified xsi:type="dcterms:W3CDTF">2017-04-07T15:20:03Z</dcterms:modified>
</cp:coreProperties>
</file>