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5B8C57-86CB-4986-B10D-D686DA18D955}" type="datetimeFigureOut">
              <a:rPr lang="ru-RU" smtClean="0"/>
              <a:t>10.10.2015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C39BDF-2FEC-436B-B134-FF01EE1ADA0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10.10.2015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1785926"/>
            <a:ext cx="757242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РУССКОЕ НЕВЕРБАЛЬНОЕ ПОВЕДЕНИЕ</a:t>
            </a:r>
            <a:endParaRPr lang="ru-RU" sz="40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2643182"/>
            <a:ext cx="54292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3. Позы.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357166"/>
            <a:ext cx="8001056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Когда </a:t>
            </a:r>
            <a:r>
              <a:rPr lang="ru-RU" sz="2800" dirty="0" smtClean="0"/>
              <a:t>русский человек сидит, его поведение более «формально», чем у представителей западной культуры. </a:t>
            </a:r>
            <a:endParaRPr lang="ru-RU" sz="2800" dirty="0" smtClean="0"/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Сидеть </a:t>
            </a:r>
            <a:r>
              <a:rPr lang="ru-RU" sz="2800" dirty="0" smtClean="0"/>
              <a:t>на корточках </a:t>
            </a:r>
            <a:r>
              <a:rPr lang="ru-RU" sz="2800" dirty="0" smtClean="0"/>
              <a:t>отражение </a:t>
            </a:r>
            <a:r>
              <a:rPr lang="ru-RU" sz="2800" dirty="0" smtClean="0"/>
              <a:t>низкого социального статуса сидящего. 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</a:t>
            </a:r>
            <a:r>
              <a:rPr lang="ru-RU" sz="2800" dirty="0" smtClean="0"/>
              <a:t>У </a:t>
            </a:r>
            <a:r>
              <a:rPr lang="ru-RU" sz="2800" dirty="0" smtClean="0"/>
              <a:t>русских совершенно не принято сидеть на полу, люди будут лучше долго стоять, чем сядут на пол. 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Русские </a:t>
            </a:r>
            <a:r>
              <a:rPr lang="ru-RU" sz="2800" dirty="0" smtClean="0"/>
              <a:t>никогда не кладут ноги на стол, это интерпретируется как грубое неуважение к окружающим. Некультурной считается поза «развалившись» в кресле.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2285992"/>
            <a:ext cx="621510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4. Осанка. 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928670"/>
            <a:ext cx="764386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В </a:t>
            </a:r>
            <a:r>
              <a:rPr lang="ru-RU" sz="2800" dirty="0" smtClean="0"/>
              <a:t>отличие от англичан, немцев, русские не очень следят за своей осанкой, не считают это обязательным, не придают ей особого значения.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2571744"/>
            <a:ext cx="521497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5. Стойка. 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642918"/>
            <a:ext cx="7929618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Русские </a:t>
            </a:r>
            <a:r>
              <a:rPr lang="ru-RU" sz="2800" dirty="0" smtClean="0"/>
              <a:t>стоят, занимая мало места, часто руки по швам, не в боки. </a:t>
            </a:r>
            <a:endParaRPr lang="ru-RU" sz="2800" dirty="0" smtClean="0"/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</a:t>
            </a:r>
            <a:r>
              <a:rPr lang="ru-RU" sz="2800" dirty="0" err="1" smtClean="0"/>
              <a:t>Инокультурные</a:t>
            </a:r>
            <a:r>
              <a:rPr lang="ru-RU" sz="2800" dirty="0" smtClean="0"/>
              <a:t> </a:t>
            </a:r>
            <a:r>
              <a:rPr lang="ru-RU" sz="2800" dirty="0" smtClean="0"/>
              <a:t>наблюдатели отмечают, что русские заметно меняют стойку в официальных и неофициальных обстоятельствах.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357430"/>
            <a:ext cx="835824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/>
              <a:t>6. Походка, движение в ходе общения.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500042"/>
            <a:ext cx="7715304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В </a:t>
            </a:r>
            <a:r>
              <a:rPr lang="ru-RU" sz="2800" dirty="0" smtClean="0"/>
              <a:t>русском общении можно разговаривать во время движения. Русские часто разговаривают на ходу, но при сообщении чего-либо важного могут остановиться или присесть, важное считается необходимым надо обсуждать «не на ходу».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500306"/>
            <a:ext cx="842968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7. Физический контакт в ходе общения.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28604"/>
            <a:ext cx="821537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В </a:t>
            </a:r>
            <a:r>
              <a:rPr lang="ru-RU" sz="2800" dirty="0" smtClean="0"/>
              <a:t>России широко распространен ритуал </a:t>
            </a:r>
            <a:r>
              <a:rPr lang="ru-RU" sz="2800" dirty="0" smtClean="0"/>
              <a:t>рукопожатия. Рукопожатие </a:t>
            </a:r>
            <a:r>
              <a:rPr lang="ru-RU" sz="2800" dirty="0" smtClean="0"/>
              <a:t>при встрече и прощании в России – жест преимущественно </a:t>
            </a:r>
            <a:r>
              <a:rPr lang="ru-RU" sz="2800" dirty="0" smtClean="0"/>
              <a:t>мужской.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Русское </a:t>
            </a:r>
            <a:r>
              <a:rPr lang="ru-RU" sz="2800" dirty="0" smtClean="0"/>
              <a:t>рукопожатие более длительное и дружеское, чем западное. 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</a:t>
            </a:r>
            <a:r>
              <a:rPr lang="ru-RU" sz="2800" dirty="0" smtClean="0"/>
              <a:t>Для </a:t>
            </a:r>
            <a:r>
              <a:rPr lang="ru-RU" sz="2800" dirty="0" smtClean="0"/>
              <a:t>западноевропейцев русские </a:t>
            </a:r>
            <a:r>
              <a:rPr lang="ru-RU" sz="2800" i="1" dirty="0" smtClean="0"/>
              <a:t>много целуются и </a:t>
            </a:r>
            <a:r>
              <a:rPr lang="ru-RU" sz="2800" i="1" dirty="0" smtClean="0"/>
              <a:t>обнимаются.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Русские </a:t>
            </a:r>
            <a:r>
              <a:rPr lang="ru-RU" sz="2800" dirty="0" smtClean="0"/>
              <a:t>при объятьях часто добавляют поцелуй. Поцелуй принят при приветствии, прощании, поздравлении близких людей</a:t>
            </a:r>
            <a:endParaRPr lang="ru-RU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3042" y="2500306"/>
            <a:ext cx="485778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1. Взгляд.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28604"/>
            <a:ext cx="814393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По </a:t>
            </a:r>
            <a:r>
              <a:rPr lang="ru-RU" sz="2800" dirty="0" smtClean="0"/>
              <a:t>сравнению с западными традициями, русские при ходьбе располагаются ходят очень близко друг к другу. При ходьбе, езде в транспорте, сидении в общественном месте русский человек не боится прикосновения корпусом. </a:t>
            </a:r>
            <a:endParaRPr lang="ru-RU" sz="2800" dirty="0" smtClean="0"/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В </a:t>
            </a:r>
            <a:r>
              <a:rPr lang="ru-RU" sz="2800" dirty="0" smtClean="0"/>
              <a:t>русском общении можно деликатно дотрагиваться до лиц противоположного пола - это рассматривается как доброжелательность, </a:t>
            </a:r>
            <a:r>
              <a:rPr lang="ru-RU" sz="2800" dirty="0" smtClean="0"/>
              <a:t>расположение. </a:t>
            </a: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2071678"/>
            <a:ext cx="50006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8. </a:t>
            </a:r>
            <a:r>
              <a:rPr lang="ru-RU" sz="3200" b="1" dirty="0" smtClean="0"/>
              <a:t>Жесты. 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850112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Наиболее распространенными русскими </a:t>
            </a:r>
            <a:r>
              <a:rPr lang="ru-RU" sz="2800" dirty="0" smtClean="0"/>
              <a:t>жестами являются утвердительный кивок, отрицательный поворот головы. Иностранцам бросается в глаза, что русские часто указывают </a:t>
            </a:r>
            <a:r>
              <a:rPr lang="ru-RU" sz="2800" dirty="0" smtClean="0"/>
              <a:t>головой.</a:t>
            </a:r>
            <a:endParaRPr lang="ru-RU" sz="2800" dirty="0" smtClean="0"/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У </a:t>
            </a:r>
            <a:r>
              <a:rPr lang="ru-RU" sz="2800" dirty="0" smtClean="0"/>
              <a:t>русских много жестов, включающих касание руки или плеча </a:t>
            </a:r>
            <a:r>
              <a:rPr lang="ru-RU" sz="2800" dirty="0" smtClean="0"/>
              <a:t>собеседника. 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В </a:t>
            </a:r>
            <a:r>
              <a:rPr lang="ru-RU" sz="2800" dirty="0" smtClean="0"/>
              <a:t>разговоре русские часто дотрагиваются до кисти собеседника, чтобы привлечь или вернуть его внимание, </a:t>
            </a:r>
            <a:endParaRPr lang="ru-RU" sz="2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28604"/>
            <a:ext cx="821537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В </a:t>
            </a:r>
            <a:r>
              <a:rPr lang="ru-RU" sz="2800" dirty="0" smtClean="0"/>
              <a:t>русском общении используется всего 5 невербальных сигналов недружелюбия и более 20 невербальных сигналов дружелюбия (в 4 </a:t>
            </a:r>
            <a:r>
              <a:rPr lang="ru-RU" sz="2800" dirty="0" smtClean="0"/>
              <a:t>раза </a:t>
            </a:r>
            <a:r>
              <a:rPr lang="ru-RU" sz="2800" dirty="0" smtClean="0"/>
              <a:t>больше). </a:t>
            </a:r>
            <a:endParaRPr lang="ru-RU" sz="2800" dirty="0" smtClean="0"/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Финны </a:t>
            </a:r>
            <a:r>
              <a:rPr lang="ru-RU" sz="2800" dirty="0" smtClean="0"/>
              <a:t>делают 1 жест в час, итальянцы 80, французы 120, мексиканцы 180, </a:t>
            </a:r>
            <a:r>
              <a:rPr lang="ru-RU" sz="2800" dirty="0" smtClean="0"/>
              <a:t>русские </a:t>
            </a:r>
            <a:r>
              <a:rPr lang="ru-RU" sz="2800" dirty="0" smtClean="0"/>
              <a:t>– около </a:t>
            </a:r>
            <a:r>
              <a:rPr lang="ru-RU" sz="2800" dirty="0" smtClean="0"/>
              <a:t>40. </a:t>
            </a:r>
            <a:r>
              <a:rPr lang="ru-RU" sz="2800" dirty="0" smtClean="0"/>
              <a:t>Таким образом</a:t>
            </a:r>
            <a:r>
              <a:rPr lang="ru-RU" sz="2800" dirty="0" smtClean="0"/>
              <a:t>, </a:t>
            </a:r>
            <a:r>
              <a:rPr lang="ru-RU" sz="2800" dirty="0" smtClean="0"/>
              <a:t>русские жестикулируют довольно умеренно, однако их жесты шире по размаху и эмоциональней. </a:t>
            </a:r>
            <a:endParaRPr lang="ru-RU" sz="2800" dirty="0" smtClean="0"/>
          </a:p>
          <a:p>
            <a:pPr algn="just"/>
            <a:endParaRPr lang="ru-RU" sz="1400" dirty="0" smtClean="0"/>
          </a:p>
          <a:p>
            <a:pPr algn="just"/>
            <a:r>
              <a:rPr lang="ru-RU" sz="2800" b="1" i="1" dirty="0" smtClean="0"/>
              <a:t>	</a:t>
            </a:r>
            <a:r>
              <a:rPr lang="ru-RU" sz="2800" b="1" i="1" dirty="0" smtClean="0">
                <a:solidFill>
                  <a:srgbClr val="FF0000"/>
                </a:solidFill>
              </a:rPr>
              <a:t>Существуют </a:t>
            </a:r>
            <a:r>
              <a:rPr lang="ru-RU" sz="2800" b="1" i="1" dirty="0" smtClean="0">
                <a:solidFill>
                  <a:srgbClr val="FF0000"/>
                </a:solidFill>
              </a:rPr>
              <a:t>чисто русские невербальные сигналы, не встречающиеся в западных </a:t>
            </a:r>
            <a:r>
              <a:rPr lang="ru-RU" sz="2800" b="1" i="1" dirty="0" smtClean="0">
                <a:solidFill>
                  <a:srgbClr val="FF0000"/>
                </a:solidFill>
              </a:rPr>
              <a:t>культурах.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2428868"/>
            <a:ext cx="685804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11. Дистанция общения.</a:t>
            </a: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8429684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Для </a:t>
            </a:r>
            <a:r>
              <a:rPr lang="ru-RU" sz="2800" dirty="0" smtClean="0"/>
              <a:t>русского общения характерна </a:t>
            </a:r>
            <a:r>
              <a:rPr lang="ru-RU" sz="2800" dirty="0" smtClean="0"/>
              <a:t>сверхкороткая дистанция с </a:t>
            </a:r>
            <a:r>
              <a:rPr lang="ru-RU" sz="2800" dirty="0" smtClean="0"/>
              <a:t>точки зрения европейских </a:t>
            </a:r>
            <a:r>
              <a:rPr lang="ru-RU" sz="2800" dirty="0" smtClean="0"/>
              <a:t>норм.  </a:t>
            </a:r>
            <a:endParaRPr lang="ru-RU" sz="2800" dirty="0" smtClean="0"/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Коммуникативные дистанции </a:t>
            </a:r>
            <a:r>
              <a:rPr lang="ru-RU" sz="2800" dirty="0" smtClean="0"/>
              <a:t>русских и англичан: </a:t>
            </a:r>
            <a:endParaRPr lang="ru-RU" sz="2800" dirty="0" smtClean="0"/>
          </a:p>
          <a:p>
            <a:pPr algn="just"/>
            <a:endParaRPr lang="ru-RU" sz="1400" dirty="0" smtClean="0"/>
          </a:p>
          <a:p>
            <a:pPr algn="just"/>
            <a:r>
              <a:rPr lang="ru-RU" sz="2800" b="1" dirty="0" smtClean="0">
                <a:latin typeface="Arial"/>
                <a:cs typeface="Arial"/>
              </a:rPr>
              <a:t>► </a:t>
            </a:r>
            <a:r>
              <a:rPr lang="ru-RU" sz="2800" b="1" dirty="0" smtClean="0"/>
              <a:t>интимная</a:t>
            </a:r>
            <a:r>
              <a:rPr lang="ru-RU" sz="2800" dirty="0" smtClean="0"/>
              <a:t>: англ. - 10-45 см., рус. - 10-18 см.; </a:t>
            </a:r>
            <a:endParaRPr lang="ru-RU" sz="2800" dirty="0" smtClean="0"/>
          </a:p>
          <a:p>
            <a:pPr algn="just"/>
            <a:endParaRPr lang="ru-RU" sz="1200" dirty="0" smtClean="0"/>
          </a:p>
          <a:p>
            <a:pPr algn="just"/>
            <a:r>
              <a:rPr lang="ru-RU" sz="2800" b="1" dirty="0" smtClean="0">
                <a:latin typeface="Arial"/>
                <a:cs typeface="Arial"/>
              </a:rPr>
              <a:t>► </a:t>
            </a:r>
            <a:r>
              <a:rPr lang="ru-RU" sz="2800" b="1" dirty="0" smtClean="0"/>
              <a:t>персональная</a:t>
            </a:r>
            <a:r>
              <a:rPr lang="ru-RU" sz="2800" dirty="0" smtClean="0"/>
              <a:t>: англ. - 45-120 см. , рус. -15-25 см; </a:t>
            </a:r>
          </a:p>
          <a:p>
            <a:pPr algn="just"/>
            <a:r>
              <a:rPr lang="ru-RU" sz="2800" b="1" dirty="0" smtClean="0">
                <a:latin typeface="Arial"/>
                <a:cs typeface="Arial"/>
              </a:rPr>
              <a:t>► </a:t>
            </a:r>
            <a:r>
              <a:rPr lang="ru-RU" sz="2800" b="1" dirty="0" smtClean="0"/>
              <a:t>социальная</a:t>
            </a:r>
            <a:r>
              <a:rPr lang="ru-RU" sz="2800" dirty="0" smtClean="0"/>
              <a:t>: англ. - 1-4 м., рус. 30 см.- 2 </a:t>
            </a:r>
            <a:r>
              <a:rPr lang="ru-RU" sz="2800" dirty="0" smtClean="0"/>
              <a:t>метра; </a:t>
            </a:r>
            <a:endParaRPr lang="ru-RU" sz="2800" dirty="0" smtClean="0"/>
          </a:p>
          <a:p>
            <a:pPr algn="just"/>
            <a:r>
              <a:rPr lang="ru-RU" sz="2800" b="1" dirty="0" smtClean="0">
                <a:latin typeface="Arial"/>
                <a:cs typeface="Arial"/>
              </a:rPr>
              <a:t>► </a:t>
            </a:r>
            <a:r>
              <a:rPr lang="ru-RU" sz="2800" b="1" dirty="0" smtClean="0"/>
              <a:t>публичная</a:t>
            </a:r>
            <a:r>
              <a:rPr lang="ru-RU" sz="2800" dirty="0" smtClean="0"/>
              <a:t>: англ. - с 3,5 м., рус. – с 2,5 м.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2214554"/>
            <a:ext cx="700092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12. Выбор места общения.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28604"/>
            <a:ext cx="8072494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Лучшее </a:t>
            </a:r>
            <a:r>
              <a:rPr lang="ru-RU" sz="2800" dirty="0" smtClean="0"/>
              <a:t>место общение для русских – за столом. Не принято сидеть на полу, даже если нет сидячих мест - это считается некультурным и унизительным для сидящего, поскольку он сидит ниже других. </a:t>
            </a:r>
            <a:endParaRPr lang="ru-RU" sz="2800" dirty="0" smtClean="0"/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Приглашение </a:t>
            </a:r>
            <a:r>
              <a:rPr lang="ru-RU" sz="2800" dirty="0" smtClean="0"/>
              <a:t>в свой дом у русских является высшей демонстрацией уважения и гостеприимства. </a:t>
            </a:r>
            <a:endParaRPr lang="ru-RU" sz="2800" dirty="0" smtClean="0"/>
          </a:p>
          <a:p>
            <a:pPr algn="just"/>
            <a:endParaRPr lang="ru-RU" sz="1200" dirty="0" smtClean="0"/>
          </a:p>
          <a:p>
            <a:pPr algn="just"/>
            <a:r>
              <a:rPr lang="ru-RU" sz="2800" dirty="0" smtClean="0"/>
              <a:t>	В </a:t>
            </a:r>
            <a:r>
              <a:rPr lang="ru-RU" sz="2800" dirty="0" smtClean="0"/>
              <a:t>дальней дороге принято разговаривать с попутчиками. Принято разговаривать и в городском транспорте, если вы едете со своим знакомым.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500306"/>
            <a:ext cx="707236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13. Молчание в общении.</a:t>
            </a: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642918"/>
            <a:ext cx="785818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Молчание </a:t>
            </a:r>
            <a:r>
              <a:rPr lang="ru-RU" sz="2800" dirty="0" smtClean="0"/>
              <a:t>в русском общении </a:t>
            </a:r>
            <a:r>
              <a:rPr lang="ru-RU" sz="2800" dirty="0" smtClean="0"/>
              <a:t>осуждается</a:t>
            </a:r>
            <a:r>
              <a:rPr lang="ru-RU" sz="2800" dirty="0" smtClean="0"/>
              <a:t>. В компании не принято молчать, в группе должно идти постоянное общение. Молчаливый гость вызывает неодобрение и сочувствие, ему пытаются помочь вступить в общий разговор («А ты что молчишь?», «А ты что загрустил</a:t>
            </a:r>
            <a:r>
              <a:rPr lang="ru-RU" sz="2800" dirty="0" smtClean="0"/>
              <a:t>?»).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В </a:t>
            </a:r>
            <a:r>
              <a:rPr lang="ru-RU" sz="2800" dirty="0" smtClean="0"/>
              <a:t>русской </a:t>
            </a:r>
            <a:r>
              <a:rPr lang="ru-RU" sz="2800" dirty="0" smtClean="0"/>
              <a:t>культуре </a:t>
            </a:r>
            <a:r>
              <a:rPr lang="ru-RU" sz="2800" dirty="0" smtClean="0"/>
              <a:t>есть понятие </a:t>
            </a:r>
            <a:r>
              <a:rPr lang="ru-RU" sz="2800" i="1" dirty="0" smtClean="0"/>
              <a:t>неловкое молчание</a:t>
            </a:r>
            <a:r>
              <a:rPr lang="ru-RU" sz="2800" dirty="0" smtClean="0"/>
              <a:t>, означающее внезапно возникшее молчание, нарушившее ход общей </a:t>
            </a:r>
            <a:r>
              <a:rPr lang="ru-RU" sz="2800" dirty="0" smtClean="0"/>
              <a:t>беседы. </a:t>
            </a:r>
            <a:r>
              <a:rPr lang="ru-RU" sz="2800" dirty="0" smtClean="0"/>
              <a:t>Неловкое молчание </a:t>
            </a:r>
            <a:r>
              <a:rPr lang="ru-RU" sz="2800" dirty="0" smtClean="0"/>
              <a:t>нужно преодолеть.</a:t>
            </a:r>
            <a:endParaRPr lang="ru-RU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428604"/>
            <a:ext cx="835824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В </a:t>
            </a:r>
            <a:r>
              <a:rPr lang="ru-RU" sz="2800" dirty="0" smtClean="0"/>
              <a:t>русском общении функции взгляда разнообразней, чем в </a:t>
            </a:r>
            <a:r>
              <a:rPr lang="ru-RU" sz="2800" dirty="0" smtClean="0"/>
              <a:t>Европе.</a:t>
            </a:r>
          </a:p>
          <a:p>
            <a:pPr algn="just"/>
            <a:r>
              <a:rPr lang="ru-RU" sz="2800" dirty="0" smtClean="0"/>
              <a:t> 	Русские </a:t>
            </a:r>
            <a:r>
              <a:rPr lang="ru-RU" sz="2800" dirty="0" smtClean="0"/>
              <a:t>больше и дольше смотрят в лицо друг другу, чем представители английской культуры. Россияне часто ведут беседу непосредственно лицом к лицу, смотрят на </a:t>
            </a:r>
            <a:r>
              <a:rPr lang="ru-RU" sz="2800" dirty="0" smtClean="0"/>
              <a:t>собеседника. </a:t>
            </a:r>
            <a:endParaRPr lang="ru-RU" sz="2800" dirty="0" smtClean="0"/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Русские </a:t>
            </a:r>
            <a:r>
              <a:rPr lang="ru-RU" sz="2800" dirty="0" smtClean="0"/>
              <a:t>могут долго и интенсивно смотреть на незнакомого, но сразу отводят взгляд, когда это стало заметно. Считается некультурным заметно для собеседника окинуть («смерить») его взглядом. </a:t>
            </a:r>
            <a:endParaRPr lang="ru-RU" sz="28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928670"/>
            <a:ext cx="764386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Вместе </a:t>
            </a:r>
            <a:r>
              <a:rPr lang="ru-RU" sz="2800" dirty="0" smtClean="0"/>
              <a:t>с этим русской культуре </a:t>
            </a:r>
            <a:r>
              <a:rPr lang="ru-RU" sz="2800" dirty="0" smtClean="0"/>
              <a:t>есть традиция </a:t>
            </a:r>
            <a:r>
              <a:rPr lang="ru-RU" sz="2800" dirty="0" smtClean="0"/>
              <a:t>высокой оценки молчания в произведениях русского фольклора: </a:t>
            </a:r>
            <a:endParaRPr lang="ru-RU" sz="2800" dirty="0" smtClean="0"/>
          </a:p>
          <a:p>
            <a:pPr algn="just"/>
            <a:endParaRPr lang="ru-RU" sz="1400" i="1" smtClean="0"/>
          </a:p>
          <a:p>
            <a:pPr algn="just"/>
            <a:r>
              <a:rPr lang="ru-RU" sz="2800" i="1" dirty="0" smtClean="0"/>
              <a:t>Слово </a:t>
            </a:r>
            <a:r>
              <a:rPr lang="ru-RU" sz="2800" i="1" dirty="0" smtClean="0"/>
              <a:t>- серебро, молчание- золото; Кто молчит, тот двух научит; Кстати помолчать - что большое слово сказать; Доброе молчание чем не </a:t>
            </a:r>
            <a:r>
              <a:rPr lang="ru-RU" sz="2800" i="1" dirty="0" smtClean="0"/>
              <a:t>ответ.</a:t>
            </a:r>
            <a:endParaRPr lang="ru-RU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794" y="2428868"/>
            <a:ext cx="54292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2. Мимика.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28604"/>
            <a:ext cx="835824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Русская </a:t>
            </a:r>
            <a:r>
              <a:rPr lang="ru-RU" sz="2800" dirty="0" smtClean="0"/>
              <a:t>мимика отражает «актуальное настроение» человека, а не скрывает его. Русские чаще краснеют и бледнеют, чем англичане. 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Русские </a:t>
            </a:r>
            <a:r>
              <a:rPr lang="ru-RU" sz="2800" dirty="0" smtClean="0"/>
              <a:t>обычно не скрывают эмоций в радости, но стараются скрыть негативные чувства, англичане же, к примеру, не скрывают как те, так и другие</a:t>
            </a:r>
            <a:r>
              <a:rPr lang="ru-RU" sz="2800" dirty="0" smtClean="0"/>
              <a:t>. </a:t>
            </a:r>
            <a:endParaRPr lang="ru-RU" sz="2800" dirty="0" smtClean="0"/>
          </a:p>
          <a:p>
            <a:pPr algn="just"/>
            <a:r>
              <a:rPr lang="ru-RU" sz="2800" dirty="0" smtClean="0"/>
              <a:t>	Большим </a:t>
            </a:r>
            <a:r>
              <a:rPr lang="ru-RU" sz="2800" dirty="0" smtClean="0"/>
              <a:t>национальным своеобразием обладает </a:t>
            </a:r>
            <a:r>
              <a:rPr lang="ru-RU" sz="2800" i="1" dirty="0" smtClean="0"/>
              <a:t>русская </a:t>
            </a:r>
            <a:r>
              <a:rPr lang="ru-RU" sz="2800" i="1" dirty="0" smtClean="0"/>
              <a:t>улыбка. </a:t>
            </a:r>
            <a:r>
              <a:rPr lang="ru-RU" sz="2800" dirty="0" smtClean="0"/>
              <a:t> 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2800" b="1" dirty="0" smtClean="0"/>
              <a:t>	Русские </a:t>
            </a:r>
            <a:r>
              <a:rPr lang="ru-RU" sz="2800" b="1" dirty="0" smtClean="0"/>
              <a:t>с точки зрения европейцев – мрачные, угрюмые, неулыбчивые</a:t>
            </a:r>
            <a:r>
              <a:rPr lang="ru-RU" sz="2800" dirty="0" smtClean="0"/>
              <a:t>. </a:t>
            </a:r>
            <a:endParaRPr lang="ru-RU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8358246" cy="689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i="1" dirty="0" smtClean="0">
                <a:solidFill>
                  <a:srgbClr val="FF0000"/>
                </a:solidFill>
              </a:rPr>
              <a:t>Специфические </a:t>
            </a:r>
            <a:r>
              <a:rPr lang="ru-RU" sz="2800" b="1" i="1" dirty="0" smtClean="0">
                <a:solidFill>
                  <a:srgbClr val="FF0000"/>
                </a:solidFill>
              </a:rPr>
              <a:t>национальные особенности русской </a:t>
            </a:r>
            <a:r>
              <a:rPr lang="ru-RU" sz="2800" b="1" i="1" dirty="0" smtClean="0">
                <a:solidFill>
                  <a:srgbClr val="FF0000"/>
                </a:solidFill>
              </a:rPr>
              <a:t>улыбки:</a:t>
            </a:r>
          </a:p>
          <a:p>
            <a:pPr algn="just"/>
            <a:endParaRPr lang="ru-RU" sz="2800" b="1" dirty="0" smtClean="0"/>
          </a:p>
          <a:p>
            <a:pPr marL="514350" indent="-514350" algn="just">
              <a:buAutoNum type="arabicPeriod"/>
            </a:pPr>
            <a:r>
              <a:rPr lang="ru-RU" sz="2800" dirty="0" smtClean="0"/>
              <a:t>Русская </a:t>
            </a:r>
            <a:r>
              <a:rPr lang="ru-RU" sz="2800" dirty="0" smtClean="0"/>
              <a:t>улыбка (в норме) выполняется только </a:t>
            </a:r>
            <a:r>
              <a:rPr lang="ru-RU" sz="2800" dirty="0" smtClean="0"/>
              <a:t>губами.</a:t>
            </a:r>
            <a:endParaRPr lang="ru-RU" sz="2800" dirty="0" smtClean="0"/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2</a:t>
            </a:r>
            <a:r>
              <a:rPr lang="ru-RU" sz="2800" dirty="0" smtClean="0"/>
              <a:t>. Улыбка в русском общении не является сигналом вежливости. </a:t>
            </a:r>
          </a:p>
          <a:p>
            <a:pPr algn="just"/>
            <a:r>
              <a:rPr lang="ru-RU" sz="2800" dirty="0" smtClean="0"/>
              <a:t>	В </a:t>
            </a:r>
            <a:r>
              <a:rPr lang="ru-RU" sz="2800" dirty="0" smtClean="0"/>
              <a:t>русском коммуникативном поведении </a:t>
            </a:r>
            <a:r>
              <a:rPr lang="ru-RU" sz="2800" dirty="0" smtClean="0"/>
              <a:t>улыбка «из </a:t>
            </a:r>
            <a:r>
              <a:rPr lang="ru-RU" sz="2800" dirty="0" smtClean="0"/>
              <a:t>вежливости» просто не </a:t>
            </a:r>
            <a:r>
              <a:rPr lang="ru-RU" sz="2800" dirty="0" smtClean="0"/>
              <a:t>принята. </a:t>
            </a:r>
            <a:endParaRPr lang="ru-RU" sz="2800" dirty="0" smtClean="0"/>
          </a:p>
          <a:p>
            <a:pPr algn="just"/>
            <a:r>
              <a:rPr lang="ru-RU" sz="2800" dirty="0" smtClean="0"/>
              <a:t>	Постоянная </a:t>
            </a:r>
            <a:r>
              <a:rPr lang="ru-RU" sz="2800" dirty="0" smtClean="0"/>
              <a:t>вежливая улыбка называется у русских «дежурной улыбкой» и считается плохим признаком человека, проявлением его неискренности, </a:t>
            </a:r>
            <a:r>
              <a:rPr lang="ru-RU" sz="2800" dirty="0" smtClean="0"/>
              <a:t>скрытности</a:t>
            </a:r>
          </a:p>
          <a:p>
            <a:pPr algn="just"/>
            <a:endParaRPr lang="ru-RU" sz="2800" b="1" dirty="0" smtClean="0"/>
          </a:p>
          <a:p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28604"/>
            <a:ext cx="8143932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3</a:t>
            </a:r>
            <a:r>
              <a:rPr lang="ru-RU" sz="2800" dirty="0" smtClean="0"/>
              <a:t>. В русском общении не принято улыбаться незнакомым. </a:t>
            </a:r>
          </a:p>
          <a:p>
            <a:pPr algn="just"/>
            <a:endParaRPr lang="ru-RU" sz="2800" b="1" dirty="0" smtClean="0"/>
          </a:p>
          <a:p>
            <a:pPr algn="just"/>
            <a:r>
              <a:rPr lang="ru-RU" sz="2800" dirty="0" smtClean="0"/>
              <a:t>	4</a:t>
            </a:r>
            <a:r>
              <a:rPr lang="ru-RU" sz="2800" dirty="0" smtClean="0"/>
              <a:t>. У русских не принято автоматически отвечать на улыбку улыбкой. 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5</a:t>
            </a:r>
            <a:r>
              <a:rPr lang="ru-RU" sz="2800" dirty="0" smtClean="0"/>
              <a:t>. В русском общении не принято улыбнуться человеку, если случайно встретился с ним взглядом. 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6</a:t>
            </a:r>
            <a:r>
              <a:rPr lang="ru-RU" sz="2800" dirty="0" smtClean="0"/>
              <a:t>. Улыбка у русских – сигнал личного расположения к человеку.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357166"/>
            <a:ext cx="8072494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7</a:t>
            </a:r>
            <a:r>
              <a:rPr lang="ru-RU" sz="2800" dirty="0" smtClean="0"/>
              <a:t>. У русских не принято улыбаться при исполнении служебных обязанностей, при выполнении какого-либо </a:t>
            </a:r>
            <a:r>
              <a:rPr lang="ru-RU" sz="2800" dirty="0" smtClean="0"/>
              <a:t>серьезного дела</a:t>
            </a:r>
            <a:r>
              <a:rPr lang="ru-RU" sz="2800" dirty="0" smtClean="0"/>
              <a:t>. 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8</a:t>
            </a:r>
            <a:r>
              <a:rPr lang="ru-RU" sz="2800" dirty="0" smtClean="0"/>
              <a:t>. Русская улыбка рассматривается как </a:t>
            </a:r>
            <a:r>
              <a:rPr lang="ru-RU" sz="2800" b="1" u="sng" dirty="0" smtClean="0"/>
              <a:t>искреннее</a:t>
            </a:r>
            <a:r>
              <a:rPr lang="ru-RU" sz="2800" dirty="0" smtClean="0"/>
              <a:t> выражение хорошего настроения или расположения к </a:t>
            </a:r>
            <a:r>
              <a:rPr lang="ru-RU" sz="2800" dirty="0" smtClean="0"/>
              <a:t>собеседнику. </a:t>
            </a:r>
            <a:endParaRPr lang="ru-RU" sz="2800" dirty="0" smtClean="0"/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9</a:t>
            </a:r>
            <a:r>
              <a:rPr lang="ru-RU" sz="2800" dirty="0" smtClean="0"/>
              <a:t>. Улыбка русского человека должна иметь вескую причину, известную окружающим, только тогда человек получает на нее «право» в глазах окружающих. </a:t>
            </a:r>
            <a:endParaRPr lang="ru-RU" sz="2800" dirty="0" smtClean="0"/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В </a:t>
            </a:r>
            <a:r>
              <a:rPr lang="ru-RU" sz="2800" dirty="0" smtClean="0"/>
              <a:t>русском языке есть уникальная поговорка, отсутствующая в других языках – «Смех без причины - признак дурачины».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286808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10</a:t>
            </a:r>
            <a:r>
              <a:rPr lang="ru-RU" sz="2800" dirty="0" smtClean="0"/>
              <a:t>. Причина улыбки человека должна быть понятной для окружающих. 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11</a:t>
            </a:r>
            <a:r>
              <a:rPr lang="ru-RU" sz="2800" dirty="0" smtClean="0"/>
              <a:t>. В русской </a:t>
            </a:r>
            <a:r>
              <a:rPr lang="ru-RU" sz="2800" dirty="0" smtClean="0"/>
              <a:t>культуре </a:t>
            </a:r>
            <a:r>
              <a:rPr lang="ru-RU" sz="2800" dirty="0" smtClean="0"/>
              <a:t>не принято улыбаться просто для поднятия настроения </a:t>
            </a:r>
            <a:r>
              <a:rPr lang="ru-RU" sz="2800" dirty="0" smtClean="0"/>
              <a:t>собеседника.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12</a:t>
            </a:r>
            <a:r>
              <a:rPr lang="ru-RU" sz="2800" dirty="0" smtClean="0"/>
              <a:t>. Улыбка должна быть уместной с точки зрения окружающих, соответствовать ситуации. </a:t>
            </a:r>
          </a:p>
          <a:p>
            <a:pPr algn="just"/>
            <a:r>
              <a:rPr lang="ru-RU" sz="2800" dirty="0" smtClean="0"/>
              <a:t> </a:t>
            </a:r>
          </a:p>
          <a:p>
            <a:pPr algn="just"/>
            <a:r>
              <a:rPr lang="ru-RU" sz="2800" dirty="0" smtClean="0"/>
              <a:t>	13</a:t>
            </a:r>
            <a:r>
              <a:rPr lang="ru-RU" sz="2800" dirty="0" smtClean="0"/>
              <a:t>. Улыбка в официальной обстановке и в компании демонстрирует хорошее настроение и дружелюбие людей</a:t>
            </a:r>
            <a:r>
              <a:rPr lang="ru-RU" sz="2800" dirty="0" smtClean="0"/>
              <a:t>.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14</a:t>
            </a:r>
            <a:r>
              <a:rPr lang="ru-RU" sz="2800" dirty="0" smtClean="0"/>
              <a:t>. У русских наблюдается нечеткое различие между улыбкой и </a:t>
            </a:r>
            <a:r>
              <a:rPr lang="ru-RU" sz="2800" dirty="0" smtClean="0"/>
              <a:t>смехом. </a:t>
            </a: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74</TotalTime>
  <Words>88</Words>
  <PresentationFormat>Экран (4:3)</PresentationFormat>
  <Paragraphs>105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Артём</cp:lastModifiedBy>
  <cp:revision>29</cp:revision>
  <dcterms:modified xsi:type="dcterms:W3CDTF">2015-10-10T08:36:25Z</dcterms:modified>
</cp:coreProperties>
</file>