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1CA8FC-22A0-4070-977C-60861D03CE59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3FE424-AB55-4C63-AF55-A0F3BB9171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67365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340768"/>
            <a:ext cx="756084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/>
              <a:t>ФОНОВЫЕ ОСОБЕННОСТИ ИМЕН </a:t>
            </a:r>
            <a:r>
              <a:rPr lang="ru-RU" sz="4400" b="1" dirty="0" smtClean="0"/>
              <a:t>СОБСТВЕННЫХ</a:t>
            </a:r>
            <a:endParaRPr lang="ru-RU" sz="4400" b="1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3594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500042"/>
            <a:ext cx="800105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	</a:t>
            </a:r>
            <a:r>
              <a:rPr lang="ru-RU" sz="2800" dirty="0" smtClean="0"/>
              <a:t>Наконец, личные имена становятся </a:t>
            </a:r>
            <a:r>
              <a:rPr lang="ru-RU" sz="2800" dirty="0" smtClean="0"/>
              <a:t>кличками </a:t>
            </a:r>
            <a:r>
              <a:rPr lang="ru-RU" sz="2800" dirty="0" smtClean="0"/>
              <a:t>животных: </a:t>
            </a:r>
            <a:r>
              <a:rPr lang="ru-RU" sz="2800" i="1" dirty="0" smtClean="0"/>
              <a:t>Михайло </a:t>
            </a:r>
            <a:r>
              <a:rPr lang="ru-RU" sz="2800" i="1" dirty="0" err="1" smtClean="0"/>
              <a:t>Потапыч</a:t>
            </a:r>
            <a:r>
              <a:rPr lang="ru-RU" sz="2800" i="1" dirty="0" smtClean="0"/>
              <a:t> или </a:t>
            </a:r>
            <a:r>
              <a:rPr lang="ru-RU" sz="2800" i="1" dirty="0" smtClean="0"/>
              <a:t>Мишка — </a:t>
            </a:r>
            <a:r>
              <a:rPr lang="ru-RU" sz="2800" i="1" dirty="0" smtClean="0"/>
              <a:t>медведь, </a:t>
            </a:r>
            <a:r>
              <a:rPr lang="ru-RU" sz="2800" i="1" dirty="0" smtClean="0"/>
              <a:t>Васька — кот</a:t>
            </a:r>
            <a:r>
              <a:rPr lang="ru-RU" sz="2800" i="1" dirty="0" smtClean="0"/>
              <a:t>, Петька — петух</a:t>
            </a:r>
            <a:r>
              <a:rPr lang="ru-RU" sz="2800" dirty="0" smtClean="0"/>
              <a:t> и т.д.</a:t>
            </a:r>
          </a:p>
          <a:p>
            <a:pPr algn="just"/>
            <a:r>
              <a:rPr lang="ru-RU" sz="2800" dirty="0" smtClean="0"/>
              <a:t> </a:t>
            </a:r>
          </a:p>
          <a:p>
            <a:pPr algn="just"/>
            <a:r>
              <a:rPr lang="en-US" sz="2800" dirty="0" smtClean="0"/>
              <a:t>	</a:t>
            </a:r>
            <a:r>
              <a:rPr lang="ru-RU" sz="2800" dirty="0" smtClean="0"/>
              <a:t>Таким образом, имена собственные обладают яркой национально-культурной семантикой, поскольку их значение зависит от истории и культуры народа — носителя языка.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0557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928802"/>
            <a:ext cx="78581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3. Свойства и функции лексического фона.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4956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642918"/>
            <a:ext cx="8072494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В толковых словарях обычно описывается только лексическое понятие. В них можно найти, например, что вечер — это «время суток перед наступлением ночи».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Однако в сознании носителей языка со словом связан значительный объем информации. Вечер — это пора завершения работы; время, когда вся семья собирается вместе; свободное время; пора, когда готовятся ко сну и т.д.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097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500042"/>
            <a:ext cx="7929618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Лексические понятия очень часто бывают межъязыковыми, понятийно эквивалентными для двух, трех и более языков. </a:t>
            </a:r>
            <a:r>
              <a:rPr lang="ru-RU" sz="2800" b="1" i="1" dirty="0" smtClean="0"/>
              <a:t>дом</a:t>
            </a:r>
            <a:r>
              <a:rPr lang="ru-RU" sz="2800" dirty="0" smtClean="0"/>
              <a:t> определяется как «жилое (или для учреждения) здание, а также люди, живущие в нем» и как «квартира, а также семья, люди, живущие вместе, их хозяйство». 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Англ. </a:t>
            </a:r>
            <a:r>
              <a:rPr lang="ru-RU" sz="2800" b="1" i="1" dirty="0" err="1" smtClean="0"/>
              <a:t>house</a:t>
            </a:r>
            <a:r>
              <a:rPr lang="ru-RU" sz="2800" dirty="0" smtClean="0"/>
              <a:t> </a:t>
            </a:r>
            <a:r>
              <a:rPr lang="ru-RU" sz="2800" dirty="0" smtClean="0"/>
              <a:t>и нем. </a:t>
            </a:r>
            <a:r>
              <a:rPr lang="ru-RU" sz="2800" b="1" i="1" dirty="0" smtClean="0"/>
              <a:t>На</a:t>
            </a:r>
            <a:r>
              <a:rPr lang="en-US" sz="2800" b="1" i="1" dirty="0" smtClean="0"/>
              <a:t>us</a:t>
            </a:r>
            <a:r>
              <a:rPr lang="ru-RU" sz="2800" dirty="0" smtClean="0"/>
              <a:t> или фр. </a:t>
            </a:r>
            <a:r>
              <a:rPr lang="ru-RU" sz="2800" b="1" i="1" dirty="0" err="1" smtClean="0"/>
              <a:t>maison</a:t>
            </a:r>
            <a:r>
              <a:rPr lang="ru-RU" sz="2800" dirty="0" smtClean="0"/>
              <a:t> в соответствующих словарях определяются так же, как эквивалентное русское слово.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861400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714356"/>
            <a:ext cx="7786742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Однако в сфере лексических фонов регулярно наблюдается неполная эквивалентность. </a:t>
            </a:r>
          </a:p>
          <a:p>
            <a:pPr algn="just"/>
            <a:r>
              <a:rPr lang="ru-RU" sz="2800" dirty="0" smtClean="0"/>
              <a:t>	Например, слова или словосочетания </a:t>
            </a:r>
            <a:r>
              <a:rPr lang="ru-RU" sz="2800" i="1" dirty="0" smtClean="0"/>
              <a:t>домоуправление, кооперативный дом, детский дом</a:t>
            </a:r>
            <a:r>
              <a:rPr lang="ru-RU" sz="2800" dirty="0" smtClean="0"/>
              <a:t>, и т.д. выражают определенные и вполне знакомые явления жизни, которые уже не имеют соответствий в отдельных иностранных культурах и которые устойчивыми эквивалентами не переводятся.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83715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484784"/>
            <a:ext cx="763284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/>
              <a:t>1. Фоновые особенности ономастической лексики. Имя собственное как член группы.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1728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980728"/>
            <a:ext cx="756084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Национально-культурный </a:t>
            </a:r>
            <a:r>
              <a:rPr lang="ru-RU" sz="2800" dirty="0"/>
              <a:t>компонент </a:t>
            </a:r>
            <a:r>
              <a:rPr lang="ru-RU" sz="2800" dirty="0" smtClean="0"/>
              <a:t>есть у имен собственных даже </a:t>
            </a:r>
            <a:r>
              <a:rPr lang="ru-RU" sz="2800" dirty="0"/>
              <a:t>в большей степени, чем </a:t>
            </a:r>
            <a:r>
              <a:rPr lang="ru-RU" sz="2800" dirty="0" smtClean="0"/>
              <a:t>у </a:t>
            </a:r>
            <a:r>
              <a:rPr lang="ru-RU" sz="2800" dirty="0" err="1" smtClean="0"/>
              <a:t>апеллятивов</a:t>
            </a:r>
            <a:r>
              <a:rPr lang="ru-RU" sz="2800" dirty="0" smtClean="0"/>
              <a:t> (имен нарицательных).</a:t>
            </a:r>
          </a:p>
          <a:p>
            <a:pPr algn="just"/>
            <a:endParaRPr lang="ru-RU" sz="2800" dirty="0"/>
          </a:p>
          <a:p>
            <a:pPr algn="just"/>
            <a:r>
              <a:rPr lang="ru-RU" sz="2800" dirty="0" smtClean="0"/>
              <a:t>	Имя </a:t>
            </a:r>
            <a:r>
              <a:rPr lang="ru-RU" sz="2800" dirty="0"/>
              <a:t>собственное обладает лексическим фоном. </a:t>
            </a:r>
            <a:r>
              <a:rPr lang="ru-RU" sz="2800" dirty="0" smtClean="0"/>
              <a:t>Его </a:t>
            </a:r>
            <a:r>
              <a:rPr lang="ru-RU" sz="2800" dirty="0"/>
              <a:t>лексический фон оказывается обширным и качественно сложным. </a:t>
            </a:r>
          </a:p>
        </p:txBody>
      </p:sp>
    </p:spTree>
    <p:extLst>
      <p:ext uri="{BB962C8B-B14F-4D97-AF65-F5344CB8AC3E}">
        <p14:creationId xmlns="" xmlns:p14="http://schemas.microsoft.com/office/powerpoint/2010/main" val="361210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835824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	</a:t>
            </a:r>
            <a:r>
              <a:rPr lang="ru-RU" sz="2800" dirty="0" smtClean="0"/>
              <a:t>Все русские имена делятся на отдельные, противопоставленные друг другу группы. </a:t>
            </a:r>
          </a:p>
          <a:p>
            <a:pPr algn="just"/>
            <a:endParaRPr lang="en-US" sz="2800" b="1" dirty="0" smtClean="0"/>
          </a:p>
          <a:p>
            <a:pPr algn="just"/>
            <a:r>
              <a:rPr lang="ru-RU" sz="2800" b="1" dirty="0" smtClean="0"/>
              <a:t>1. Возраст имени</a:t>
            </a:r>
            <a:r>
              <a:rPr lang="ru-RU" sz="2800" dirty="0" smtClean="0"/>
              <a:t>:</a:t>
            </a:r>
            <a:r>
              <a:rPr lang="ru-RU" sz="2800" i="1" dirty="0" smtClean="0"/>
              <a:t> Майя, Владлен, Нинель, Алла </a:t>
            </a:r>
            <a:r>
              <a:rPr lang="ru-RU" sz="2800" dirty="0" smtClean="0"/>
              <a:t>т. д. — новые имена, противопоставленные традиционным </a:t>
            </a:r>
            <a:r>
              <a:rPr lang="ru-RU" sz="2800" i="1" dirty="0" smtClean="0"/>
              <a:t>Игорь, Олег, Владислав</a:t>
            </a:r>
            <a:r>
              <a:rPr lang="ru-RU" sz="2800" dirty="0" smtClean="0"/>
              <a:t> и т. д.</a:t>
            </a:r>
          </a:p>
          <a:p>
            <a:pPr algn="just"/>
            <a:endParaRPr lang="en-US" sz="2800" b="1" dirty="0" smtClean="0"/>
          </a:p>
          <a:p>
            <a:pPr algn="just"/>
            <a:r>
              <a:rPr lang="ru-RU" sz="2800" b="1" dirty="0" smtClean="0"/>
              <a:t>2. Происхождение имени</a:t>
            </a:r>
            <a:r>
              <a:rPr lang="ru-RU" sz="2800" dirty="0" smtClean="0"/>
              <a:t>: </a:t>
            </a:r>
            <a:r>
              <a:rPr lang="ru-RU" sz="2800" i="1" dirty="0" smtClean="0"/>
              <a:t>Альберт, Герман, Эдуард, Альбина, Белла, Вероника</a:t>
            </a:r>
            <a:r>
              <a:rPr lang="ru-RU" sz="2800" dirty="0" smtClean="0"/>
              <a:t> и т. д. относятся к числу иностранных имен и противополагаются таким именам, как </a:t>
            </a:r>
            <a:r>
              <a:rPr lang="ru-RU" sz="2800" i="1" dirty="0" smtClean="0"/>
              <a:t>Владимир, Вячеслав, Мстислав, Всеволод, Вера, Надежда, Любовь </a:t>
            </a:r>
            <a:r>
              <a:rPr lang="ru-RU" sz="2800" dirty="0" smtClean="0"/>
              <a:t>и т. д., которые осознаются как славянские или прямо русские.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282692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8143932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3. Социальная окраска</a:t>
            </a:r>
            <a:r>
              <a:rPr lang="ru-RU" sz="2800" dirty="0" smtClean="0"/>
              <a:t>: </a:t>
            </a:r>
            <a:r>
              <a:rPr lang="ru-RU" sz="2800" i="1" dirty="0" smtClean="0"/>
              <a:t>Иван, Сидор, </a:t>
            </a:r>
            <a:r>
              <a:rPr lang="ru-RU" sz="2800" i="1" dirty="0" err="1" smtClean="0"/>
              <a:t>Емелъян</a:t>
            </a:r>
            <a:r>
              <a:rPr lang="ru-RU" sz="2800" i="1" dirty="0" smtClean="0"/>
              <a:t>, Лукерья, </a:t>
            </a:r>
            <a:r>
              <a:rPr lang="ru-RU" sz="2800" i="1" dirty="0" err="1" smtClean="0"/>
              <a:t>Федосъя</a:t>
            </a:r>
            <a:r>
              <a:rPr lang="ru-RU" sz="2800" dirty="0" smtClean="0"/>
              <a:t> и т. д. ассоциируются с крестьянскими именами, а </a:t>
            </a:r>
            <a:r>
              <a:rPr lang="ru-RU" sz="2800" i="1" dirty="0" smtClean="0"/>
              <a:t>Евгений, Вера, Тамара, Роберт, Вадим, Марина</a:t>
            </a:r>
            <a:r>
              <a:rPr lang="ru-RU" sz="2800" dirty="0" smtClean="0"/>
              <a:t> соотносятся</a:t>
            </a:r>
            <a:r>
              <a:rPr lang="en-US" sz="2800" dirty="0" smtClean="0"/>
              <a:t> </a:t>
            </a:r>
            <a:r>
              <a:rPr lang="ru-RU" sz="2800" dirty="0" smtClean="0"/>
              <a:t>с именами городскими.</a:t>
            </a:r>
            <a:endParaRPr lang="en-US" sz="2800" dirty="0" smtClean="0"/>
          </a:p>
          <a:p>
            <a:pPr algn="just"/>
            <a:r>
              <a:rPr lang="ru-RU" sz="2800" dirty="0" smtClean="0"/>
              <a:t> </a:t>
            </a:r>
          </a:p>
          <a:p>
            <a:pPr algn="just"/>
            <a:r>
              <a:rPr lang="ru-RU" sz="2800" b="1" dirty="0" smtClean="0"/>
              <a:t>4. Стилевая принадлежность</a:t>
            </a:r>
            <a:r>
              <a:rPr lang="ru-RU" sz="2800" dirty="0" smtClean="0"/>
              <a:t>: </a:t>
            </a:r>
            <a:r>
              <a:rPr lang="ru-RU" sz="2800" i="1" dirty="0" smtClean="0"/>
              <a:t>Гаврила, Михайло, Данила</a:t>
            </a:r>
            <a:r>
              <a:rPr lang="ru-RU" sz="2800" dirty="0" smtClean="0"/>
              <a:t>, — </a:t>
            </a:r>
            <a:r>
              <a:rPr lang="ru-RU" sz="2800" dirty="0" smtClean="0"/>
              <a:t>просторечные имена по сравнению с официальными формами </a:t>
            </a:r>
            <a:r>
              <a:rPr lang="ru-RU" sz="2800" i="1" dirty="0" smtClean="0"/>
              <a:t>Гавриил, Михаил, Даниил</a:t>
            </a:r>
            <a:r>
              <a:rPr lang="ru-RU" sz="2800" dirty="0" smtClean="0"/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9235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821537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5. Употребительность, популярность имени</a:t>
            </a:r>
            <a:r>
              <a:rPr lang="ru-RU" sz="2800" dirty="0" smtClean="0"/>
              <a:t>: модны имена </a:t>
            </a:r>
            <a:r>
              <a:rPr lang="ru-RU" sz="2800" i="1" dirty="0" smtClean="0"/>
              <a:t>Александр, Алексей, Денис, Анатолий, Андрей </a:t>
            </a:r>
            <a:r>
              <a:rPr lang="ru-RU" sz="2800" dirty="0" smtClean="0"/>
              <a:t>и т. д., а имена </a:t>
            </a:r>
            <a:r>
              <a:rPr lang="ru-RU" sz="2800" i="1" dirty="0" smtClean="0"/>
              <a:t>Аввакум, Василиса, Герасим, </a:t>
            </a:r>
            <a:r>
              <a:rPr lang="ru-RU" sz="2800" i="1" dirty="0" err="1" smtClean="0"/>
              <a:t>Глафира</a:t>
            </a:r>
            <a:r>
              <a:rPr lang="ru-RU" sz="2800" i="1" dirty="0" smtClean="0"/>
              <a:t> </a:t>
            </a:r>
            <a:r>
              <a:rPr lang="ru-RU" sz="2800" dirty="0" smtClean="0"/>
              <a:t>и т.д. принадлежат к категории редких. </a:t>
            </a:r>
            <a:endParaRPr lang="en-US" sz="2800" dirty="0" smtClean="0"/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6. </a:t>
            </a:r>
            <a:r>
              <a:rPr lang="ru-RU" sz="2800" b="1" dirty="0" smtClean="0"/>
              <a:t>Внутренняя форма имени</a:t>
            </a:r>
            <a:r>
              <a:rPr lang="ru-RU" sz="2800" dirty="0" smtClean="0"/>
              <a:t>. Имена с живой внутренней формой противопоставляются именам с темной внутренней формой: </a:t>
            </a:r>
            <a:r>
              <a:rPr lang="ru-RU" sz="2800" i="1" dirty="0" smtClean="0"/>
              <a:t>Владимир, Вера, Любовь, Людмила</a:t>
            </a:r>
            <a:r>
              <a:rPr lang="ru-RU" sz="2800" dirty="0" smtClean="0"/>
              <a:t> в противоположность </a:t>
            </a:r>
            <a:r>
              <a:rPr lang="ru-RU" sz="2800" i="1" dirty="0" smtClean="0"/>
              <a:t>Геннадий, Петр, Глеб, Борис, Виталий</a:t>
            </a:r>
            <a:r>
              <a:rPr lang="ru-RU" sz="2800" dirty="0" smtClean="0"/>
              <a:t> и т. 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1001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143116"/>
            <a:ext cx="828680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2. Индивидуальная семантика имени собственного – </a:t>
            </a:r>
            <a:r>
              <a:rPr lang="ru-RU" sz="3200" b="1" dirty="0" smtClean="0"/>
              <a:t>антропонима. </a:t>
            </a:r>
            <a:endParaRPr lang="ru-RU" sz="3200" b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114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66"/>
            <a:ext cx="800105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	</a:t>
            </a:r>
            <a:r>
              <a:rPr lang="ru-RU" sz="2800" dirty="0" smtClean="0"/>
              <a:t>Имена могут встречаться в пословицах, поговорках, загадках, и благодаря этому они становятся значимыми. Например, </a:t>
            </a:r>
            <a:r>
              <a:rPr lang="ru-RU" sz="2800" i="1" dirty="0" smtClean="0"/>
              <a:t>Макар</a:t>
            </a:r>
            <a:r>
              <a:rPr lang="ru-RU" sz="2800" dirty="0" smtClean="0"/>
              <a:t> представляется неудачником, нерасторопным человеком, потому что в пословице </a:t>
            </a:r>
            <a:r>
              <a:rPr lang="ru-RU" sz="2800" i="1" dirty="0" smtClean="0"/>
              <a:t>На бедного Макара все шишки валятся</a:t>
            </a:r>
            <a:r>
              <a:rPr lang="ru-RU" sz="2800" dirty="0" smtClean="0"/>
              <a:t> он показан совсем безответным; </a:t>
            </a:r>
            <a:r>
              <a:rPr lang="ru-RU" sz="2800" i="1" dirty="0" smtClean="0"/>
              <a:t>Емеля</a:t>
            </a:r>
            <a:r>
              <a:rPr lang="ru-RU" sz="2800" dirty="0" smtClean="0"/>
              <a:t> – это болтун, вероятно потому, что именно так его характеризует пословица </a:t>
            </a:r>
            <a:r>
              <a:rPr lang="ru-RU" sz="2800" i="1" dirty="0" smtClean="0"/>
              <a:t>Мели, Емеля, твоя неделя</a:t>
            </a:r>
            <a:r>
              <a:rPr lang="ru-RU" sz="2800" dirty="0" smtClean="0"/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4025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66"/>
            <a:ext cx="8072494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	</a:t>
            </a:r>
            <a:r>
              <a:rPr lang="ru-RU" sz="2600" dirty="0" smtClean="0"/>
              <a:t>Ряд личных имен получил нарицательный смысл. Например, </a:t>
            </a:r>
            <a:r>
              <a:rPr lang="ru-RU" sz="2600" i="1" dirty="0" smtClean="0"/>
              <a:t>Иван</a:t>
            </a:r>
            <a:r>
              <a:rPr lang="ru-RU" sz="2600" dirty="0" smtClean="0"/>
              <a:t> это символическое имя русского, </a:t>
            </a:r>
            <a:r>
              <a:rPr lang="ru-RU" sz="2600" i="1" dirty="0" smtClean="0"/>
              <a:t>дядя Степа </a:t>
            </a:r>
            <a:r>
              <a:rPr lang="ru-RU" sz="2600" dirty="0" smtClean="0"/>
              <a:t>(герой стихотворения С. Михалкова) — высокий человек и т.п. </a:t>
            </a:r>
            <a:endParaRPr lang="en-US" sz="2600" dirty="0" smtClean="0"/>
          </a:p>
          <a:p>
            <a:pPr algn="just"/>
            <a:r>
              <a:rPr lang="en-US" sz="2600" dirty="0" smtClean="0"/>
              <a:t>	</a:t>
            </a:r>
            <a:r>
              <a:rPr lang="ru-RU" sz="2600" dirty="0" smtClean="0"/>
              <a:t>Некоторые имена устойчиво связываются с героями литературных произведений (и поэтому тянут за собой отчество, фамилию, прозвище): </a:t>
            </a:r>
            <a:r>
              <a:rPr lang="ru-RU" sz="2600" i="1" dirty="0" smtClean="0"/>
              <a:t>Евгений</a:t>
            </a:r>
            <a:r>
              <a:rPr lang="ru-RU" sz="2600" dirty="0" smtClean="0"/>
              <a:t> — Онегин, </a:t>
            </a:r>
            <a:r>
              <a:rPr lang="ru-RU" sz="2600" i="1" dirty="0" smtClean="0"/>
              <a:t>Татьяна</a:t>
            </a:r>
            <a:r>
              <a:rPr lang="ru-RU" sz="2600" dirty="0" smtClean="0"/>
              <a:t> — Ларина (у А. Пушкина)</a:t>
            </a:r>
            <a:r>
              <a:rPr lang="en-US" sz="2600" dirty="0" smtClean="0"/>
              <a:t> </a:t>
            </a:r>
            <a:r>
              <a:rPr lang="ru-RU" sz="2600" dirty="0" smtClean="0"/>
              <a:t>и т.д.</a:t>
            </a:r>
          </a:p>
          <a:p>
            <a:pPr algn="just"/>
            <a:r>
              <a:rPr lang="ru-RU" sz="2600" dirty="0" smtClean="0"/>
              <a:t> </a:t>
            </a:r>
            <a:r>
              <a:rPr lang="en-US" sz="2600" dirty="0" smtClean="0"/>
              <a:t>	</a:t>
            </a:r>
            <a:r>
              <a:rPr lang="ru-RU" sz="2600" dirty="0" smtClean="0"/>
              <a:t>Антропонимы ассоциируются со знаменитыми государственными деятелями, полководцами, композиторами, писателями и другими известными людьми. Например, </a:t>
            </a:r>
            <a:r>
              <a:rPr lang="ru-RU" sz="2600" i="1" dirty="0" smtClean="0"/>
              <a:t>Александр</a:t>
            </a:r>
            <a:r>
              <a:rPr lang="ru-RU" sz="2600" dirty="0" smtClean="0"/>
              <a:t> — Невский, Радищев, Грибоедов, Пушкин и т. 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924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106</TotalTime>
  <Words>182</Words>
  <Application>Microsoft Office PowerPoint</Application>
  <PresentationFormat>Экран (4:3)</PresentationFormat>
  <Paragraphs>33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Артём</cp:lastModifiedBy>
  <cp:revision>25</cp:revision>
  <dcterms:modified xsi:type="dcterms:W3CDTF">2017-04-07T15:25:14Z</dcterms:modified>
</cp:coreProperties>
</file>