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2" r:id="rId15"/>
    <p:sldId id="276" r:id="rId16"/>
    <p:sldId id="277" r:id="rId17"/>
    <p:sldId id="274" r:id="rId18"/>
    <p:sldId id="278" r:id="rId19"/>
    <p:sldId id="275" r:id="rId20"/>
    <p:sldId id="279" r:id="rId21"/>
    <p:sldId id="281" r:id="rId22"/>
    <p:sldId id="284" r:id="rId23"/>
    <p:sldId id="285" r:id="rId24"/>
    <p:sldId id="283" r:id="rId25"/>
    <p:sldId id="288" r:id="rId26"/>
    <p:sldId id="286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90DACEC-C48B-4E7C-90F4-84334D31A2F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EBE6C6A-04EA-42BA-B1BB-36F1A0F4D2B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ACEC-C48B-4E7C-90F4-84334D31A2F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6C6A-04EA-42BA-B1BB-36F1A0F4D2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ACEC-C48B-4E7C-90F4-84334D31A2F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6C6A-04EA-42BA-B1BB-36F1A0F4D2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0DACEC-C48B-4E7C-90F4-84334D31A2F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EBE6C6A-04EA-42BA-B1BB-36F1A0F4D2B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90DACEC-C48B-4E7C-90F4-84334D31A2F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EBE6C6A-04EA-42BA-B1BB-36F1A0F4D2B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ACEC-C48B-4E7C-90F4-84334D31A2F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6C6A-04EA-42BA-B1BB-36F1A0F4D2B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ACEC-C48B-4E7C-90F4-84334D31A2F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6C6A-04EA-42BA-B1BB-36F1A0F4D2B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0DACEC-C48B-4E7C-90F4-84334D31A2F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EBE6C6A-04EA-42BA-B1BB-36F1A0F4D2B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ACEC-C48B-4E7C-90F4-84334D31A2F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6C6A-04EA-42BA-B1BB-36F1A0F4D2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0DACEC-C48B-4E7C-90F4-84334D31A2F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EBE6C6A-04EA-42BA-B1BB-36F1A0F4D2B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0DACEC-C48B-4E7C-90F4-84334D31A2F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EBE6C6A-04EA-42BA-B1BB-36F1A0F4D2B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90DACEC-C48B-4E7C-90F4-84334D31A2FD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EBE6C6A-04EA-42BA-B1BB-36F1A0F4D2B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556792"/>
            <a:ext cx="8229600" cy="213030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Лекция 3.  Классификация и развитие технологических процессов и  систем.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В. Н. Гавриленко</a:t>
            </a:r>
          </a:p>
        </p:txBody>
      </p:sp>
    </p:spTree>
    <p:extLst>
      <p:ext uri="{BB962C8B-B14F-4D97-AF65-F5344CB8AC3E}">
        <p14:creationId xmlns:p14="http://schemas.microsoft.com/office/powerpoint/2010/main" val="374188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1.8. Примеры ТП по уровню автоматизации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052513"/>
            <a:ext cx="8532440" cy="542131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000" dirty="0" smtClean="0"/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учная ковка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производится на наковальне с помощью кувалды и различного вспомогательного инструмента.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Механизированными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являются процессы по подъему и транспортированию грузов с помощью подъемно-транспортных устройств, машинная ковка.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Автоматизированными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являются технологические процессы изготовления деталей на станках с ЧПУ.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Автоматическими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являются технологические процессы холодной листовой штамповки на листоштамповочных автоматах.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Комплексная автоматизация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основе роторно-конвейерных линий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0185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8313" y="549274"/>
            <a:ext cx="7467600" cy="1583581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1.9. Классификация ТП по отношению к используемым ресурсам</a:t>
            </a:r>
          </a:p>
        </p:txBody>
      </p:sp>
      <p:sp>
        <p:nvSpPr>
          <p:cNvPr id="38915" name="Объект 2"/>
          <p:cNvSpPr>
            <a:spLocks noGrp="1"/>
          </p:cNvSpPr>
          <p:nvPr>
            <p:ph sz="quarter" idx="1"/>
          </p:nvPr>
        </p:nvSpPr>
        <p:spPr>
          <a:xfrm>
            <a:off x="457200" y="1989138"/>
            <a:ext cx="7467600" cy="4484687"/>
          </a:xfrm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наукоемкие ТП, </a:t>
            </a:r>
          </a:p>
          <a:p>
            <a:pPr eaLnBrk="1" hangingPunct="1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капиталоемкие ТП, </a:t>
            </a:r>
          </a:p>
          <a:p>
            <a:pPr eaLnBrk="1" hangingPunct="1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энергоемкие ТП, </a:t>
            </a:r>
          </a:p>
          <a:p>
            <a:pPr eaLnBrk="1" hangingPunct="1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ресурсосберегающие ТП, </a:t>
            </a:r>
          </a:p>
          <a:p>
            <a:pPr eaLnBrk="1" hangingPunct="1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безотходные ТП, </a:t>
            </a:r>
          </a:p>
          <a:p>
            <a:pPr eaLnBrk="1" hangingPunct="1"/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малооперационные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технологические процессы. </a:t>
            </a:r>
          </a:p>
        </p:txBody>
      </p:sp>
    </p:spTree>
    <p:extLst>
      <p:ext uri="{BB962C8B-B14F-4D97-AF65-F5344CB8AC3E}">
        <p14:creationId xmlns:p14="http://schemas.microsoft.com/office/powerpoint/2010/main" val="616157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1.10. Примеры ТП по отношению к используемым ресурсам</a:t>
            </a:r>
          </a:p>
        </p:txBody>
      </p:sp>
      <p:sp>
        <p:nvSpPr>
          <p:cNvPr id="34819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■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наукоемкие :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порошковая металлургия, обработка металлов давлением, робототехника и др.;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прогрессивные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технологии при внедрении в производство требуют больших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капитальных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вложений, особенно капиталоемкими являются 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роботизированные 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производства;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■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энергоемкие: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электрофизические 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плазменные методы 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обработки материалов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■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комплексные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переработка нефти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пластмасс;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■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малооперационные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процессы производства гаек, кольцевых деталей с резьбой, разлива молока, соков, лимонада, упаковки пищевых продуктов.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i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041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/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Пути и закономерности развития технологических процессов.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8435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84313"/>
            <a:ext cx="8964613" cy="5373687"/>
          </a:xfrm>
          <a:noFill/>
        </p:spPr>
      </p:pic>
    </p:spTree>
    <p:extLst>
      <p:ext uri="{BB962C8B-B14F-4D97-AF65-F5344CB8AC3E}">
        <p14:creationId xmlns:p14="http://schemas.microsoft.com/office/powerpoint/2010/main" val="996955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32819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2.1. Законы развития технологических процессов</a:t>
            </a:r>
            <a:endParaRPr lang="ru-RU" sz="34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772816"/>
            <a:ext cx="8229600" cy="4323184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технологические действия выполняют работники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(живой труд)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и производственные машины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прошлый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труд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соотношения между живым и овеществленным трудом устанавливает 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производительность совокупного труда – основной экономический показатель уровня развития ПП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Направления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совершенствования ТП : 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совершенствование вспомогательных ходов;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совершенствование рабочих ходов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3710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2.2. Требования к технологическим новшествам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   1. физически осуществимы </a:t>
            </a:r>
            <a:r>
              <a:rPr lang="ru-RU" sz="39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9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соответствовать законам природы, на которых базируется принцип действия нового устройства</a:t>
            </a:r>
            <a:r>
              <a:rPr lang="ru-RU" sz="39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  2. технически реализуемы </a:t>
            </a:r>
            <a:r>
              <a:rPr lang="ru-RU" sz="39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(соответствовать ресурсам и научно-техническому потенциалу общества);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  3. экономически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выгодны.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9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216411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208912" cy="113813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2.3. Эволюционный путь  развития 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352928" cy="4873625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1.Снижение  трудозатрат за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счет улучшения только вспомогательных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рост производительности, но не появление новых технологий);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2. Экономический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эффект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может быть достаточно весом, так как вспомогательных действий в структуре технологического процесса гораздо больше, чем рабочих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Технические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решения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■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механизации и автоматизации живого труда;</a:t>
            </a:r>
          </a:p>
          <a:p>
            <a:pPr marL="0" indent="0"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■ ускорение движения исполнительных механизмов;</a:t>
            </a:r>
          </a:p>
          <a:p>
            <a:pPr marL="0" indent="0"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рациональное размещение технологического оборудования.</a:t>
            </a:r>
          </a:p>
        </p:txBody>
      </p:sp>
    </p:spTree>
    <p:extLst>
      <p:ext uri="{BB962C8B-B14F-4D97-AF65-F5344CB8AC3E}">
        <p14:creationId xmlns:p14="http://schemas.microsoft.com/office/powerpoint/2010/main" val="20337052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467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2.4. Революционный путь развития ТП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изменения в области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рабочих действий,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которые обеспечивают снижение совокупных затрат труда за счет снижения затрат прошлого труда. </a:t>
            </a:r>
          </a:p>
          <a:p>
            <a:pPr eaLnBrk="1" hangingPunct="1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реализация революционных решений требует проведения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НИОКР, смены технологии и основного технологического оборудования, других затрат. </a:t>
            </a:r>
          </a:p>
          <a:p>
            <a:pPr eaLnBrk="1" hangingPunct="1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659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6567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2.5. Преимущества революционного пути развития ТП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Технические решения революционного типа более эффективны, чем эволюционного того же назначения. </a:t>
            </a:r>
          </a:p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2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. Уменьшение суммарных затрат труда при революционных решениях может осуществляться в результате уменьшения как живого, так и прошлого труда на единицу продукта. </a:t>
            </a: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71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2.6.Возможные пути революционного развития ТП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повышение технологичности предмета труда (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нагрев металла перед ковкой);</a:t>
            </a: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повышение технологических возможностей инструмента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резец-лазер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совершенствование технологического оборудования для выполнения рабочих операций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(металлообрабатывающие станки нового поколения);</a:t>
            </a: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кардинальное изменение рабочего хода - 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смена технологии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</a:p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92689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55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3.1. Классификация технологических процессов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219" name="Picture 4" descr="E:\документы с тошибы\документыгавриленко\общая по менеджменту\декция пр самоменеджменту\tumblr-mlpq6l7ky51r69usxo1-50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1700213"/>
            <a:ext cx="6985000" cy="4537075"/>
          </a:xfrm>
          <a:noFill/>
        </p:spPr>
      </p:pic>
    </p:spTree>
    <p:extLst>
      <p:ext uri="{BB962C8B-B14F-4D97-AF65-F5344CB8AC3E}">
        <p14:creationId xmlns:p14="http://schemas.microsoft.com/office/powerpoint/2010/main" val="1996030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617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Закономерностей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развития технологических систем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06" y="1732525"/>
            <a:ext cx="6693988" cy="460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99124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3541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3.1. Понятие технологической системы</a:t>
            </a:r>
            <a:r>
              <a:rPr lang="ru-RU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84313"/>
            <a:ext cx="8229600" cy="4611687"/>
          </a:xfrm>
        </p:spPr>
        <p:txBody>
          <a:bodyPr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      Технологическая система (ТС) –  </a:t>
            </a:r>
            <a:r>
              <a:rPr lang="be-BY" sz="2800" b="1" i="1" dirty="0">
                <a:latin typeface="Times New Roman" pitchFamily="18" charset="0"/>
                <a:cs typeface="Times New Roman" pitchFamily="18" charset="0"/>
              </a:rPr>
              <a:t>совокупность взаимосвязанных </a:t>
            </a:r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технологических операций и процессов при изготовлении продукта, услуги. </a:t>
            </a:r>
          </a:p>
          <a:p>
            <a:pPr marL="0" indent="0">
              <a:buNone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классификации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ТС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выделяют четыре иерархических уровня систем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(технологическая операция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технологический процесс, производственное подразделение (цех), предприятие).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              Основные задачи ТС: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be-BY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роизводство конкурентоспособного продукта;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рост </a:t>
            </a:r>
            <a:r>
              <a:rPr lang="be-BY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производительности </a:t>
            </a:r>
            <a:r>
              <a:rPr lang="be-BY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труда;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совершенствование  </a:t>
            </a:r>
            <a:r>
              <a:rPr lang="be-BY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технологии производства.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6847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3.2.Уровень автоматизации ТС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1.Механизированная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ТС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различных механизмов при выполнении   рабочих и вспомогательных процессов в элементах системы.   </a:t>
            </a: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2.Автоматизированная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кроме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механизации характеризуется частичным использованием автоматических устройств в функциях управления элементами технологической системы. </a:t>
            </a: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3. Автоматическая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ТС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функционирование и управление технологической системой в целом в автоматическом режиме без участия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(роботизированная конвейерная линия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сборки автомобилей, синхронизация отдельных элементов которой осуществляется с помощью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ЭВМ).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4776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3.3.Уровень специализации ТС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1.Специальная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ТС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изготовление (ремонт)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изделия одного наименования и типоразмера.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2. Специализированная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ТС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изготовление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групп изделий 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 химический завод по производству различных видов минеральных удобрений). </a:t>
            </a:r>
            <a:endParaRPr lang="ru-RU" sz="2600" b="1" i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3.Универсальная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ТС -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изготовление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или ремонт изделий с различными конструктивными и технологическими признаками (</a:t>
            </a:r>
            <a:r>
              <a:rPr lang="ru-RU" sz="26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предприятие по ремонту бытовых приборов).</a:t>
            </a:r>
          </a:p>
        </p:txBody>
      </p:sp>
    </p:spTree>
    <p:extLst>
      <p:ext uri="{BB962C8B-B14F-4D97-AF65-F5344CB8AC3E}">
        <p14:creationId xmlns:p14="http://schemas.microsoft.com/office/powerpoint/2010/main" val="41375076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3.4.Структура технологической системы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488832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53315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3.6. Примеры технологических систем</a:t>
            </a:r>
          </a:p>
        </p:txBody>
      </p:sp>
      <p:sp>
        <p:nvSpPr>
          <p:cNvPr id="23555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29600" cy="4683224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be-BY" b="1" i="1" dirty="0" smtClean="0">
                <a:latin typeface="Times New Roman" pitchFamily="18" charset="0"/>
                <a:cs typeface="Times New Roman" pitchFamily="18" charset="0"/>
              </a:rPr>
              <a:t>коксохимическая батарея состоит из отдельных камер, число которых доводят до 70,в каждой камере происходит один и тот же процесс коксования угля, но со сдвигом во времени, равным примерно 15 минутам (на выгрузку / загрузку) -</a:t>
            </a:r>
            <a:r>
              <a:rPr lang="be-BY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параллельная технологическая систему (</a:t>
            </a:r>
            <a:r>
              <a:rPr lang="be-BY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тип а); </a:t>
            </a: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первичная переработка нефти </a:t>
            </a:r>
            <a:r>
              <a:rPr lang="be-BY" b="1" i="1" dirty="0" smtClean="0">
                <a:latin typeface="Times New Roman" pitchFamily="18" charset="0"/>
                <a:cs typeface="Times New Roman" pitchFamily="18" charset="0"/>
              </a:rPr>
              <a:t>образует технологическую систему по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последовательной </a:t>
            </a:r>
            <a:r>
              <a:rPr lang="be-BY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схеме </a:t>
            </a:r>
            <a:r>
              <a:rPr lang="be-BY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(тип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б);</a:t>
            </a:r>
          </a:p>
          <a:p>
            <a:pPr eaLnBrk="1" hangingPunct="1"/>
            <a:r>
              <a:rPr lang="be-BY" b="1" i="1" dirty="0" smtClean="0">
                <a:latin typeface="Times New Roman" pitchFamily="18" charset="0"/>
                <a:cs typeface="Times New Roman" pitchFamily="18" charset="0"/>
              </a:rPr>
              <a:t>целлюлозно-бумажное производство образует технологическую систему по </a:t>
            </a:r>
            <a:r>
              <a:rPr lang="be-BY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комбинированной схеме </a:t>
            </a:r>
            <a:r>
              <a:rPr lang="be-BY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(тип в)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13043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3.7.Пути развития Тс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Рационалистический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замещение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живого труда прошлым, относящееся к любым действиям из всей совокупности технологических действий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ТС(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внутри отдельного элемента технологической системы или замещение на уровне вспомогательных действий, обеспечивающих реализацию технологических связей между элементами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системы).  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2.Оптимизация ТС-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получение большего результата без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качественного изменения объекта и его элементов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 прежних затратах за счет более умелого использования объекта оптимизации.  Условием оптимизации является максимум системного выпуска при постоянстве затрат прошлого и живого труда в системе до и после оптимизации.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Элементы системы качественно не изменяются, поэтому значения параметров уровня технологии в элементах системы также остаются неизменными. </a:t>
            </a:r>
            <a:endParaRPr lang="ru-RU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2944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3.8. Пути развития ТС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Эволюционное развитие ТС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снижение совокупных затрат труда за счет улучшения вспомогательных действий как внутри элементов системы, так и за их пределами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(сокращение расстояния перемещения предмета труда между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элементами ТС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выбор поставщиков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сырья,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собственных производственных элементов, строительством предприятий непосредственно у источников сырья и т. д.).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Революционное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ТС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повышение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результативности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рабочих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действий или их принципиальную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замену (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революционное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некоторого элемента технологической системы приводит к повышению качественных характеристик всей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системы). 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67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1.1.Признаки классификации ТП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1. по способу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организации технологических процессов,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2. по кратности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обработки сырья,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3. по виду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используемого сырья,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4. по уровню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автоматизации,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5. по отношению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 используемым ресурсам.</a:t>
            </a:r>
          </a:p>
        </p:txBody>
      </p:sp>
    </p:spTree>
    <p:extLst>
      <p:ext uri="{BB962C8B-B14F-4D97-AF65-F5344CB8AC3E}">
        <p14:creationId xmlns:p14="http://schemas.microsoft.com/office/powerpoint/2010/main" val="3782651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1.2.Дискретные </a:t>
            </a:r>
            <a:r>
              <a:rPr lang="ru-RU" sz="3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(периодические</a:t>
            </a:r>
            <a:r>
              <a:rPr 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931224" cy="5061049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be-BY" b="1" dirty="0" smtClean="0">
                <a:latin typeface="Times New Roman" pitchFamily="18" charset="0"/>
                <a:cs typeface="Times New Roman" pitchFamily="18" charset="0"/>
              </a:rPr>
              <a:t>                      Особенности использования ТП: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сырье или заготовки загружается через </a:t>
            </a:r>
            <a:r>
              <a:rPr lang="be-BY" sz="2800" b="1" i="1" dirty="0">
                <a:latin typeface="Times New Roman" pitchFamily="18" charset="0"/>
                <a:cs typeface="Times New Roman" pitchFamily="18" charset="0"/>
              </a:rPr>
              <a:t>определенные промежутки времени; </a:t>
            </a:r>
            <a:endParaRPr lang="be-BY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be-BY" sz="2800" b="1" i="1" dirty="0">
                <a:latin typeface="Times New Roman" pitchFamily="18" charset="0"/>
                <a:cs typeface="Times New Roman" pitchFamily="18" charset="0"/>
              </a:rPr>
              <a:t>обработки полученный продукт выгружается.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be-BY" b="1" dirty="0" smtClean="0">
                <a:latin typeface="Times New Roman" pitchFamily="18" charset="0"/>
                <a:cs typeface="Times New Roman" pitchFamily="18" charset="0"/>
              </a:rPr>
              <a:t>Типичные  дискретные ТП</a:t>
            </a:r>
            <a:r>
              <a:rPr lang="be-BY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26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выплавка чугуна,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26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литье </a:t>
            </a:r>
            <a:r>
              <a:rPr lang="be-BY" sz="26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формы</a:t>
            </a:r>
            <a:r>
              <a:rPr lang="ru-RU" sz="26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600" b="1" i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коксование </a:t>
            </a:r>
            <a:r>
              <a:rPr lang="ru-RU" sz="26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углей, </a:t>
            </a:r>
            <a:endParaRPr lang="ru-RU" sz="2600" b="1" i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обработка материалов резанием</a:t>
            </a:r>
            <a:r>
              <a:rPr lang="ru-RU" sz="26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777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611188" y="333375"/>
            <a:ext cx="7467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1.3. Недостатки дискретных ТП</a:t>
            </a:r>
          </a:p>
        </p:txBody>
      </p:sp>
      <p:sp>
        <p:nvSpPr>
          <p:cNvPr id="32771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be-BY" dirty="0" smtClean="0"/>
              <a:t> </a:t>
            </a:r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простой оборудования во время загрузки / выгрузки сырья;</a:t>
            </a:r>
          </a:p>
          <a:p>
            <a:pPr eaLnBrk="1" hangingPunct="1"/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  потери рабочего времени и  дополнительные затраты труда;</a:t>
            </a:r>
          </a:p>
          <a:p>
            <a:pPr eaLnBrk="1" hangingPunct="1"/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 непостоянство  технологического режима в начале и в конце процесса;</a:t>
            </a:r>
          </a:p>
          <a:p>
            <a:pPr eaLnBrk="1" hangingPunct="1"/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сложность  обслуживания и автоматизации ТП;</a:t>
            </a:r>
          </a:p>
          <a:p>
            <a:pPr eaLnBrk="1" hangingPunct="1"/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 удлинение  производительный цикл. </a:t>
            </a:r>
          </a:p>
        </p:txBody>
      </p:sp>
    </p:spTree>
    <p:extLst>
      <p:ext uri="{BB962C8B-B14F-4D97-AF65-F5344CB8AC3E}">
        <p14:creationId xmlns:p14="http://schemas.microsoft.com/office/powerpoint/2010/main" val="3110179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617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1.4.Непрерывные технологические процессы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поступление сырья и выгрузка конечных продуктов производится непрерывно. 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Типичные непрерывные ТП: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3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разливка стали</a:t>
            </a:r>
            <a:r>
              <a:rPr lang="be-BY" sz="32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be-BY" sz="3200" b="1" i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3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2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переработка </a:t>
            </a:r>
            <a:r>
              <a:rPr lang="be-BY" sz="3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нефти 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конвейерная сборка;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3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производств</a:t>
            </a: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be-BY" sz="3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цемента</a:t>
            </a:r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57663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1.5. Достоинства непрерывных ТП</a:t>
            </a:r>
          </a:p>
        </p:txBody>
      </p:sp>
      <p:sp>
        <p:nvSpPr>
          <p:cNvPr id="34819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625"/>
          </a:xfrm>
        </p:spPr>
        <p:txBody>
          <a:bodyPr>
            <a:normAutofit/>
          </a:bodyPr>
          <a:lstStyle/>
          <a:p>
            <a:pPr lvl="1" eaLnBrk="1" hangingPunct="1"/>
            <a:r>
              <a:rPr lang="be-BY" sz="2600" b="1" i="1" dirty="0" smtClean="0">
                <a:latin typeface="Times New Roman" pitchFamily="18" charset="0"/>
                <a:cs typeface="Times New Roman" pitchFamily="18" charset="0"/>
              </a:rPr>
              <a:t>не имеют простоев оборудования, перерывов в выпуске конечных продуктов;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be-BY" sz="2600" b="1" i="1" dirty="0" smtClean="0">
                <a:latin typeface="Times New Roman" pitchFamily="18" charset="0"/>
                <a:cs typeface="Times New Roman" pitchFamily="18" charset="0"/>
              </a:rPr>
              <a:t>могут быть  полностью механизированы и автоматизированы;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be-BY" sz="2600" b="1" i="1" dirty="0" smtClean="0">
                <a:latin typeface="Times New Roman" pitchFamily="18" charset="0"/>
                <a:cs typeface="Times New Roman" pitchFamily="18" charset="0"/>
              </a:rPr>
              <a:t>имеют постоянный технологический режим и стабильное качество готовой продукции;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hangingPunct="1"/>
            <a:r>
              <a:rPr lang="be-BY" sz="2600" b="1" i="1" dirty="0" smtClean="0">
                <a:latin typeface="Times New Roman" pitchFamily="18" charset="0"/>
                <a:cs typeface="Times New Roman" pitchFamily="18" charset="0"/>
              </a:rPr>
              <a:t>имеют большую компактность оборудования, что обеспечивает меньшие капитальные затраты и эксплутационные расходы на обслуживание и ремонт, уменьшает потребность в рабочей силе.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6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1264403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1.6. Комбинированные 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основная тенденция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промышленного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производства - 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замена дискретных процессов непрерывными.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омбинированные ТП -  сочетание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стадий дискретных и непрерывных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процессов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Примеры комбинированных ТП: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доменной печи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целлюлозно-бумажное 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производство.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551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617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1.7.Классификация ТП по уровню автоматизации </a:t>
            </a:r>
          </a:p>
        </p:txBody>
      </p:sp>
      <p:sp>
        <p:nvSpPr>
          <p:cNvPr id="36867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z="3600" b="1" i="1" smtClean="0"/>
              <a:t>ручные,</a:t>
            </a:r>
          </a:p>
          <a:p>
            <a:pPr eaLnBrk="1" hangingPunct="1"/>
            <a:r>
              <a:rPr lang="ru-RU" sz="3600" b="1" i="1" smtClean="0"/>
              <a:t> механизированные, </a:t>
            </a:r>
          </a:p>
          <a:p>
            <a:pPr eaLnBrk="1" hangingPunct="1"/>
            <a:r>
              <a:rPr lang="ru-RU" sz="3600" b="1" i="1" smtClean="0"/>
              <a:t>автоматизированные, </a:t>
            </a:r>
          </a:p>
          <a:p>
            <a:pPr eaLnBrk="1" hangingPunct="1"/>
            <a:r>
              <a:rPr lang="ru-RU" sz="3600" b="1" i="1" smtClean="0"/>
              <a:t>автоматические, </a:t>
            </a:r>
          </a:p>
          <a:p>
            <a:pPr eaLnBrk="1" hangingPunct="1"/>
            <a:r>
              <a:rPr lang="ru-RU" sz="3600" b="1" i="1" smtClean="0"/>
              <a:t>безлюдные технологические процессы</a:t>
            </a:r>
            <a:r>
              <a:rPr lang="ru-RU" b="1" i="1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93944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354</TotalTime>
  <Words>1253</Words>
  <Application>Microsoft Office PowerPoint</Application>
  <PresentationFormat>Экран (4:3)</PresentationFormat>
  <Paragraphs>125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Эркер</vt:lpstr>
      <vt:lpstr>      Лекция 3.  Классификация и развитие технологических процессов и  систем. </vt:lpstr>
      <vt:lpstr>3.1. Классификация технологических процессов </vt:lpstr>
      <vt:lpstr>1.1.Признаки классификации ТП</vt:lpstr>
      <vt:lpstr>1.2.Дискретные (периодические) ТП</vt:lpstr>
      <vt:lpstr>1.3. Недостатки дискретных ТП</vt:lpstr>
      <vt:lpstr>1.4.Непрерывные технологические процессы</vt:lpstr>
      <vt:lpstr>1.5. Достоинства непрерывных ТП</vt:lpstr>
      <vt:lpstr>1.6. Комбинированные ТП</vt:lpstr>
      <vt:lpstr>1.7.Классификация ТП по уровню автоматизации </vt:lpstr>
      <vt:lpstr>1.8. Примеры ТП по уровню автоматизации</vt:lpstr>
      <vt:lpstr>1.9. Классификация ТП по отношению к используемым ресурсам</vt:lpstr>
      <vt:lpstr>1.10. Примеры ТП по отношению к используемым ресурсам</vt:lpstr>
      <vt:lpstr>  2. Пути и закономерности развития технологических процессов. </vt:lpstr>
      <vt:lpstr>2.1. Законы развития технологических процессов</vt:lpstr>
      <vt:lpstr>2.2. Требования к технологическим новшествам </vt:lpstr>
      <vt:lpstr>2.3. Эволюционный путь  развития ТП</vt:lpstr>
      <vt:lpstr>2.4. Революционный путь развития ТП</vt:lpstr>
      <vt:lpstr>2.5. Преимущества революционного пути развития ТП</vt:lpstr>
      <vt:lpstr>2.6.Возможные пути революционного развития ТП</vt:lpstr>
      <vt:lpstr>3. Закономерностей развития технологических систем. </vt:lpstr>
      <vt:lpstr> 3.1. Понятие технологической системы </vt:lpstr>
      <vt:lpstr>3.2.Уровень автоматизации ТС</vt:lpstr>
      <vt:lpstr>3.3.Уровень специализации ТС</vt:lpstr>
      <vt:lpstr>3.4.Структура технологической системы</vt:lpstr>
      <vt:lpstr>3.6. Примеры технологических систем</vt:lpstr>
      <vt:lpstr>3.7.Пути развития Тс</vt:lpstr>
      <vt:lpstr>3.8. Пути развития ТС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3.  Классификация и развитие технологических процессов и  систем.</dc:title>
  <dc:creator>User</dc:creator>
  <cp:lastModifiedBy>User</cp:lastModifiedBy>
  <cp:revision>14</cp:revision>
  <dcterms:created xsi:type="dcterms:W3CDTF">2018-01-23T10:02:18Z</dcterms:created>
  <dcterms:modified xsi:type="dcterms:W3CDTF">2018-02-06T15:00:31Z</dcterms:modified>
</cp:coreProperties>
</file>