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300" r:id="rId3"/>
    <p:sldId id="301" r:id="rId4"/>
    <p:sldId id="305" r:id="rId5"/>
    <p:sldId id="303" r:id="rId6"/>
    <p:sldId id="257" r:id="rId7"/>
    <p:sldId id="264" r:id="rId8"/>
    <p:sldId id="302" r:id="rId9"/>
    <p:sldId id="304" r:id="rId10"/>
    <p:sldId id="306" r:id="rId11"/>
    <p:sldId id="307" r:id="rId12"/>
    <p:sldId id="262" r:id="rId13"/>
    <p:sldId id="263" r:id="rId14"/>
    <p:sldId id="261" r:id="rId15"/>
    <p:sldId id="260" r:id="rId16"/>
    <p:sldId id="259" r:id="rId17"/>
    <p:sldId id="266" r:id="rId18"/>
    <p:sldId id="308" r:id="rId19"/>
    <p:sldId id="265" r:id="rId20"/>
    <p:sldId id="269" r:id="rId21"/>
    <p:sldId id="268" r:id="rId22"/>
    <p:sldId id="267" r:id="rId23"/>
    <p:sldId id="258" r:id="rId24"/>
    <p:sldId id="309" r:id="rId25"/>
    <p:sldId id="270" r:id="rId26"/>
    <p:sldId id="310" r:id="rId27"/>
    <p:sldId id="311" r:id="rId28"/>
    <p:sldId id="279" r:id="rId29"/>
    <p:sldId id="278" r:id="rId30"/>
    <p:sldId id="277" r:id="rId31"/>
    <p:sldId id="276" r:id="rId32"/>
    <p:sldId id="275" r:id="rId33"/>
    <p:sldId id="274" r:id="rId34"/>
    <p:sldId id="273" r:id="rId35"/>
    <p:sldId id="272" r:id="rId36"/>
    <p:sldId id="271" r:id="rId37"/>
    <p:sldId id="280" r:id="rId38"/>
    <p:sldId id="291" r:id="rId39"/>
    <p:sldId id="290" r:id="rId40"/>
    <p:sldId id="293" r:id="rId41"/>
    <p:sldId id="292" r:id="rId42"/>
    <p:sldId id="289" r:id="rId43"/>
    <p:sldId id="288" r:id="rId44"/>
    <p:sldId id="296" r:id="rId45"/>
    <p:sldId id="297" r:id="rId46"/>
    <p:sldId id="299" r:id="rId47"/>
    <p:sldId id="298" r:id="rId48"/>
    <p:sldId id="294" r:id="rId49"/>
    <p:sldId id="312" r:id="rId50"/>
    <p:sldId id="316" r:id="rId51"/>
    <p:sldId id="315" r:id="rId52"/>
    <p:sldId id="314" r:id="rId53"/>
    <p:sldId id="313" r:id="rId5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4" d="100"/>
          <a:sy n="74" d="100"/>
        </p:scale>
        <p:origin x="-126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E0F1717-C429-4670-BEE2-F77043854F83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328FF87-3216-46ED-9D6A-90D5E489C0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ABFAD-8463-41FA-B5A9-F107151169BD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C1489-3305-4C06-AC90-7C821F4E20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6F69A-4418-4607-87AC-B14BCAB22D78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8B249-422C-4E76-9A68-1BBB9981EB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93697-5EA1-49CA-AFCF-47750ADD1BDB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322EC-39ED-49F6-92E3-88A2CF5B99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7EFA1C-98CB-40EC-AF00-BB486ACDAA1E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01D39B3-26B1-4C76-80F2-47A87C2F13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95AB8-0A83-46B5-83D9-2D0F40A83171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E4EF4-075A-439C-A540-2690C57979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00312CA-1684-46A2-A77E-D5046A0085BA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E0BF893-8A77-484C-BD1F-6F3C650191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38C5D-46C7-43B7-AB03-50B7D27E3743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0C61D-6877-4A54-B819-0C5FF3F81C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5ADBD9D-9D6C-4508-91F0-A32B9AB67B0C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C4CE40E-45F0-4269-9E30-48A7BD03E0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578D212-E6CC-44B7-B6ED-128A9BA26A23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CBF19A7-DFE2-4E74-9DF9-294E29B9F9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0A07D42-E72C-484B-BBD0-A3EA0DB8B8E3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CFA6219-2D23-4324-A709-38D8967DD4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5935E87-EEA4-446E-BFA1-8FF4EA58C690}" type="datetimeFigureOut">
              <a:rPr lang="ru-RU"/>
              <a:pPr>
                <a:defRPr/>
              </a:pPr>
              <a:t>02.06.2016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6EBB88F9-9C6D-4A3D-8080-F4F9935396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34" r:id="rId5"/>
    <p:sldLayoutId id="2147483729" r:id="rId6"/>
    <p:sldLayoutId id="2147483735" r:id="rId7"/>
    <p:sldLayoutId id="2147483736" r:id="rId8"/>
    <p:sldLayoutId id="2147483737" r:id="rId9"/>
    <p:sldLayoutId id="2147483728" r:id="rId10"/>
    <p:sldLayoutId id="2147483727" r:id="rId11"/>
  </p:sldLayoutIdLst>
  <p:transition spd="slow">
    <p:push dir="u"/>
  </p:transition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C8DEEF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C8DEEF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C8DEEF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C8DEEF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C8DEEF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C8DEEF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C8DEEF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C8DEEF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C8DEEF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71685C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64A73B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Прямоугольник 3"/>
          <p:cNvSpPr>
            <a:spLocks noChangeArrowheads="1"/>
          </p:cNvSpPr>
          <p:nvPr/>
        </p:nvSpPr>
        <p:spPr bwMode="auto">
          <a:xfrm>
            <a:off x="827088" y="333375"/>
            <a:ext cx="8208962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i="1">
                <a:solidFill>
                  <a:srgbClr val="FF0000"/>
                </a:solidFill>
                <a:latin typeface="tahoma" pitchFamily="34" charset="0"/>
              </a:rPr>
              <a:t>Производственная гимнастика со взрослым населением Республики Беларусь</a:t>
            </a:r>
            <a:endParaRPr lang="ru-RU" sz="4000" i="1">
              <a:solidFill>
                <a:srgbClr val="FF0000"/>
              </a:solidFill>
              <a:latin typeface="Corbel" pitchFamily="34" charset="0"/>
            </a:endParaRPr>
          </a:p>
        </p:txBody>
      </p:sp>
      <p:sp>
        <p:nvSpPr>
          <p:cNvPr id="13314" name="Прямоугольник 4"/>
          <p:cNvSpPr>
            <a:spLocks noChangeArrowheads="1"/>
          </p:cNvSpPr>
          <p:nvPr/>
        </p:nvSpPr>
        <p:spPr bwMode="auto">
          <a:xfrm>
            <a:off x="2090738" y="6191250"/>
            <a:ext cx="184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2800">
              <a:latin typeface="Corbel" pitchFamily="34" charset="0"/>
            </a:endParaRPr>
          </a:p>
        </p:txBody>
      </p:sp>
      <p:pic>
        <p:nvPicPr>
          <p:cNvPr id="13315" name="Picture 2" descr="http://sport-history.ru/physicalculture/item/f00/s02/e0002211/pic/0000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9625" y="2424113"/>
            <a:ext cx="5976938" cy="32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Прямоугольник 1"/>
          <p:cNvSpPr>
            <a:spLocks noChangeArrowheads="1"/>
          </p:cNvSpPr>
          <p:nvPr/>
        </p:nvSpPr>
        <p:spPr bwMode="auto">
          <a:xfrm>
            <a:off x="1116013" y="1628775"/>
            <a:ext cx="78486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	Статические упражнения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используются более ограниченно. Эти упражнения применяются в таких условиях, когда затруднено выполнение динамических упражнений. Их можно выполнять на рабочих местах путем напряжения отдельных групп мышц с последующим их расслаблением. </a:t>
            </a:r>
          </a:p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Напряжение следует удерживать от 5 до 8 секунд, расслабление -10-12 секунд. Повторять 6-8 раз.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Прямоугольник 1"/>
          <p:cNvSpPr>
            <a:spLocks noChangeArrowheads="1"/>
          </p:cNvSpPr>
          <p:nvPr/>
        </p:nvSpPr>
        <p:spPr bwMode="auto">
          <a:xfrm>
            <a:off x="1055688" y="1049338"/>
            <a:ext cx="7850187" cy="48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В повседневной жизни для сохранения хорошей осанки, выполнения различных трудовых процессов наибольшая подвижность должна быть в позвоночнике и плечевых суставах.</a:t>
            </a:r>
          </a:p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С помощью физических упражнений можно повысить функциональную способность мышц, оказать укрепляющее воздействие на мышечно-связочный </a:t>
            </a:r>
          </a:p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аппарат, устранить нарушения мышечного баланса между сгибателями и разгибателями туловища, улучшить осанку и увеличить подвижность в суставах.</a:t>
            </a:r>
          </a:p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В основе проведения той или иной формы производственной гимнастики должны соблюдаться строгая систематичность и правильная дозировка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 стрелкой 3"/>
          <p:cNvCxnSpPr/>
          <p:nvPr/>
        </p:nvCxnSpPr>
        <p:spPr>
          <a:xfrm flipH="1">
            <a:off x="1691680" y="1811725"/>
            <a:ext cx="1944216" cy="16172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6012160" y="1847728"/>
            <a:ext cx="1967182" cy="15812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579" name="Прямоугольник 2"/>
          <p:cNvSpPr>
            <a:spLocks noChangeArrowheads="1"/>
          </p:cNvSpPr>
          <p:nvPr/>
        </p:nvSpPr>
        <p:spPr bwMode="auto">
          <a:xfrm>
            <a:off x="1187450" y="188913"/>
            <a:ext cx="7777163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Производственной гимнастике отводится роль профилактического средства поддержания работоспособности на протяжении рабочего дня.</a:t>
            </a:r>
          </a:p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Применяются следующие ее формы:</a:t>
            </a:r>
          </a:p>
        </p:txBody>
      </p:sp>
      <p:sp>
        <p:nvSpPr>
          <p:cNvPr id="24580" name="Прямоугольник 4"/>
          <p:cNvSpPr>
            <a:spLocks noChangeArrowheads="1"/>
          </p:cNvSpPr>
          <p:nvPr/>
        </p:nvSpPr>
        <p:spPr bwMode="auto">
          <a:xfrm>
            <a:off x="3816350" y="3394075"/>
            <a:ext cx="25193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2400">
              <a:solidFill>
                <a:srgbClr val="000000"/>
              </a:solidFill>
              <a:latin typeface="Calibri" pitchFamily="34" charset="0"/>
            </a:endParaRPr>
          </a:p>
          <a:p>
            <a:pPr algn="ctr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физкультурная </a:t>
            </a:r>
          </a:p>
          <a:p>
            <a:pPr algn="ctr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пауза (ФП)</a:t>
            </a:r>
          </a:p>
        </p:txBody>
      </p:sp>
      <p:sp>
        <p:nvSpPr>
          <p:cNvPr id="24581" name="Прямоугольник 8"/>
          <p:cNvSpPr>
            <a:spLocks noChangeArrowheads="1"/>
          </p:cNvSpPr>
          <p:nvPr/>
        </p:nvSpPr>
        <p:spPr bwMode="auto">
          <a:xfrm>
            <a:off x="1042988" y="3716338"/>
            <a:ext cx="223361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вводная </a:t>
            </a:r>
          </a:p>
          <a:p>
            <a:pPr algn="ctr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гимнастика (ВГ)</a:t>
            </a:r>
          </a:p>
        </p:txBody>
      </p:sp>
      <p:sp>
        <p:nvSpPr>
          <p:cNvPr id="24582" name="Прямоугольник 9"/>
          <p:cNvSpPr>
            <a:spLocks noChangeArrowheads="1"/>
          </p:cNvSpPr>
          <p:nvPr/>
        </p:nvSpPr>
        <p:spPr bwMode="auto">
          <a:xfrm>
            <a:off x="6781800" y="3741738"/>
            <a:ext cx="21828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физкультурная </a:t>
            </a:r>
          </a:p>
          <a:p>
            <a:pPr algn="ctr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минутка (ФМ)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681538" y="1811725"/>
            <a:ext cx="0" cy="190530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Прямоугольник 1"/>
          <p:cNvSpPr>
            <a:spLocks noChangeArrowheads="1"/>
          </p:cNvSpPr>
          <p:nvPr/>
        </p:nvSpPr>
        <p:spPr bwMode="auto">
          <a:xfrm>
            <a:off x="1104900" y="55563"/>
            <a:ext cx="8027988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252525"/>
                </a:solidFill>
                <a:latin typeface="Corbel" pitchFamily="34" charset="0"/>
              </a:rPr>
              <a:t>	</a:t>
            </a:r>
            <a:r>
              <a:rPr lang="ru-RU" sz="2400">
                <a:solidFill>
                  <a:srgbClr val="000000"/>
                </a:solidFill>
                <a:latin typeface="Corbel" pitchFamily="34" charset="0"/>
              </a:rPr>
              <a:t>В середине и в конце рабочего дня применение комплексов физических упражнений физкультурной паузы и физкультурной минуты направлено на </a:t>
            </a:r>
            <a:r>
              <a:rPr lang="ru-RU" sz="2400" u="sng">
                <a:solidFill>
                  <a:srgbClr val="000000"/>
                </a:solidFill>
                <a:latin typeface="Corbel" pitchFamily="34" charset="0"/>
              </a:rPr>
              <a:t>ускорение и углубление отдыха во время регламентированных перерывов.</a:t>
            </a:r>
          </a:p>
        </p:txBody>
      </p:sp>
      <p:pic>
        <p:nvPicPr>
          <p:cNvPr id="25602" name="Picture 2" descr="http://www.dvorsportinfo.ru/images/stories/gimna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9238" y="1993900"/>
            <a:ext cx="7199312" cy="473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Прямоугольник 1"/>
          <p:cNvSpPr>
            <a:spLocks noChangeArrowheads="1"/>
          </p:cNvSpPr>
          <p:nvPr/>
        </p:nvSpPr>
        <p:spPr bwMode="auto">
          <a:xfrm>
            <a:off x="323850" y="333375"/>
            <a:ext cx="84248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252525"/>
                </a:solidFill>
                <a:latin typeface="Corbel" pitchFamily="34" charset="0"/>
              </a:rPr>
              <a:t>	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В комплекс</a:t>
            </a:r>
            <a:r>
              <a:rPr lang="ru-RU" sz="2400">
                <a:solidFill>
                  <a:srgbClr val="252525"/>
                </a:solidFill>
                <a:latin typeface="Calibri" pitchFamily="34" charset="0"/>
              </a:rPr>
              <a:t> </a:t>
            </a:r>
            <a:r>
              <a:rPr lang="ru-RU" sz="2400" b="1">
                <a:solidFill>
                  <a:srgbClr val="FF0000"/>
                </a:solidFill>
                <a:latin typeface="Calibri" pitchFamily="34" charset="0"/>
              </a:rPr>
              <a:t>вводной гимнастики</a:t>
            </a:r>
            <a:r>
              <a:rPr lang="ru-RU" sz="2400">
                <a:solidFill>
                  <a:srgbClr val="252525"/>
                </a:solidFill>
                <a:latin typeface="Calibri" pitchFamily="34" charset="0"/>
              </a:rPr>
              <a:t> 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обычно включают следующие компоненты:</a:t>
            </a:r>
          </a:p>
        </p:txBody>
      </p:sp>
      <p:sp>
        <p:nvSpPr>
          <p:cNvPr id="26626" name="Прямоугольник 2"/>
          <p:cNvSpPr>
            <a:spLocks noChangeArrowheads="1"/>
          </p:cNvSpPr>
          <p:nvPr/>
        </p:nvSpPr>
        <p:spPr bwMode="auto">
          <a:xfrm>
            <a:off x="1042988" y="1603375"/>
            <a:ext cx="7921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252525"/>
                </a:solidFill>
                <a:latin typeface="Calibri" pitchFamily="34" charset="0"/>
              </a:rPr>
              <a:t>-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Ходьба</a:t>
            </a:r>
            <a:r>
              <a:rPr lang="ru-RU" sz="2400">
                <a:solidFill>
                  <a:srgbClr val="252525"/>
                </a:solidFill>
                <a:latin typeface="Calibri" pitchFamily="34" charset="0"/>
              </a:rPr>
              <a:t>;</a:t>
            </a:r>
          </a:p>
        </p:txBody>
      </p:sp>
      <p:sp>
        <p:nvSpPr>
          <p:cNvPr id="26627" name="Прямоугольник 3"/>
          <p:cNvSpPr>
            <a:spLocks noChangeArrowheads="1"/>
          </p:cNvSpPr>
          <p:nvPr/>
        </p:nvSpPr>
        <p:spPr bwMode="auto">
          <a:xfrm>
            <a:off x="4284663" y="1417638"/>
            <a:ext cx="4572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-Упражнения на поддерживание с глубоким дыханием</a:t>
            </a:r>
            <a:r>
              <a:rPr lang="ru-RU" sz="2400">
                <a:solidFill>
                  <a:srgbClr val="000000"/>
                </a:solidFill>
                <a:latin typeface="Corbel" pitchFamily="34" charset="0"/>
              </a:rPr>
              <a:t>;</a:t>
            </a:r>
          </a:p>
        </p:txBody>
      </p:sp>
      <p:pic>
        <p:nvPicPr>
          <p:cNvPr id="26628" name="Picture 2" descr="http://hochu.ua/pictures_ckfinder/images/hodba-dlya-pohudeniya.jpg"/>
          <p:cNvPicPr>
            <a:picLocks noChangeAspect="1" noChangeArrowheads="1"/>
          </p:cNvPicPr>
          <p:nvPr/>
        </p:nvPicPr>
        <p:blipFill>
          <a:blip r:embed="rId2"/>
          <a:srcRect l="39049" t="-449" r="2197" b="449"/>
          <a:stretch>
            <a:fillRect/>
          </a:stretch>
        </p:blipFill>
        <p:spPr bwMode="auto">
          <a:xfrm>
            <a:off x="107950" y="2513013"/>
            <a:ext cx="3695700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4" descr="http://velw.ru/wp-content/uploads/2015/08/%D0%B4%D1%8B%D1%85%D0%B0%D0%BD%D0%B8%D0%B5.jpg"/>
          <p:cNvPicPr>
            <a:picLocks noChangeAspect="1" noChangeArrowheads="1"/>
          </p:cNvPicPr>
          <p:nvPr/>
        </p:nvPicPr>
        <p:blipFill>
          <a:blip r:embed="rId3"/>
          <a:srcRect l="20506"/>
          <a:stretch>
            <a:fillRect/>
          </a:stretch>
        </p:blipFill>
        <p:spPr bwMode="auto">
          <a:xfrm>
            <a:off x="4406900" y="2513013"/>
            <a:ext cx="4325938" cy="414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Прямоугольник 1"/>
          <p:cNvSpPr>
            <a:spLocks noChangeArrowheads="1"/>
          </p:cNvSpPr>
          <p:nvPr/>
        </p:nvSpPr>
        <p:spPr bwMode="auto">
          <a:xfrm>
            <a:off x="1116013" y="188913"/>
            <a:ext cx="77771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Упражнения для мышц туловища и плечевого пояса (наклоны, повороты туловища с большой амплитудой и активными движениями рук);</a:t>
            </a:r>
          </a:p>
        </p:txBody>
      </p:sp>
      <p:pic>
        <p:nvPicPr>
          <p:cNvPr id="27650" name="Picture 2" descr="http://www.fitness4home.ru/wp-content/uploads/2012/11/3.png"/>
          <p:cNvPicPr>
            <a:picLocks noChangeAspect="1" noChangeArrowheads="1"/>
          </p:cNvPicPr>
          <p:nvPr/>
        </p:nvPicPr>
        <p:blipFill>
          <a:blip r:embed="rId2"/>
          <a:srcRect l="50000" r="5260"/>
          <a:stretch>
            <a:fillRect/>
          </a:stretch>
        </p:blipFill>
        <p:spPr bwMode="auto">
          <a:xfrm>
            <a:off x="1258888" y="1484313"/>
            <a:ext cx="3883025" cy="476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4" descr="http://www.sportiwno.ru/upload/exercises/407553332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1484313"/>
            <a:ext cx="3240087" cy="476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Прямоугольник 1"/>
          <p:cNvSpPr>
            <a:spLocks noChangeArrowheads="1"/>
          </p:cNvSpPr>
          <p:nvPr/>
        </p:nvSpPr>
        <p:spPr bwMode="auto">
          <a:xfrm>
            <a:off x="984250" y="333375"/>
            <a:ext cx="79200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252525"/>
                </a:solidFill>
                <a:latin typeface="Calibri" pitchFamily="34" charset="0"/>
              </a:rPr>
              <a:t>- Упражнения на растягивание мышц ног, а также упражнения общего воздействия (полушпагаты, приседания, бег на месте, подскоки;</a:t>
            </a:r>
            <a:endParaRPr lang="ru-RU" sz="2400">
              <a:latin typeface="Calibri" pitchFamily="34" charset="0"/>
            </a:endParaRPr>
          </a:p>
        </p:txBody>
      </p:sp>
      <p:pic>
        <p:nvPicPr>
          <p:cNvPr id="28674" name="Picture 1"/>
          <p:cNvPicPr>
            <a:picLocks noChangeAspect="1" noChangeArrowheads="1"/>
          </p:cNvPicPr>
          <p:nvPr/>
        </p:nvPicPr>
        <p:blipFill>
          <a:blip r:embed="rId2"/>
          <a:srcRect l="6970" r="5080"/>
          <a:stretch>
            <a:fillRect/>
          </a:stretch>
        </p:blipFill>
        <p:spPr bwMode="auto">
          <a:xfrm>
            <a:off x="323850" y="2541588"/>
            <a:ext cx="3468688" cy="374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 descr="http://dietamaggi.ru/wp-content/uploads/2010/images/image-2261.jpg"/>
          <p:cNvPicPr>
            <a:picLocks noChangeAspect="1" noChangeArrowheads="1"/>
          </p:cNvPicPr>
          <p:nvPr/>
        </p:nvPicPr>
        <p:blipFill>
          <a:blip r:embed="rId3"/>
          <a:srcRect l="10875"/>
          <a:stretch>
            <a:fillRect/>
          </a:stretch>
        </p:blipFill>
        <p:spPr bwMode="auto">
          <a:xfrm>
            <a:off x="3995738" y="2541588"/>
            <a:ext cx="4905375" cy="374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Прямоугольник 1"/>
          <p:cNvSpPr>
            <a:spLocks noChangeArrowheads="1"/>
          </p:cNvSpPr>
          <p:nvPr/>
        </p:nvSpPr>
        <p:spPr bwMode="auto">
          <a:xfrm>
            <a:off x="1116013" y="192088"/>
            <a:ext cx="75596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252525"/>
                </a:solidFill>
                <a:latin typeface="Calibri" pitchFamily="34" charset="0"/>
              </a:rPr>
              <a:t>- Упражнения для мышц рук и плечевого пояса (на растягивание и мышечное усилие, для сохранения хорошей осанки);</a:t>
            </a:r>
            <a:endParaRPr lang="ru-RU" sz="2400">
              <a:latin typeface="Calibri" pitchFamily="34" charset="0"/>
            </a:endParaRPr>
          </a:p>
        </p:txBody>
      </p:sp>
      <p:pic>
        <p:nvPicPr>
          <p:cNvPr id="29698" name="Picture 2" descr="http://massa.fm/wp-content/uploads/2015/03/plechi_410_2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989138"/>
            <a:ext cx="7434262" cy="455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Прямоугольник 3"/>
          <p:cNvSpPr>
            <a:spLocks noChangeArrowheads="1"/>
          </p:cNvSpPr>
          <p:nvPr/>
        </p:nvSpPr>
        <p:spPr bwMode="auto">
          <a:xfrm>
            <a:off x="1116013" y="115888"/>
            <a:ext cx="7920037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Упражнения рекомендуется выполнять в темпе близком к рабочему, а в отдельных упражнениях и несколько быстрее. Последние упражнения следует выполнять в темпе близком к предстоящей трудовой деятельности</a:t>
            </a:r>
          </a:p>
        </p:txBody>
      </p:sp>
      <p:pic>
        <p:nvPicPr>
          <p:cNvPr id="30722" name="Picture 2" descr="https://i.ytimg.com/vi/TI9yKOxbM4s/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5900" y="2182813"/>
            <a:ext cx="7180263" cy="403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Прямоугольник 2"/>
          <p:cNvSpPr>
            <a:spLocks noChangeArrowheads="1"/>
          </p:cNvSpPr>
          <p:nvPr/>
        </p:nvSpPr>
        <p:spPr bwMode="auto">
          <a:xfrm>
            <a:off x="1158875" y="115888"/>
            <a:ext cx="7704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252525"/>
                </a:solidFill>
                <a:latin typeface="Calibri" pitchFamily="34" charset="0"/>
              </a:rPr>
              <a:t>	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Комплекс</a:t>
            </a:r>
            <a:r>
              <a:rPr lang="ru-RU" sz="2400">
                <a:solidFill>
                  <a:srgbClr val="252525"/>
                </a:solidFill>
                <a:latin typeface="Calibri" pitchFamily="34" charset="0"/>
              </a:rPr>
              <a:t> </a:t>
            </a:r>
            <a:r>
              <a:rPr lang="ru-RU" sz="2400" b="1">
                <a:solidFill>
                  <a:srgbClr val="FF0000"/>
                </a:solidFill>
                <a:latin typeface="Calibri" pitchFamily="34" charset="0"/>
              </a:rPr>
              <a:t>физкультурной паузы</a:t>
            </a:r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 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составляется, как правило, из следующих упражнений</a:t>
            </a:r>
            <a:r>
              <a:rPr lang="ru-RU" sz="2400">
                <a:solidFill>
                  <a:srgbClr val="252525"/>
                </a:solidFill>
                <a:latin typeface="Calibri" pitchFamily="34" charset="0"/>
              </a:rPr>
              <a:t>:</a:t>
            </a:r>
            <a:endParaRPr lang="ru-RU" sz="2400">
              <a:latin typeface="Calibri" pitchFamily="34" charset="0"/>
            </a:endParaRPr>
          </a:p>
        </p:txBody>
      </p:sp>
      <p:sp>
        <p:nvSpPr>
          <p:cNvPr id="31746" name="Прямоугольник 3"/>
          <p:cNvSpPr>
            <a:spLocks noChangeArrowheads="1"/>
          </p:cNvSpPr>
          <p:nvPr/>
        </p:nvSpPr>
        <p:spPr bwMode="auto">
          <a:xfrm>
            <a:off x="1158875" y="1266825"/>
            <a:ext cx="39925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Упражнения в потягивании</a:t>
            </a:r>
            <a:r>
              <a:rPr lang="ru-RU" sz="2400">
                <a:solidFill>
                  <a:srgbClr val="252525"/>
                </a:solidFill>
                <a:latin typeface="Calibri" pitchFamily="34" charset="0"/>
              </a:rPr>
              <a:t>;</a:t>
            </a:r>
          </a:p>
        </p:txBody>
      </p:sp>
      <p:pic>
        <p:nvPicPr>
          <p:cNvPr id="31747" name="Picture 2" descr="http://img-fotki.yandex.ru/get/4411/38159604.15d/0_5a69f_7aab5e9d_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3000" y="1989138"/>
            <a:ext cx="447675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рямоугольник 3"/>
          <p:cNvSpPr>
            <a:spLocks noChangeArrowheads="1"/>
          </p:cNvSpPr>
          <p:nvPr/>
        </p:nvSpPr>
        <p:spPr bwMode="auto">
          <a:xfrm>
            <a:off x="1187450" y="333375"/>
            <a:ext cx="795655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Профессии, деятельность которых связана с низкой двигательной активностью, требуют правильной организации труда и условий, в которых они выполняются.</a:t>
            </a:r>
          </a:p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Важный фактор эффективности труда – соблюдение распорядка дня. Это – четкое распределение работы, отдыха, питания, сна в сочетании с оптимальной физической нагрузкой.</a:t>
            </a:r>
          </a:p>
        </p:txBody>
      </p:sp>
      <p:pic>
        <p:nvPicPr>
          <p:cNvPr id="14338" name="Picture 2" descr="http://www.factroom.ru/wp-content/uploads/2015/10/180-730x4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2013" y="3035300"/>
            <a:ext cx="5400675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Прямоугольник 1"/>
          <p:cNvSpPr>
            <a:spLocks noChangeArrowheads="1"/>
          </p:cNvSpPr>
          <p:nvPr/>
        </p:nvSpPr>
        <p:spPr bwMode="auto">
          <a:xfrm>
            <a:off x="1187450" y="260350"/>
            <a:ext cx="777716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252525"/>
                </a:solidFill>
                <a:latin typeface="Calibri" pitchFamily="34" charset="0"/>
              </a:rPr>
              <a:t>- Упражнения для мышц туловища, рук и ног (сокращение и растягивание, сменяющиеся расслаблением);</a:t>
            </a:r>
          </a:p>
        </p:txBody>
      </p:sp>
      <p:pic>
        <p:nvPicPr>
          <p:cNvPr id="32770" name="Picture 2" descr="http://i018.radikal.ru/0905/26/ecc4fa24838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2012950"/>
            <a:ext cx="6856412" cy="402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Прямоугольник 1"/>
          <p:cNvSpPr>
            <a:spLocks noChangeArrowheads="1"/>
          </p:cNvSpPr>
          <p:nvPr/>
        </p:nvSpPr>
        <p:spPr bwMode="auto">
          <a:xfrm>
            <a:off x="1187450" y="333375"/>
            <a:ext cx="76327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252525"/>
                </a:solidFill>
                <a:latin typeface="Calibri" pitchFamily="34" charset="0"/>
              </a:rPr>
              <a:t>-Упражнения махового характера для различных мышечных групп;</a:t>
            </a:r>
          </a:p>
        </p:txBody>
      </p:sp>
      <p:pic>
        <p:nvPicPr>
          <p:cNvPr id="33794" name="Picture 2" descr="http://www.kandeleria.ru/wp-content/uploads/2014/02/uprazhneniya-dlya-yagodits-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3900" y="2170113"/>
            <a:ext cx="4310063" cy="334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1611313"/>
            <a:ext cx="3068638" cy="469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Прямоугольник 1"/>
          <p:cNvSpPr>
            <a:spLocks noChangeArrowheads="1"/>
          </p:cNvSpPr>
          <p:nvPr/>
        </p:nvSpPr>
        <p:spPr bwMode="auto">
          <a:xfrm>
            <a:off x="1258888" y="479425"/>
            <a:ext cx="7058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-Приседания, прыжки, бег, переходящий в ходьбу;</a:t>
            </a:r>
          </a:p>
        </p:txBody>
      </p:sp>
      <p:pic>
        <p:nvPicPr>
          <p:cNvPr id="34818" name="Picture 2" descr="http://fixbody.ru/images/stories/crossfit/side-squat-good-form_mg_2095.gif"/>
          <p:cNvPicPr>
            <a:picLocks noChangeAspect="1" noChangeArrowheads="1"/>
          </p:cNvPicPr>
          <p:nvPr/>
        </p:nvPicPr>
        <p:blipFill>
          <a:blip r:embed="rId2"/>
          <a:srcRect l="16486" r="14485"/>
          <a:stretch>
            <a:fillRect/>
          </a:stretch>
        </p:blipFill>
        <p:spPr bwMode="auto">
          <a:xfrm>
            <a:off x="2170113" y="1196975"/>
            <a:ext cx="5400675" cy="521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Прямоугольник 1"/>
          <p:cNvSpPr>
            <a:spLocks noChangeArrowheads="1"/>
          </p:cNvSpPr>
          <p:nvPr/>
        </p:nvSpPr>
        <p:spPr bwMode="auto">
          <a:xfrm>
            <a:off x="1403350" y="476250"/>
            <a:ext cx="756126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Маховые движения ногами, позволяющие расслабить мышцы голени и стопы;</a:t>
            </a:r>
          </a:p>
        </p:txBody>
      </p:sp>
      <p:pic>
        <p:nvPicPr>
          <p:cNvPr id="35842" name="Picture 2" descr="http://www.uhlib.ru/zdorove/stroinost_s_detstva_kak_podarit_svoemu_rebenku_krasivuyu_figuru/i_13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1988" y="1484313"/>
            <a:ext cx="5434012" cy="513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Прямоугольник 3"/>
          <p:cNvSpPr>
            <a:spLocks noChangeArrowheads="1"/>
          </p:cNvSpPr>
          <p:nvPr/>
        </p:nvSpPr>
        <p:spPr bwMode="auto">
          <a:xfrm>
            <a:off x="1109663" y="1557338"/>
            <a:ext cx="792162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Исследования, проведенные рядом авторов, показали, что выполнение комплексов физкультурной паузы в среднем и быстром темпах восстанавливает работоспособность быстрее, чем выполнение этих упражнений в медленном темпе. Это относится ко всем группам труда. Нарастание нагрузки рекомендуется усиливать в середине комплекса, снижая к последним упражнениям. Менять или обновлять комплексы рекомендуется через четыре недели.</a:t>
            </a:r>
          </a:p>
        </p:txBody>
      </p:sp>
    </p:spTree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Прямоугольник 3"/>
          <p:cNvSpPr>
            <a:spLocks noChangeArrowheads="1"/>
          </p:cNvSpPr>
          <p:nvPr/>
        </p:nvSpPr>
        <p:spPr bwMode="auto">
          <a:xfrm>
            <a:off x="1116013" y="0"/>
            <a:ext cx="78486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252525"/>
                </a:solidFill>
                <a:latin typeface="Calibri" pitchFamily="34" charset="0"/>
              </a:rPr>
              <a:t>	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Кроме этих двух форм производственной гимнастики существуют также </a:t>
            </a:r>
            <a:r>
              <a:rPr lang="ru-RU" sz="2400" b="1">
                <a:solidFill>
                  <a:srgbClr val="FF0000"/>
                </a:solidFill>
                <a:latin typeface="Calibri" pitchFamily="34" charset="0"/>
              </a:rPr>
              <a:t>«физкультминутки»</a:t>
            </a:r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,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состоящие, как правило, из двух-трёх упражнений (потягивание с глубоким дыханием, вращение туловища, приседание и другие). </a:t>
            </a:r>
          </a:p>
        </p:txBody>
      </p:sp>
      <p:pic>
        <p:nvPicPr>
          <p:cNvPr id="37890" name="Picture 5" descr="http://kira-scrap.ru/KATALOG/RAZNOE/1/0_8ad71_9f6f7fbc_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0313" y="2781300"/>
            <a:ext cx="3168650" cy="333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7" descr="http://img-fotki.yandex.ru/get/6821/16969765.23f/0_91713_f9b18661_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2420938"/>
            <a:ext cx="295275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Прямоугольник 3"/>
          <p:cNvSpPr>
            <a:spLocks noChangeArrowheads="1"/>
          </p:cNvSpPr>
          <p:nvPr/>
        </p:nvSpPr>
        <p:spPr bwMode="auto">
          <a:xfrm>
            <a:off x="982663" y="3865563"/>
            <a:ext cx="817245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Они применяются для решения тех же задач, что и физкультурная пауза, как правило, при напряженном умственном и тяжелом физическом труде. Упражнения физкультминутки выполняются самостоятельно и гораздо чаще, чем физкультпауза (приблизительно в конце каждого часа работы).</a:t>
            </a:r>
          </a:p>
        </p:txBody>
      </p:sp>
      <p:pic>
        <p:nvPicPr>
          <p:cNvPr id="38914" name="Picture 2" descr="http://rkm.kiev.ua/images/25830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260350"/>
            <a:ext cx="5373688" cy="357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Прямоугольник 1"/>
          <p:cNvSpPr>
            <a:spLocks noChangeArrowheads="1"/>
          </p:cNvSpPr>
          <p:nvPr/>
        </p:nvSpPr>
        <p:spPr bwMode="auto">
          <a:xfrm>
            <a:off x="4859338" y="908050"/>
            <a:ext cx="4284662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Есть рекомендации, согласно которым предлагается в основу физкультминутки положить упражнения комплексов физкультпаузы, но уменьшив ее дозировку в 2 раза. Такая физкультминутка сочетается с физкультпаузой. Например, после двух часов работы проводится физкультминутка, а в более позднее время физкультурная пауза</a:t>
            </a:r>
          </a:p>
        </p:txBody>
      </p:sp>
      <p:pic>
        <p:nvPicPr>
          <p:cNvPr id="39938" name="Picture 2" descr="http://molekula-polzy.ru/wp-content/uploads/2012/05/Umstv.tru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225" y="1171575"/>
            <a:ext cx="4710113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Прямоугольник 1"/>
          <p:cNvSpPr>
            <a:spLocks noChangeArrowheads="1"/>
          </p:cNvSpPr>
          <p:nvPr/>
        </p:nvSpPr>
        <p:spPr bwMode="auto">
          <a:xfrm>
            <a:off x="1042988" y="115888"/>
            <a:ext cx="7993062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252525"/>
                </a:solidFill>
                <a:latin typeface="Calibri" pitchFamily="34" charset="0"/>
              </a:rPr>
              <a:t>	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Необходимо также обратить внимание на производственную гимнастику </a:t>
            </a:r>
            <a:r>
              <a:rPr lang="ru-RU" sz="2400" u="sng">
                <a:solidFill>
                  <a:srgbClr val="000000"/>
                </a:solidFill>
                <a:latin typeface="Calibri" pitchFamily="34" charset="0"/>
              </a:rPr>
              <a:t>во время обеденного перерыва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если длительность его продолжительна (до 1 часа и более), а приём пищи был достаточно кратковременным. </a:t>
            </a: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1950" y="2055813"/>
            <a:ext cx="6816725" cy="454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Прямоугольник 1"/>
          <p:cNvSpPr>
            <a:spLocks noChangeArrowheads="1"/>
          </p:cNvSpPr>
          <p:nvPr/>
        </p:nvSpPr>
        <p:spPr bwMode="auto">
          <a:xfrm>
            <a:off x="1081088" y="1341438"/>
            <a:ext cx="7920037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252525"/>
                </a:solidFill>
                <a:latin typeface="Calibri" pitchFamily="34" charset="0"/>
              </a:rPr>
              <a:t>	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В оставшееся до начала работы время целесообразно выполнить определенные виды упражнений с целью активизации отдыха и восстановительных процессов. С этой целью в практике научно оправдано применяют комплекс лёгких двигательных упражнений (5-6 упражнений), который выполняется в медленном темпе в сочетании с глубоким дыханием и с расслаблением крупных мышечных групп. Выполняется комплекс, как правило, после спокойного сидения за 5-10 мин. до начала работы в течение 3-4 мин.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3"/>
          <p:cNvSpPr>
            <a:spLocks noChangeArrowheads="1"/>
          </p:cNvSpPr>
          <p:nvPr/>
        </p:nvSpPr>
        <p:spPr bwMode="auto">
          <a:xfrm>
            <a:off x="1116013" y="188913"/>
            <a:ext cx="7920037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Общеизвестно, что полноценно использовать профессиональные знания, умения и навыки возможно только при хорошем состоянии здоровья и высокой работоспособности.</a:t>
            </a:r>
          </a:p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Возникновение различных отклонений в состоянии здоровья человека на почве гиподинамии, бесспорно, является следствием упущенных возможностей профилактики средствами физической культуры.</a:t>
            </a:r>
          </a:p>
        </p:txBody>
      </p:sp>
      <p:pic>
        <p:nvPicPr>
          <p:cNvPr id="15362" name="Picture 2" descr="http://secretworlds.ru/fototo19/rabota-sidja_secretworlds.r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3235325"/>
            <a:ext cx="4375150" cy="328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Прямоугольник 1"/>
          <p:cNvSpPr>
            <a:spLocks noChangeArrowheads="1"/>
          </p:cNvSpPr>
          <p:nvPr/>
        </p:nvSpPr>
        <p:spPr bwMode="auto">
          <a:xfrm>
            <a:off x="1116013" y="115888"/>
            <a:ext cx="7777162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Упражнения, выполняемые в течение физкультурной паузы, определяются самостоятельно в зависимости от ощущения тех или иных признаков утомления. При этом выполняется 5-6 упражнений, индивидуально выбранных из ниже предложенного комплекса.</a:t>
            </a:r>
            <a:endParaRPr lang="ru-RU" sz="2400">
              <a:latin typeface="Calibri" pitchFamily="34" charset="0"/>
            </a:endParaRPr>
          </a:p>
        </p:txBody>
      </p:sp>
      <p:sp>
        <p:nvSpPr>
          <p:cNvPr id="43010" name="Прямоугольник 2"/>
          <p:cNvSpPr>
            <a:spLocks noChangeArrowheads="1"/>
          </p:cNvSpPr>
          <p:nvPr/>
        </p:nvSpPr>
        <p:spPr bwMode="auto">
          <a:xfrm>
            <a:off x="1116013" y="2636838"/>
            <a:ext cx="80279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1. И. п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. - сидя, руки на пояс. Наклонить голову назад и сильно напрячь мышцы шеи. Опустить голову на грудь, расслабить мышцы. Выполнить 4 раза.</a:t>
            </a:r>
            <a:endParaRPr lang="ru-RU" sz="2400">
              <a:latin typeface="Calibri" pitchFamily="34" charset="0"/>
            </a:endParaRPr>
          </a:p>
        </p:txBody>
      </p:sp>
      <p:sp>
        <p:nvSpPr>
          <p:cNvPr id="43011" name="Прямоугольник 3"/>
          <p:cNvSpPr>
            <a:spLocks noChangeArrowheads="1"/>
          </p:cNvSpPr>
          <p:nvPr/>
        </p:nvSpPr>
        <p:spPr bwMode="auto">
          <a:xfrm>
            <a:off x="1125538" y="4292600"/>
            <a:ext cx="776763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2.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сидя, руки на пояс. Выполнить поворот туловища влево с отведением и небольшим рывком назад левой прямой руки. Вернуться в и. п. Затем выполнить то же в другую сторону. Повторить 4-6 раз.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 descr="http://studme.org/imag/medic/mul_fk/image1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96838"/>
            <a:ext cx="5624512" cy="570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4" name="Прямоугольник 1"/>
          <p:cNvSpPr>
            <a:spLocks noChangeArrowheads="1"/>
          </p:cNvSpPr>
          <p:nvPr/>
        </p:nvSpPr>
        <p:spPr bwMode="auto">
          <a:xfrm>
            <a:off x="1768475" y="5799138"/>
            <a:ext cx="64801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0000"/>
                </a:solidFill>
                <a:latin typeface="Open Sans"/>
              </a:rPr>
              <a:t>Примерный комплекс физкультурной паузы для работников умственного труда</a:t>
            </a:r>
            <a:endParaRPr lang="ru-RU">
              <a:latin typeface="Corbel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Прямоугольник 1"/>
          <p:cNvSpPr>
            <a:spLocks noChangeArrowheads="1"/>
          </p:cNvSpPr>
          <p:nvPr/>
        </p:nvSpPr>
        <p:spPr bwMode="auto">
          <a:xfrm>
            <a:off x="1042988" y="404813"/>
            <a:ext cx="7850187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3.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сидя, руки внизу. Медленно, через стороны поднять руки вверх, потянуться, выпрямить позвоночник - вдох. Опустить руки, расслабиться - выдох. Выполнить 5-6 раз.</a:t>
            </a:r>
          </a:p>
          <a:p>
            <a:pPr algn="just"/>
            <a:endParaRPr lang="ru-RU" sz="240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4.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стоя, руки согнуты в локтях, кисти в кулаки. Поочередно, выпрямляя и сгибая руки, выполнить 6 "ударов" кулаками вверх. Затем наклонить голову назад, руки расслабленно опустить вниз и потрясти кистями. Повторить 2-4 раза.</a:t>
            </a:r>
          </a:p>
          <a:p>
            <a:pPr algn="just"/>
            <a:endParaRPr lang="ru-RU" sz="240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5.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стойка ноги врозь, руки на пояс. Полуприседая, выполнить круговые движения согнутыми ногами, туловищем. Затем выполнить то же в другую сторону. Повторить 6-8 раз.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Прямоугольник 1"/>
          <p:cNvSpPr>
            <a:spLocks noChangeArrowheads="1"/>
          </p:cNvSpPr>
          <p:nvPr/>
        </p:nvSpPr>
        <p:spPr bwMode="auto">
          <a:xfrm>
            <a:off x="971550" y="333375"/>
            <a:ext cx="817245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6.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стоя спиной вплотную к спинке стула и взявшись за нее с боков прямыми руками. Сделать шаг левой вперед, не отпуская спинку стула, прогнуться; вернуться в и. п. Выполнить то же с шагом правой ноги. Повторить 6-8 раз.</a:t>
            </a:r>
          </a:p>
          <a:p>
            <a:pPr algn="just"/>
            <a:endParaRPr lang="ru-RU" sz="240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endParaRPr lang="ru-RU" sz="240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7.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упор на сидение стула стоя согнувшись. Не сгибая рук, "провалиться" в плечевых суставах. Вернуться в и. п. Повторить 8-10 раз. Выпрямиться, расслабить руки, потрясти ими.</a:t>
            </a:r>
          </a:p>
          <a:p>
            <a:pPr algn="just"/>
            <a:endParaRPr lang="ru-RU" sz="240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endParaRPr lang="ru-RU" sz="240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8.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упор сидя на краю стула. Сгибая руки, выполнить полуприсед или присед, выводя туловище вперед. Вернуться в и. п. Повторить 6-8 раз. Затем сесть на стул, опустить руки вниз, расслабить их и потрясти кистями.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Прямоугольник 1"/>
          <p:cNvSpPr>
            <a:spLocks noChangeArrowheads="1"/>
          </p:cNvSpPr>
          <p:nvPr/>
        </p:nvSpPr>
        <p:spPr bwMode="auto">
          <a:xfrm>
            <a:off x="1055688" y="379413"/>
            <a:ext cx="7921625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9.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сидя на стуле, руки согнуты перед грудью, ладони соединены: правая пальцами вверх, левая пальцами вниз. Сделать 3 пружинящих надавливания на кисти. Опустить руки вниз, расслабить мышцы. Выполнить то же, но поменяв положение ладоней. Повторить 6-8 раз.</a:t>
            </a:r>
            <a:endParaRPr lang="ru-RU" sz="2400">
              <a:latin typeface="Calibri" pitchFamily="34" charset="0"/>
            </a:endParaRPr>
          </a:p>
        </p:txBody>
      </p:sp>
      <p:pic>
        <p:nvPicPr>
          <p:cNvPr id="47106" name="Picture 2" descr="http://gasur.ru/activity/measures/expo/2011/02/images/4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2339975"/>
            <a:ext cx="5681662" cy="426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Прямоугольник 1"/>
          <p:cNvSpPr>
            <a:spLocks noChangeArrowheads="1"/>
          </p:cNvSpPr>
          <p:nvPr/>
        </p:nvSpPr>
        <p:spPr bwMode="auto">
          <a:xfrm>
            <a:off x="1116013" y="188913"/>
            <a:ext cx="7920037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В целях поддержания устойчивого интереса к занятиям физическими упражнениями в процессе рабочего дня и сохранения их эффективности следует периодически вводить в подобный комплекс физкультурной паузы новые упражнения. Приведем </a:t>
            </a:r>
            <a:r>
              <a:rPr lang="ru-RU" sz="2400" u="sng">
                <a:solidFill>
                  <a:srgbClr val="000000"/>
                </a:solidFill>
                <a:latin typeface="Calibri" pitchFamily="34" charset="0"/>
              </a:rPr>
              <a:t>дополнительный перечень упражнений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, рекомендуемый для включения в комплекс физкультурной паузы:</a:t>
            </a:r>
          </a:p>
          <a:p>
            <a:pPr algn="just"/>
            <a:endParaRPr lang="ru-RU" sz="240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1.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стоя (сидя). Выполнить круговые движения головы справа-налево, слева-направо, наклоны головы вперед, назад, вправо, влево, повороты головы вправо-влево</a:t>
            </a:r>
          </a:p>
        </p:txBody>
      </p:sp>
      <p:pic>
        <p:nvPicPr>
          <p:cNvPr id="48130" name="Picture 2" descr="http://studme.org/imag/medic/mul_fk/image1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16325" y="4354513"/>
            <a:ext cx="2376488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Прямоугольник 1"/>
          <p:cNvSpPr>
            <a:spLocks noChangeArrowheads="1"/>
          </p:cNvSpPr>
          <p:nvPr/>
        </p:nvSpPr>
        <p:spPr bwMode="auto">
          <a:xfrm>
            <a:off x="1116013" y="333375"/>
            <a:ext cx="792003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2.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сидя, руки на пояс. Поднять прямые руки вверх, прогнуться - вдох. Вернуться в и. п. - выдох</a:t>
            </a:r>
            <a:endParaRPr lang="ru-RU" sz="2400">
              <a:latin typeface="Calibri" pitchFamily="34" charset="0"/>
            </a:endParaRPr>
          </a:p>
        </p:txBody>
      </p:sp>
      <p:pic>
        <p:nvPicPr>
          <p:cNvPr id="49154" name="Picture 2" descr="http://studme.org/imag/medic/mul_fk/image1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2657475"/>
            <a:ext cx="1581150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Прямоугольник 2"/>
          <p:cNvSpPr>
            <a:spLocks noChangeArrowheads="1"/>
          </p:cNvSpPr>
          <p:nvPr/>
        </p:nvSpPr>
        <p:spPr bwMode="auto">
          <a:xfrm>
            <a:off x="1116013" y="1271588"/>
            <a:ext cx="7777162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3.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сидя, руки в замок за головой, ноги слегка в стороны. Разводя локти, прогнуться и наклонить голову назад, противодействуя руками, - вдох. Вернуться в и. п. - выдох</a:t>
            </a:r>
          </a:p>
        </p:txBody>
      </p:sp>
      <p:pic>
        <p:nvPicPr>
          <p:cNvPr id="49156" name="Picture 4" descr="http://studme.org/imag/medic/mul_fk/image15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2633663"/>
            <a:ext cx="2089150" cy="394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Прямоугольник 3"/>
          <p:cNvSpPr>
            <a:spLocks noChangeArrowheads="1"/>
          </p:cNvSpPr>
          <p:nvPr/>
        </p:nvSpPr>
        <p:spPr bwMode="auto">
          <a:xfrm>
            <a:off x="1042988" y="115888"/>
            <a:ext cx="7921625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4.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сидя, руки в замок за головой, локти вперед, спину прогнуть, плечи слегка подать вперед. Выполнить повороты туловища вправо-влево с разведением локтей в стороны. Поворот туловища - вдох, вернуться в и. п. – выдох.</a:t>
            </a:r>
          </a:p>
          <a:p>
            <a:pPr algn="just"/>
            <a:endParaRPr lang="ru-RU" sz="240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5.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сидя, руки на пояс, спину прогнуть. Выполнить круговые движения плеч, поднимание-опускание (одновременное, поочередное), сведение-разведение. Дыхание произвольное.</a:t>
            </a:r>
          </a:p>
        </p:txBody>
      </p:sp>
      <p:pic>
        <p:nvPicPr>
          <p:cNvPr id="50178" name="Picture 2" descr="http://studme.org/imag/medic/mul_fk/image155.jpg"/>
          <p:cNvPicPr>
            <a:picLocks noChangeAspect="1" noChangeArrowheads="1"/>
          </p:cNvPicPr>
          <p:nvPr/>
        </p:nvPicPr>
        <p:blipFill>
          <a:blip r:embed="rId2"/>
          <a:srcRect b="15900"/>
          <a:stretch>
            <a:fillRect/>
          </a:stretch>
        </p:blipFill>
        <p:spPr bwMode="auto">
          <a:xfrm>
            <a:off x="2268538" y="3859213"/>
            <a:ext cx="2925762" cy="295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4" descr="http://studme.org/imag/medic/mul_fk/image1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1500" y="3859213"/>
            <a:ext cx="1452563" cy="295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Прямоугольник 1"/>
          <p:cNvSpPr>
            <a:spLocks noChangeArrowheads="1"/>
          </p:cNvSpPr>
          <p:nvPr/>
        </p:nvSpPr>
        <p:spPr bwMode="auto">
          <a:xfrm>
            <a:off x="1116013" y="188913"/>
            <a:ext cx="78486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6.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сидя (стоя), руки к плечам, спину прогнуть, плечи слегка подать вперед. Выполнить круговые движения в плечевых суставах согнутыми руками. Следить за ритмом дыхания: 2-3 круговых движения - вдох, 1-2 – выдох.</a:t>
            </a:r>
          </a:p>
          <a:p>
            <a:pPr algn="just"/>
            <a:endParaRPr lang="ru-RU" sz="240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7.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сидя, руки на пояс, спину прогнуть, плечи слегка подать вперед. Выполнить наклоны туловища в сторону с подниманием разноименной руки вверх. И. п. - вдох, наклон в сторону - выдох</a:t>
            </a:r>
          </a:p>
        </p:txBody>
      </p:sp>
      <p:pic>
        <p:nvPicPr>
          <p:cNvPr id="51202" name="Picture 2" descr="http://studme.org/imag/medic/mul_fk/image1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3592513"/>
            <a:ext cx="1935162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4" descr="http://studme.org/imag/medic/mul_fk/image15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40313" y="3559175"/>
            <a:ext cx="1693862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Прямоугольник 1"/>
          <p:cNvSpPr>
            <a:spLocks noChangeArrowheads="1"/>
          </p:cNvSpPr>
          <p:nvPr/>
        </p:nvSpPr>
        <p:spPr bwMode="auto">
          <a:xfrm>
            <a:off x="1085850" y="115888"/>
            <a:ext cx="7850188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8.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сидя, руки к груди. Развести руки в стороны - вдох, вернуться в и. п. - выдох.</a:t>
            </a:r>
          </a:p>
          <a:p>
            <a:pPr algn="just"/>
            <a:endParaRPr lang="ru-RU" sz="240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9.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сидя, руки перед грудью в замок. Выполнить круговые движения рук вперед-назад. 2-3 круговых движения - вдох, 1-2 - выдох </a:t>
            </a:r>
          </a:p>
        </p:txBody>
      </p:sp>
      <p:pic>
        <p:nvPicPr>
          <p:cNvPr id="52226" name="Picture 2" descr="http://studme.org/imag/medic/mul_fk/image1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2400" y="2425700"/>
            <a:ext cx="4059238" cy="419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Picture 4" descr="http://studme.org/imag/medic/mul_fk/image1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2425700"/>
            <a:ext cx="2222500" cy="419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Прямоугольник 1"/>
          <p:cNvSpPr>
            <a:spLocks noChangeArrowheads="1"/>
          </p:cNvSpPr>
          <p:nvPr/>
        </p:nvSpPr>
        <p:spPr bwMode="auto">
          <a:xfrm>
            <a:off x="1187450" y="115888"/>
            <a:ext cx="7777163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Для сохранения и укрепления здоровья, предупреждения заболеваний необходимо сознательное отношение к режиму трудовой деятельности.</a:t>
            </a:r>
          </a:p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Использование с этой целью рекомендаций профилактической медицины будет способствовать сохранению здоровья и поддержанию высокой производительности творческого труда.</a:t>
            </a:r>
          </a:p>
        </p:txBody>
      </p:sp>
      <p:pic>
        <p:nvPicPr>
          <p:cNvPr id="16386" name="Picture 2" descr="http://www.segodnya.ua/img/article/5058/78_ma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6325" y="2794000"/>
            <a:ext cx="5459413" cy="359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Прямоугольник 1"/>
          <p:cNvSpPr>
            <a:spLocks noChangeArrowheads="1"/>
          </p:cNvSpPr>
          <p:nvPr/>
        </p:nvSpPr>
        <p:spPr bwMode="auto">
          <a:xfrm>
            <a:off x="1116013" y="115888"/>
            <a:ext cx="78486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10.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сидя, руки положить ладонями на стол. Надавить руками на стол, держать 5-6 с. Повторить несколько раз. Дыхание произвольное.</a:t>
            </a:r>
          </a:p>
          <a:p>
            <a:pPr algn="just"/>
            <a:endParaRPr lang="ru-RU" sz="240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11.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сидя, руками упереться снизу в крышку стола. Надавить руками снизу на крышку стола, держать 5-6 с. Повторить несколько раз.</a:t>
            </a:r>
          </a:p>
        </p:txBody>
      </p:sp>
      <p:pic>
        <p:nvPicPr>
          <p:cNvPr id="53250" name="Picture 2" descr="http://studme.org/imag/medic/mul_fk/image1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2782888"/>
            <a:ext cx="318770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4" descr="http://studme.org/imag/medic/mul_fk/image1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91125" y="2771775"/>
            <a:ext cx="3024188" cy="396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Прямоугольник 1"/>
          <p:cNvSpPr>
            <a:spLocks noChangeArrowheads="1"/>
          </p:cNvSpPr>
          <p:nvPr/>
        </p:nvSpPr>
        <p:spPr bwMode="auto">
          <a:xfrm>
            <a:off x="1025525" y="36513"/>
            <a:ext cx="7921625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12.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сидя, руки на пояс, спину прогнуть, плечи слегка подать вперед. Выполнить наклоны туловища в стороны, тяжесть тела при этом переносить на противоположную стороне наклона ягодицу, одновременно напрячь другую ягодицу в течение 5-6 с. Наклон в сторону - вдох, вернуться в и. п. - выдох.</a:t>
            </a:r>
          </a:p>
          <a:p>
            <a:pPr algn="just"/>
            <a:endParaRPr lang="ru-RU" sz="240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13.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сидя, руки внизу. Попеременно подтянуть к груди согнутую ногу, прижимая ее к себе руками и напрягая мышцы в течение 3-5 с. И. п. - вдох, подтягивание ноги – выдох.</a:t>
            </a:r>
          </a:p>
        </p:txBody>
      </p:sp>
      <p:pic>
        <p:nvPicPr>
          <p:cNvPr id="54274" name="Picture 2" descr="http://studme.org/imag/medic/mul_fk/image1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55950" y="3775075"/>
            <a:ext cx="1800225" cy="305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4" descr="http://studme.org/imag/medic/mul_fk/image16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3767138"/>
            <a:ext cx="1657350" cy="306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Прямоугольник 1"/>
          <p:cNvSpPr>
            <a:spLocks noChangeArrowheads="1"/>
          </p:cNvSpPr>
          <p:nvPr/>
        </p:nvSpPr>
        <p:spPr bwMode="auto">
          <a:xfrm>
            <a:off x="1042988" y="260350"/>
            <a:ext cx="79216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14.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основная стойка. Ходьба на месте с высоким подниманием бедра в темпе 80-90 шагов в мин. Выполнять в течение 20-30 с.</a:t>
            </a:r>
          </a:p>
          <a:p>
            <a:pPr algn="just"/>
            <a:endParaRPr lang="ru-RU" sz="240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15.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стоя, руками взяться за спинку стула сзади. Выполнить приседание. И. п. - вдох, приседание - выдох .</a:t>
            </a:r>
          </a:p>
        </p:txBody>
      </p:sp>
      <p:pic>
        <p:nvPicPr>
          <p:cNvPr id="55298" name="Picture 2" descr="http://studme.org/imag/medic/mul_fk/image1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2568575"/>
            <a:ext cx="1338262" cy="419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4" descr="http://studme.org/imag/medic/mul_fk/image1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568575"/>
            <a:ext cx="3575050" cy="419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Прямоугольник 1"/>
          <p:cNvSpPr>
            <a:spLocks noChangeArrowheads="1"/>
          </p:cNvSpPr>
          <p:nvPr/>
        </p:nvSpPr>
        <p:spPr bwMode="auto">
          <a:xfrm>
            <a:off x="1096963" y="188913"/>
            <a:ext cx="78486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16.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стоя в выпаде левой (правой) ногой у стула, держась одноименной выпаду рукой за стул, другая рука на поясе. Выполнить пружинящие приседания со сменой положения ног. </a:t>
            </a:r>
          </a:p>
          <a:p>
            <a:pPr algn="just"/>
            <a:endParaRPr lang="ru-RU" sz="240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17.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основная стойка. Выполнить наклон вперед, руками коснуться носков ног, вернуться в и. п.. Выполнить приседание, руки вперед, вернуться в и. п. И. п. - вдох, наклон и приседание – выдох.</a:t>
            </a:r>
          </a:p>
        </p:txBody>
      </p:sp>
      <p:pic>
        <p:nvPicPr>
          <p:cNvPr id="56322" name="Picture 2" descr="http://studme.org/imag/medic/mul_fk/image1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3562350"/>
            <a:ext cx="3189287" cy="325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4" descr="http://studme.org/imag/medic/mul_fk/image1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3571875"/>
            <a:ext cx="3878263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Прямоугольник 1"/>
          <p:cNvSpPr>
            <a:spLocks noChangeArrowheads="1"/>
          </p:cNvSpPr>
          <p:nvPr/>
        </p:nvSpPr>
        <p:spPr bwMode="auto">
          <a:xfrm>
            <a:off x="1116013" y="114300"/>
            <a:ext cx="7920037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18.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стоя на расстоянии 80-120 см от стула, руки в упоре на его спинке. Сгибать-разгибать руки. И. п. - вдох, сгибание-разгибание - выдох.</a:t>
            </a:r>
          </a:p>
          <a:p>
            <a:pPr algn="just"/>
            <a:endParaRPr lang="ru-RU" sz="240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19.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стоя, расслабленные руки внизу. Руки через стороны поднять медленно вверх, приподняться на носки, сделать глубокий вдох; с выдохом выполнить наклон вперед, расслабить и опустить руки вниз.</a:t>
            </a:r>
          </a:p>
        </p:txBody>
      </p:sp>
      <p:pic>
        <p:nvPicPr>
          <p:cNvPr id="57346" name="Picture 2" descr="http://studme.org/imag/medic/mul_fk/image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3124200"/>
            <a:ext cx="3168650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4" descr="http://studme.org/imag/medic/mul_fk/image1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3124200"/>
            <a:ext cx="1241425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Прямоугольник 1"/>
          <p:cNvSpPr>
            <a:spLocks noChangeArrowheads="1"/>
          </p:cNvSpPr>
          <p:nvPr/>
        </p:nvSpPr>
        <p:spPr bwMode="auto">
          <a:xfrm>
            <a:off x="1042988" y="260350"/>
            <a:ext cx="799306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Специальные упражнения, расслабляющие глазные мышцы, снижающие их напряжение, улучшающие кровоснабжение глаз и циркуляцию внутриглазной жидкости создают благоприятные условия для функционирования органов зрения, предупреждают наступление усталости, утомления, перенапряжения.</a:t>
            </a:r>
            <a:endParaRPr lang="ru-RU" sz="2400">
              <a:latin typeface="Calibri" pitchFamily="34" charset="0"/>
            </a:endParaRPr>
          </a:p>
        </p:txBody>
      </p:sp>
      <p:sp>
        <p:nvSpPr>
          <p:cNvPr id="58370" name="Прямоугольник 2"/>
          <p:cNvSpPr>
            <a:spLocks noChangeArrowheads="1"/>
          </p:cNvSpPr>
          <p:nvPr/>
        </p:nvSpPr>
        <p:spPr bwMode="auto">
          <a:xfrm>
            <a:off x="1046163" y="2733675"/>
            <a:ext cx="80978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1.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сидя. Закрыть глаза, расслабиться, посидеть 10-15 с.</a:t>
            </a:r>
            <a:endParaRPr lang="ru-RU" sz="2400">
              <a:latin typeface="Calibri" pitchFamily="34" charset="0"/>
            </a:endParaRPr>
          </a:p>
        </p:txBody>
      </p:sp>
      <p:pic>
        <p:nvPicPr>
          <p:cNvPr id="58371" name="Picture 2" descr="http://studme.org/imag/medic/mul_fk/image1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75038" y="3195638"/>
            <a:ext cx="3240087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Прямоугольник 1"/>
          <p:cNvSpPr>
            <a:spLocks noChangeArrowheads="1"/>
          </p:cNvSpPr>
          <p:nvPr/>
        </p:nvSpPr>
        <p:spPr bwMode="auto">
          <a:xfrm>
            <a:off x="1042988" y="188913"/>
            <a:ext cx="79216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2.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сидя. Выполнить движения глазными яблоками поочередно: вправо-вверх, влево-вверх, вправо-вниз, влево-вниз. Выполнять 18-20 с.</a:t>
            </a:r>
          </a:p>
          <a:p>
            <a:pPr algn="just"/>
            <a:endParaRPr lang="ru-RU" sz="240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3.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сидя. Посмотреть одновременно двумя глазами на кончик носа 2-3 с, посмотреть далеко вперед 3-5 с.</a:t>
            </a:r>
            <a:endParaRPr lang="ru-RU" sz="2400">
              <a:latin typeface="Calibri" pitchFamily="34" charset="0"/>
            </a:endParaRPr>
          </a:p>
        </p:txBody>
      </p:sp>
      <p:pic>
        <p:nvPicPr>
          <p:cNvPr id="59394" name="Picture 2" descr="http://studme.org/imag/medic/mul_fk/image1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506663"/>
            <a:ext cx="5832475" cy="269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4" descr="http://studme.org/imag/medic/mul_fk/image17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4157663"/>
            <a:ext cx="360045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Прямоугольник 1"/>
          <p:cNvSpPr>
            <a:spLocks noChangeArrowheads="1"/>
          </p:cNvSpPr>
          <p:nvPr/>
        </p:nvSpPr>
        <p:spPr bwMode="auto">
          <a:xfrm>
            <a:off x="1087438" y="133350"/>
            <a:ext cx="80295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4.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сидя с закрытыми глазами. Выполнить круговые движения глазными яблоками вправо и влево.</a:t>
            </a:r>
            <a:endParaRPr lang="ru-RU" sz="2400">
              <a:latin typeface="Calibri" pitchFamily="34" charset="0"/>
            </a:endParaRPr>
          </a:p>
        </p:txBody>
      </p:sp>
      <p:sp>
        <p:nvSpPr>
          <p:cNvPr id="60418" name="Прямоугольник 2"/>
          <p:cNvSpPr>
            <a:spLocks noChangeArrowheads="1"/>
          </p:cNvSpPr>
          <p:nvPr/>
        </p:nvSpPr>
        <p:spPr bwMode="auto">
          <a:xfrm>
            <a:off x="1087438" y="1196975"/>
            <a:ext cx="79486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5. И. п.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- сидя. С напряжением закрыть глаза, затем широко открыть глаза, повторить 3-5 раз, посидеть с закрытыми глазами 10-15 с.</a:t>
            </a:r>
            <a:endParaRPr lang="ru-RU" sz="2400">
              <a:latin typeface="Calibri" pitchFamily="34" charset="0"/>
            </a:endParaRPr>
          </a:p>
        </p:txBody>
      </p:sp>
      <p:pic>
        <p:nvPicPr>
          <p:cNvPr id="60419" name="Picture 2" descr="http://studme.org/imag/medic/mul_fk/image1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379663"/>
            <a:ext cx="467995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Picture 4" descr="http://studme.org/imag/medic/mul_fk/image17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8188" y="4005263"/>
            <a:ext cx="5756275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Прямоугольник 1"/>
          <p:cNvSpPr>
            <a:spLocks noChangeArrowheads="1"/>
          </p:cNvSpPr>
          <p:nvPr/>
        </p:nvSpPr>
        <p:spPr bwMode="auto">
          <a:xfrm>
            <a:off x="1066800" y="1412875"/>
            <a:ext cx="7921625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На протяжении трудового дня организм человека может пребывать в разных функциональных состояниях. Изменять такое состояние можно путем целенаправленного воздействия физических упражнений и других профилактических мероприятий.</a:t>
            </a:r>
          </a:p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Целесообразно эти мероприятия по восстановлению организма проводить как в период рабочего дня, так и после него.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Прямоугольник 3"/>
          <p:cNvSpPr>
            <a:spLocks noChangeArrowheads="1"/>
          </p:cNvSpPr>
          <p:nvPr/>
        </p:nvSpPr>
        <p:spPr bwMode="auto">
          <a:xfrm>
            <a:off x="1187450" y="333375"/>
            <a:ext cx="770572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В настоящее время на некоторых предприятиях и учреждениях Беларуси функционируют комнаты психологической разгрузки, физиотерапевтические кабинеты и другие средства для восстановления организма.</a:t>
            </a:r>
          </a:p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Одно из доступных и эффективных средств повышения трудоспособности человека, восстановления его умственных и физических возможностей при утомлении - </a:t>
            </a:r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массаж и самомассаж.</a:t>
            </a:r>
          </a:p>
        </p:txBody>
      </p:sp>
      <p:pic>
        <p:nvPicPr>
          <p:cNvPr id="62466" name="Picture 2" descr="http://46.mchs.gov.ru/upload/site20/iblock/683/p1040743-800x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3783013"/>
            <a:ext cx="3486150" cy="248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7" name="Picture 4" descr="http://www.disnet.ru/images/goods/134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3719513"/>
            <a:ext cx="4033837" cy="258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Прямоугольник 1"/>
          <p:cNvSpPr>
            <a:spLocks noChangeArrowheads="1"/>
          </p:cNvSpPr>
          <p:nvPr/>
        </p:nvSpPr>
        <p:spPr bwMode="auto">
          <a:xfrm>
            <a:off x="1187450" y="196850"/>
            <a:ext cx="7777163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Производственная гимнастика как элемент научной организации труда должна массово и прочно войти в режим трудового дня. Ей отводится роль профилактического средства поддержания высокой работоспособности на протяжении рабочего дня.</a:t>
            </a:r>
          </a:p>
        </p:txBody>
      </p:sp>
      <p:pic>
        <p:nvPicPr>
          <p:cNvPr id="17410" name="Picture 2" descr="http://ic.pics.livejournal.com/varjag_2007/14087589/169431/169431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3675" y="2276475"/>
            <a:ext cx="7224713" cy="431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Прямоугольник 1"/>
          <p:cNvSpPr>
            <a:spLocks noChangeArrowheads="1"/>
          </p:cNvSpPr>
          <p:nvPr/>
        </p:nvSpPr>
        <p:spPr bwMode="auto">
          <a:xfrm>
            <a:off x="900113" y="188913"/>
            <a:ext cx="8135937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	Массаж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рекомендуется применять при любой степени утомления (физической, умственной). Массаж оказывает разностороннее влияние на мышечную систему, функции суставов и сухожильно-связочного аппарата, активизирует кровообращение и циркуляцию лимфы, при этом усиливаются окислительно-восстановительные процессы. С помощью массажа снимается нервно-мышечное и психическое напряжение, повышается общая и специальная работоспособность.</a:t>
            </a:r>
          </a:p>
        </p:txBody>
      </p:sp>
      <p:pic>
        <p:nvPicPr>
          <p:cNvPr id="63490" name="Picture 2" descr="http://www.kosmetiksiti.com/wp-content/uploads/2015/10/limfodrenajni-massaj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530600"/>
            <a:ext cx="4057650" cy="270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1" name="Picture 4" descr="http://massagemaster.by/sites/default/files/field/image/file_e0cb6ce524424de999ae9aac81c9ed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5663" y="3530600"/>
            <a:ext cx="4370387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Прямоугольник 1"/>
          <p:cNvSpPr>
            <a:spLocks noChangeArrowheads="1"/>
          </p:cNvSpPr>
          <p:nvPr/>
        </p:nvSpPr>
        <p:spPr bwMode="auto">
          <a:xfrm>
            <a:off x="1189038" y="188913"/>
            <a:ext cx="77771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В борьбе с умственным утомлением важную роль может сыграть своевременно проведенный </a:t>
            </a:r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самомассаж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. Для его проведения необходимо соблюдать следующие приемы и порядок их применения:</a:t>
            </a:r>
          </a:p>
        </p:txBody>
      </p:sp>
      <p:sp>
        <p:nvSpPr>
          <p:cNvPr id="64514" name="Прямоугольник 2"/>
          <p:cNvSpPr>
            <a:spLocks noChangeArrowheads="1"/>
          </p:cNvSpPr>
          <p:nvPr/>
        </p:nvSpPr>
        <p:spPr bwMode="auto">
          <a:xfrm>
            <a:off x="1189038" y="2636838"/>
            <a:ext cx="4572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1.Поглаживание.</a:t>
            </a:r>
          </a:p>
          <a:p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2.Растирание.</a:t>
            </a:r>
          </a:p>
          <a:p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3.Разминание</a:t>
            </a:r>
          </a:p>
          <a:p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4.Потряхивание.</a:t>
            </a:r>
          </a:p>
          <a:p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5.Встряхивание.</a:t>
            </a:r>
          </a:p>
          <a:p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6.Ударные приемы</a:t>
            </a:r>
          </a:p>
        </p:txBody>
      </p:sp>
      <p:pic>
        <p:nvPicPr>
          <p:cNvPr id="64515" name="Picture 4" descr="http://etospina.ru/wp-content/uploads/2015/03/Sedalischnyy_nerv_lechenie_5-500x3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738" y="2276475"/>
            <a:ext cx="4762500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Прямоугольник 1"/>
          <p:cNvSpPr>
            <a:spLocks noChangeArrowheads="1"/>
          </p:cNvSpPr>
          <p:nvPr/>
        </p:nvSpPr>
        <p:spPr bwMode="auto">
          <a:xfrm>
            <a:off x="1042988" y="188913"/>
            <a:ext cx="7705725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Самомассаж хорошо проводить в следующей последовательности: </a:t>
            </a:r>
          </a:p>
          <a:p>
            <a:pPr algn="just"/>
            <a:endParaRPr lang="ru-RU" sz="240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массаж головы –шеи –рук –груди –спины –живота –ног и области таза.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</a:p>
          <a:p>
            <a:pPr algn="just"/>
            <a:endParaRPr lang="ru-RU" sz="240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Приемы самомассажа выполняются в медленном темпе, не причиняя боли, и массируются от периферии к центру, к ближайшим лимфатическим узлам. </a:t>
            </a:r>
          </a:p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Каждый прием повторяют 3-5 раз.</a:t>
            </a:r>
          </a:p>
        </p:txBody>
      </p:sp>
      <p:pic>
        <p:nvPicPr>
          <p:cNvPr id="65538" name="Picture 2" descr="http://slimskin.ru/wp-content/uploads/2013/03/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84488" y="3973513"/>
            <a:ext cx="4022725" cy="234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Прямоугольник 1"/>
          <p:cNvSpPr>
            <a:spLocks noChangeArrowheads="1"/>
          </p:cNvSpPr>
          <p:nvPr/>
        </p:nvSpPr>
        <p:spPr bwMode="auto">
          <a:xfrm>
            <a:off x="1187450" y="115888"/>
            <a:ext cx="78486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С помощью самомассажа можно ослабить повышенный мышечный тонус. Чаще у работников умственного труда зона повышенной утомляемости развивается в области шеи.</a:t>
            </a: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2838" y="1687513"/>
            <a:ext cx="4997450" cy="457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Прямоугольник 3"/>
          <p:cNvSpPr>
            <a:spLocks noChangeArrowheads="1"/>
          </p:cNvSpPr>
          <p:nvPr/>
        </p:nvSpPr>
        <p:spPr bwMode="auto">
          <a:xfrm>
            <a:off x="1187450" y="115888"/>
            <a:ext cx="7751763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latin typeface="Corbel" pitchFamily="34" charset="0"/>
              </a:rPr>
              <a:t>	</a:t>
            </a:r>
            <a:r>
              <a:rPr lang="ru-RU" sz="2400">
                <a:solidFill>
                  <a:srgbClr val="FF0000"/>
                </a:solidFill>
                <a:latin typeface="Corbel" pitchFamily="34" charset="0"/>
              </a:rPr>
              <a:t>Производственная гимнастика</a:t>
            </a:r>
            <a:r>
              <a:rPr lang="ru-RU" sz="2400">
                <a:solidFill>
                  <a:srgbClr val="000000"/>
                </a:solidFill>
                <a:latin typeface="Corbel" pitchFamily="34" charset="0"/>
              </a:rPr>
              <a:t> — набор элементарных физических упражнений, которые выполняются сотрудниками организации на рабочем месте и включаются в режим рабочего дня с целью повышения работоспособности, укрепления здоровья и предупреждения утомления сотрудников. </a:t>
            </a:r>
          </a:p>
        </p:txBody>
      </p:sp>
      <p:pic>
        <p:nvPicPr>
          <p:cNvPr id="1843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2000" y="2425700"/>
            <a:ext cx="6064250" cy="427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900113" y="255588"/>
            <a:ext cx="82438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000000"/>
                </a:solidFill>
                <a:latin typeface="Corbel" pitchFamily="34" charset="0"/>
              </a:rPr>
              <a:t>Комплекс упражнений для производственной гимнастики составляется с учётом особенностей трудового процесса</a:t>
            </a:r>
            <a:endParaRPr lang="ru-RU" sz="2400">
              <a:latin typeface="Corbel" pitchFamily="34" charset="0"/>
            </a:endParaRPr>
          </a:p>
        </p:txBody>
      </p:sp>
      <p:pic>
        <p:nvPicPr>
          <p:cNvPr id="19458" name="Picture 2" descr="http://ura.ru/images/news/upload/1(150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412875"/>
            <a:ext cx="7726363" cy="515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1"/>
          <p:cNvSpPr>
            <a:spLocks noChangeArrowheads="1"/>
          </p:cNvSpPr>
          <p:nvPr/>
        </p:nvSpPr>
        <p:spPr bwMode="auto">
          <a:xfrm>
            <a:off x="1258888" y="188913"/>
            <a:ext cx="7705725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Многочисленные исследования свидетельствуют о положительном влиянии занятий физическими упражнениями на организм, занятых в различных областях трудовой деятельности.</a:t>
            </a:r>
          </a:p>
          <a:p>
            <a:pPr algn="just"/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Характер применения упражнений будет зависеть от особенностей и условий труда. Различают упражнения динамические и статистические</a:t>
            </a:r>
          </a:p>
        </p:txBody>
      </p:sp>
      <p:pic>
        <p:nvPicPr>
          <p:cNvPr id="20482" name="Picture 2" descr="http://image2.thematicnews.com/uploads/images/00/00/41/2013/09/12/b2309bdc3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2867025"/>
            <a:ext cx="4948237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Прямоугольник 1"/>
          <p:cNvSpPr>
            <a:spLocks noChangeArrowheads="1"/>
          </p:cNvSpPr>
          <p:nvPr/>
        </p:nvSpPr>
        <p:spPr bwMode="auto">
          <a:xfrm>
            <a:off x="1116013" y="188913"/>
            <a:ext cx="7920037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Динамические упражнения  </a:t>
            </a: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– это круговые движения, взмахи, наклоны, выпады, приседания, прыжки и т.д.</a:t>
            </a:r>
          </a:p>
          <a:p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	Тренирующий и физиологический эффект от </a:t>
            </a:r>
          </a:p>
          <a:p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их применения зависит от дозировки.</a:t>
            </a:r>
          </a:p>
        </p:txBody>
      </p:sp>
      <p:pic>
        <p:nvPicPr>
          <p:cNvPr id="21506" name="Picture 2" descr="http://hochu.ua/pictures_ckfinder/images/35%281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2478088"/>
            <a:ext cx="4319587" cy="377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Другая 1">
      <a:dk1>
        <a:srgbClr val="ACC8DD"/>
      </a:dk1>
      <a:lt1>
        <a:srgbClr val="ACC8DD"/>
      </a:lt1>
      <a:dk2>
        <a:srgbClr val="CCDDEA"/>
      </a:dk2>
      <a:lt2>
        <a:srgbClr val="ACC8DD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355</TotalTime>
  <Words>1942</Words>
  <Application>Microsoft Office PowerPoint</Application>
  <PresentationFormat>Экран (4:3)</PresentationFormat>
  <Paragraphs>122</Paragraphs>
  <Slides>53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53</vt:i4>
      </vt:variant>
    </vt:vector>
  </HeadingPairs>
  <TitlesOfParts>
    <vt:vector size="68" baseType="lpstr">
      <vt:lpstr>Corbel</vt:lpstr>
      <vt:lpstr>Arial</vt:lpstr>
      <vt:lpstr>Wingdings 2</vt:lpstr>
      <vt:lpstr>Verdana</vt:lpstr>
      <vt:lpstr>Calibri</vt:lpstr>
      <vt:lpstr>Gill Sans MT</vt:lpstr>
      <vt:lpstr>tahoma</vt:lpstr>
      <vt:lpstr>Open Sans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Leonid</dc:creator>
  <cp:lastModifiedBy>User</cp:lastModifiedBy>
  <cp:revision>27</cp:revision>
  <dcterms:created xsi:type="dcterms:W3CDTF">2016-04-02T09:13:01Z</dcterms:created>
  <dcterms:modified xsi:type="dcterms:W3CDTF">2016-06-02T05:15:32Z</dcterms:modified>
</cp:coreProperties>
</file>