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301" r:id="rId4"/>
    <p:sldId id="306" r:id="rId5"/>
    <p:sldId id="268" r:id="rId6"/>
    <p:sldId id="302" r:id="rId7"/>
    <p:sldId id="271" r:id="rId8"/>
    <p:sldId id="285" r:id="rId9"/>
    <p:sldId id="286" r:id="rId10"/>
    <p:sldId id="272" r:id="rId11"/>
    <p:sldId id="267" r:id="rId12"/>
    <p:sldId id="288" r:id="rId13"/>
    <p:sldId id="287" r:id="rId14"/>
    <p:sldId id="289" r:id="rId15"/>
    <p:sldId id="290" r:id="rId16"/>
    <p:sldId id="270" r:id="rId17"/>
    <p:sldId id="304" r:id="rId18"/>
    <p:sldId id="303" r:id="rId19"/>
    <p:sldId id="305" r:id="rId20"/>
    <p:sldId id="269" r:id="rId21"/>
    <p:sldId id="307" r:id="rId22"/>
    <p:sldId id="308" r:id="rId23"/>
    <p:sldId id="309" r:id="rId24"/>
    <p:sldId id="310" r:id="rId25"/>
    <p:sldId id="311" r:id="rId26"/>
    <p:sldId id="312" r:id="rId27"/>
    <p:sldId id="273" r:id="rId28"/>
    <p:sldId id="291" r:id="rId29"/>
    <p:sldId id="292" r:id="rId30"/>
    <p:sldId id="293" r:id="rId31"/>
    <p:sldId id="274" r:id="rId32"/>
    <p:sldId id="300" r:id="rId33"/>
    <p:sldId id="275" r:id="rId34"/>
    <p:sldId id="296" r:id="rId35"/>
    <p:sldId id="295" r:id="rId36"/>
    <p:sldId id="294" r:id="rId37"/>
    <p:sldId id="298" r:id="rId38"/>
    <p:sldId id="297" r:id="rId39"/>
    <p:sldId id="276" r:id="rId40"/>
    <p:sldId id="280" r:id="rId41"/>
    <p:sldId id="281" r:id="rId42"/>
    <p:sldId id="282" r:id="rId43"/>
    <p:sldId id="277" r:id="rId44"/>
    <p:sldId id="313" r:id="rId45"/>
    <p:sldId id="299" r:id="rId46"/>
    <p:sldId id="278" r:id="rId47"/>
    <p:sldId id="284" r:id="rId48"/>
    <p:sldId id="279" r:id="rId49"/>
    <p:sldId id="283" r:id="rId50"/>
    <p:sldId id="314" r:id="rId5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66"/>
    <a:srgbClr val="FF9933"/>
    <a:srgbClr val="FFCC00"/>
    <a:srgbClr val="EFFAC8"/>
    <a:srgbClr val="F7FCC6"/>
    <a:srgbClr val="D2FBC7"/>
    <a:srgbClr val="A8EEFE"/>
    <a:srgbClr val="96EAF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3" autoAdjust="0"/>
    <p:restoredTop sz="93660" autoAdjust="0"/>
  </p:normalViewPr>
  <p:slideViewPr>
    <p:cSldViewPr>
      <p:cViewPr varScale="1">
        <p:scale>
          <a:sx n="75" d="100"/>
          <a:sy n="75" d="100"/>
        </p:scale>
        <p:origin x="-1218" y="-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819400"/>
            <a:ext cx="9144000" cy="609600"/>
          </a:xfrm>
        </p:spPr>
        <p:txBody>
          <a:bodyPr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352800"/>
            <a:ext cx="9144000" cy="3048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9EF6E-232D-4A8B-9944-D790EADE32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CABF2-1242-44D2-8518-60353245F3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477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477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1BD3F-91DD-47CA-BBD0-1F9328DC87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F728F-3F04-460C-9F0A-0907D8F6B7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DEFD1-E5C7-42A6-B663-06B23767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1600" y="762000"/>
            <a:ext cx="3810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34000" y="762000"/>
            <a:ext cx="3810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1202A-00D9-4B3E-A142-F9DAFA5B3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33C85-0EA0-469E-AB0E-6312535BDC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54F31-75DA-4974-A973-CB04829E30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E2430-25A3-4DCD-9C82-0F6757888C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25ACC-B56F-492F-9ABA-22C3D2AD00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2BA63-0BB1-40D3-B740-9DC0D1F57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762000"/>
            <a:ext cx="7772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n-lt"/>
              </a:defRPr>
            </a:lvl1pPr>
          </a:lstStyle>
          <a:p>
            <a:pPr>
              <a:defRPr/>
            </a:pPr>
            <a:fld id="{17C457BE-CF41-414A-A16E-DF51EAC824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ransition>
    <p:fade thruBlk="1"/>
  </p:transition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rgbClr val="274E75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rgbClr val="274E75"/>
          </a:solidFill>
          <a:latin typeface="Impact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rgbClr val="274E75"/>
          </a:solidFill>
          <a:latin typeface="Impact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rgbClr val="274E75"/>
          </a:solidFill>
          <a:latin typeface="Impact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rgbClr val="274E75"/>
          </a:solidFill>
          <a:latin typeface="Impac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74E75"/>
          </a:solidFill>
          <a:latin typeface="Impac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74E75"/>
          </a:solidFill>
          <a:latin typeface="Impac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74E75"/>
          </a:solidFill>
          <a:latin typeface="Impac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74E75"/>
          </a:solidFill>
          <a:latin typeface="Impact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950" y="1916113"/>
            <a:ext cx="9144000" cy="1225550"/>
          </a:xfrm>
        </p:spPr>
        <p:txBody>
          <a:bodyPr/>
          <a:lstStyle/>
          <a:p>
            <a:r>
              <a:rPr lang="ru-RU" smtClean="0"/>
              <a:t>ПРОФЕССИОНАЛЬНО-ПРИКЛАДНАЯ ПОДГОТОВКА</a:t>
            </a:r>
            <a:endParaRPr lang="en-US" smtClean="0"/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24075" y="6092825"/>
            <a:ext cx="6696075" cy="215900"/>
          </a:xfrm>
        </p:spPr>
        <p:txBody>
          <a:bodyPr/>
          <a:lstStyle/>
          <a:p>
            <a:pPr>
              <a:buFontTx/>
              <a:buNone/>
            </a:pPr>
            <a:endParaRPr lang="ru-RU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750" y="500063"/>
            <a:ext cx="6643688" cy="1285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66"/>
                </a:solidFill>
              </a:rPr>
              <a:t>ППФП  влияет на </a:t>
            </a:r>
            <a:endParaRPr lang="ru-RU" dirty="0">
              <a:solidFill>
                <a:srgbClr val="00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50" y="3643313"/>
            <a:ext cx="4000500" cy="1785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повышение качества профессионального обучения и сокращение сроков овладения трудовыми навыками, создание предпосылок для устойчивой и высокой работоспособ­ности</a:t>
            </a:r>
            <a:endParaRPr lang="ru-RU" sz="1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857375" y="1785938"/>
            <a:ext cx="1428750" cy="18573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14938" y="3643313"/>
            <a:ext cx="3714750" cy="1785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повышение устойчивости организма к неблагоприятным воздействиям производственной среды и снижает заболеваемость, способствует профессиональному долголетию кадрового состава работников</a:t>
            </a:r>
            <a:endParaRPr lang="ru-RU" sz="1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6357938" y="1785938"/>
            <a:ext cx="1285875" cy="18573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00063" y="500063"/>
            <a:ext cx="821531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0066"/>
                </a:solidFill>
                <a:latin typeface="Times New Roman" charset="0"/>
              </a:rPr>
              <a:t>Основными задачами является</a:t>
            </a:r>
            <a:r>
              <a:rPr lang="ru-RU" sz="2800" dirty="0">
                <a:latin typeface="Times New Roman" charset="0"/>
              </a:rPr>
              <a:t>: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charset="0"/>
            </a:endParaRPr>
          </a:p>
        </p:txBody>
      </p:sp>
      <p:sp>
        <p:nvSpPr>
          <p:cNvPr id="23555" name="TextBox 6"/>
          <p:cNvSpPr txBox="1">
            <a:spLocks noChangeArrowheads="1"/>
          </p:cNvSpPr>
          <p:nvPr/>
        </p:nvSpPr>
        <p:spPr bwMode="auto">
          <a:xfrm>
            <a:off x="500063" y="1428750"/>
            <a:ext cx="82946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sz="2000">
                <a:solidFill>
                  <a:srgbClr val="000066"/>
                </a:solidFill>
              </a:rPr>
              <a:t>развитие физических способностей, специфических для избранной профессиональной деятельности;</a:t>
            </a:r>
          </a:p>
          <a:p>
            <a:pPr marL="342900" indent="-342900" algn="just">
              <a:buFontTx/>
              <a:buChar char="-"/>
            </a:pPr>
            <a:endParaRPr lang="ru-RU" sz="2000">
              <a:solidFill>
                <a:srgbClr val="000066"/>
              </a:solidFill>
            </a:endParaRPr>
          </a:p>
        </p:txBody>
      </p:sp>
      <p:pic>
        <p:nvPicPr>
          <p:cNvPr id="23556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6538" y="2227263"/>
            <a:ext cx="4748212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00063" y="500063"/>
            <a:ext cx="821531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0066"/>
                </a:solidFill>
                <a:latin typeface="Times New Roman" charset="0"/>
              </a:rPr>
              <a:t>Основными задачами является</a:t>
            </a:r>
            <a:r>
              <a:rPr lang="ru-RU" sz="2800" dirty="0">
                <a:latin typeface="Times New Roman" charset="0"/>
              </a:rPr>
              <a:t>: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charset="0"/>
            </a:endParaRPr>
          </a:p>
        </p:txBody>
      </p:sp>
      <p:sp>
        <p:nvSpPr>
          <p:cNvPr id="24579" name="TextBox 6"/>
          <p:cNvSpPr txBox="1">
            <a:spLocks noChangeArrowheads="1"/>
          </p:cNvSpPr>
          <p:nvPr/>
        </p:nvSpPr>
        <p:spPr bwMode="auto">
          <a:xfrm>
            <a:off x="500063" y="1428750"/>
            <a:ext cx="82946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sz="2000">
                <a:solidFill>
                  <a:srgbClr val="000066"/>
                </a:solidFill>
              </a:rPr>
              <a:t>воспитание профессионально важных для данной деятель­ности психических качеств (волевых, оперативного мышления, качеств внимания, эмоциональной устойчивости, быстроты вос­приятия и др.);</a:t>
            </a:r>
          </a:p>
          <a:p>
            <a:pPr marL="342900" indent="-342900" algn="just">
              <a:buFontTx/>
              <a:buChar char="-"/>
            </a:pPr>
            <a:endParaRPr lang="ru-RU" sz="2000">
              <a:solidFill>
                <a:srgbClr val="000066"/>
              </a:solidFill>
            </a:endParaRPr>
          </a:p>
        </p:txBody>
      </p:sp>
      <p:pic>
        <p:nvPicPr>
          <p:cNvPr id="24580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9675" y="2722563"/>
            <a:ext cx="4256088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00063" y="500063"/>
            <a:ext cx="821531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0066"/>
                </a:solidFill>
                <a:latin typeface="Times New Roman" charset="0"/>
              </a:rPr>
              <a:t>Основными задачами является</a:t>
            </a:r>
            <a:r>
              <a:rPr lang="ru-RU" sz="2800" dirty="0">
                <a:latin typeface="Times New Roman" charset="0"/>
              </a:rPr>
              <a:t>: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charset="0"/>
            </a:endParaRPr>
          </a:p>
        </p:txBody>
      </p:sp>
      <p:sp>
        <p:nvSpPr>
          <p:cNvPr id="25603" name="TextBox 6"/>
          <p:cNvSpPr txBox="1">
            <a:spLocks noChangeArrowheads="1"/>
          </p:cNvSpPr>
          <p:nvPr/>
        </p:nvSpPr>
        <p:spPr bwMode="auto">
          <a:xfrm>
            <a:off x="500063" y="1428750"/>
            <a:ext cx="82946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sz="2000">
                <a:solidFill>
                  <a:srgbClr val="000066"/>
                </a:solidFill>
              </a:rPr>
              <a:t>формирование и совершенствование профессионально-прикладных умений и навыков (связанных с особыми внешними ус­ловиями будущей трудовой деятельности, в том числе сенсорных навыков);</a:t>
            </a:r>
          </a:p>
          <a:p>
            <a:pPr marL="342900" indent="-342900" algn="just">
              <a:buFontTx/>
              <a:buChar char="-"/>
            </a:pPr>
            <a:endParaRPr lang="ru-RU" sz="2000">
              <a:solidFill>
                <a:srgbClr val="000066"/>
              </a:solidFill>
            </a:endParaRPr>
          </a:p>
        </p:txBody>
      </p:sp>
      <p:pic>
        <p:nvPicPr>
          <p:cNvPr id="25604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1900" y="2998788"/>
            <a:ext cx="4733925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00063" y="500063"/>
            <a:ext cx="821531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0066"/>
                </a:solidFill>
                <a:latin typeface="Times New Roman" charset="0"/>
              </a:rPr>
              <a:t>Основными задачами является</a:t>
            </a:r>
            <a:r>
              <a:rPr lang="ru-RU" sz="2800" dirty="0">
                <a:latin typeface="Times New Roman" charset="0"/>
              </a:rPr>
              <a:t>: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charset="0"/>
            </a:endParaRPr>
          </a:p>
        </p:txBody>
      </p:sp>
      <p:sp>
        <p:nvSpPr>
          <p:cNvPr id="26627" name="TextBox 6"/>
          <p:cNvSpPr txBox="1">
            <a:spLocks noChangeArrowheads="1"/>
          </p:cNvSpPr>
          <p:nvPr/>
        </p:nvSpPr>
        <p:spPr bwMode="auto">
          <a:xfrm>
            <a:off x="420688" y="1125538"/>
            <a:ext cx="8294687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>
                <a:solidFill>
                  <a:srgbClr val="000066"/>
                </a:solidFill>
              </a:rPr>
              <a:t>- повышение функциональной устойчивости организма к неблагоприятному воздействию факторов специфических усло­вий трудовой деятельности (гипокинезия, высокая и низкая, тем­пература и перепады температуры окружающей среды, нахожде­ние на большой высоте, укачивание, действие токсических ве­ществ и др.);</a:t>
            </a:r>
          </a:p>
        </p:txBody>
      </p:sp>
      <p:pic>
        <p:nvPicPr>
          <p:cNvPr id="26628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2782888"/>
            <a:ext cx="4392612" cy="351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00063" y="500063"/>
            <a:ext cx="821531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0066"/>
                </a:solidFill>
                <a:latin typeface="Times New Roman" charset="0"/>
              </a:rPr>
              <a:t>Основными задачами является</a:t>
            </a:r>
            <a:r>
              <a:rPr lang="ru-RU" sz="2800" dirty="0">
                <a:latin typeface="Times New Roman" charset="0"/>
              </a:rPr>
              <a:t>: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charset="0"/>
            </a:endParaRPr>
          </a:p>
        </p:txBody>
      </p:sp>
      <p:sp>
        <p:nvSpPr>
          <p:cNvPr id="27651" name="TextBox 6"/>
          <p:cNvSpPr txBox="1">
            <a:spLocks noChangeArrowheads="1"/>
          </p:cNvSpPr>
          <p:nvPr/>
        </p:nvSpPr>
        <p:spPr bwMode="auto">
          <a:xfrm>
            <a:off x="500063" y="1428750"/>
            <a:ext cx="82946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>
                <a:solidFill>
                  <a:srgbClr val="000066"/>
                </a:solidFill>
              </a:rPr>
              <a:t>- сообщение специальных знаний для успешного освоения обучаемыми практического раздела ППФП и применения приоб­ретенных умений, навыков и качеств в трудовой деятельности.</a:t>
            </a:r>
          </a:p>
        </p:txBody>
      </p:sp>
      <p:pic>
        <p:nvPicPr>
          <p:cNvPr id="27652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4900" y="2636838"/>
            <a:ext cx="4465638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500" y="642938"/>
            <a:ext cx="8072438" cy="575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185738" algn="just">
              <a:tabLst>
                <a:tab pos="365125" algn="l"/>
              </a:tabLst>
            </a:pPr>
            <a:r>
              <a:rPr lang="ru-RU" sz="2000">
                <a:solidFill>
                  <a:srgbClr val="000066"/>
                </a:solidFill>
                <a:cs typeface="Times New Roman" pitchFamily="18" charset="0"/>
              </a:rPr>
              <a:t>Наиболее информативными и значимыми для построения кон­кретных методик и технологий физкультурной оптимизации профессиональной деятельности являются следующие показатели :</a:t>
            </a:r>
          </a:p>
          <a:p>
            <a:pPr indent="185738" algn="just">
              <a:tabLst>
                <a:tab pos="365125" algn="l"/>
              </a:tabLst>
            </a:pPr>
            <a:endParaRPr lang="ru-RU" sz="2000">
              <a:solidFill>
                <a:srgbClr val="000066"/>
              </a:solidFill>
              <a:cs typeface="Times New Roman" pitchFamily="18" charset="0"/>
            </a:endParaRPr>
          </a:p>
          <a:p>
            <a:pPr indent="185738" algn="just" eaLnBrk="0" hangingPunct="0">
              <a:buFontTx/>
              <a:buChar char="•"/>
              <a:tabLst>
                <a:tab pos="365125" algn="l"/>
              </a:tabLst>
            </a:pPr>
            <a:r>
              <a:rPr lang="ru-RU" sz="1800">
                <a:solidFill>
                  <a:srgbClr val="000066"/>
                </a:solidFill>
                <a:cs typeface="Times New Roman" pitchFamily="18" charset="0"/>
              </a:rPr>
              <a:t>типичные трудовые действия, операции;</a:t>
            </a:r>
          </a:p>
          <a:p>
            <a:pPr indent="185738" algn="just" eaLnBrk="0" hangingPunct="0">
              <a:buFontTx/>
              <a:buChar char="•"/>
              <a:tabLst>
                <a:tab pos="365125" algn="l"/>
              </a:tabLst>
            </a:pPr>
            <a:r>
              <a:rPr lang="ru-RU" sz="1800">
                <a:solidFill>
                  <a:srgbClr val="000066"/>
                </a:solidFill>
                <a:cs typeface="Times New Roman" pitchFamily="18" charset="0"/>
              </a:rPr>
              <a:t>типичные ошибки;</a:t>
            </a:r>
          </a:p>
          <a:p>
            <a:pPr indent="185738" algn="just" eaLnBrk="0" hangingPunct="0">
              <a:buFontTx/>
              <a:buChar char="•"/>
              <a:tabLst>
                <a:tab pos="365125" algn="l"/>
              </a:tabLst>
            </a:pPr>
            <a:r>
              <a:rPr lang="ru-RU" sz="1800">
                <a:solidFill>
                  <a:srgbClr val="000066"/>
                </a:solidFill>
                <a:cs typeface="Times New Roman" pitchFamily="18" charset="0"/>
              </a:rPr>
              <a:t>основные и вспомогательные рабочие движения, рабочая поза;</a:t>
            </a:r>
          </a:p>
          <a:p>
            <a:pPr indent="185738" algn="just" eaLnBrk="0" hangingPunct="0">
              <a:buFontTx/>
              <a:buChar char="•"/>
              <a:tabLst>
                <a:tab pos="365125" algn="l"/>
              </a:tabLst>
            </a:pPr>
            <a:r>
              <a:rPr lang="ru-RU" sz="1800">
                <a:solidFill>
                  <a:srgbClr val="000066"/>
                </a:solidFill>
                <a:cs typeface="Times New Roman" pitchFamily="18" charset="0"/>
              </a:rPr>
              <a:t>двигательная активность, физическая нагрузка и ее направленность;</a:t>
            </a:r>
          </a:p>
          <a:p>
            <a:pPr indent="185738" algn="just" eaLnBrk="0" hangingPunct="0">
              <a:buFontTx/>
              <a:buChar char="•"/>
              <a:tabLst>
                <a:tab pos="365125" algn="l"/>
              </a:tabLst>
            </a:pPr>
            <a:r>
              <a:rPr lang="ru-RU" sz="1800">
                <a:solidFill>
                  <a:srgbClr val="000066"/>
                </a:solidFill>
                <a:cs typeface="Times New Roman" pitchFamily="18" charset="0"/>
              </a:rPr>
              <a:t>характер психической и психофизической нагрузки;</a:t>
            </a:r>
          </a:p>
          <a:p>
            <a:pPr indent="185738" algn="just">
              <a:buFont typeface="Arial" charset="0"/>
              <a:buChar char="•"/>
              <a:tabLst>
                <a:tab pos="365125" algn="l"/>
              </a:tabLst>
            </a:pPr>
            <a:r>
              <a:rPr lang="ru-RU" sz="1800">
                <a:solidFill>
                  <a:srgbClr val="000066"/>
                </a:solidFill>
                <a:cs typeface="Times New Roman" pitchFamily="18" charset="0"/>
              </a:rPr>
              <a:t> климатические, метеорологические и санитарно-гигиенические производственные условия;</a:t>
            </a:r>
          </a:p>
          <a:p>
            <a:pPr indent="185738" algn="just">
              <a:buFont typeface="Arial" charset="0"/>
              <a:buChar char="•"/>
              <a:tabLst>
                <a:tab pos="365125" algn="l"/>
              </a:tabLst>
            </a:pPr>
            <a:r>
              <a:rPr lang="ru-RU" sz="1800">
                <a:solidFill>
                  <a:srgbClr val="000066"/>
                </a:solidFill>
                <a:cs typeface="Times New Roman" pitchFamily="18" charset="0"/>
              </a:rPr>
              <a:t> профессиональные вредности и заболевания;</a:t>
            </a:r>
          </a:p>
          <a:p>
            <a:pPr indent="185738" algn="just">
              <a:buFont typeface="Arial" charset="0"/>
              <a:buChar char="•"/>
              <a:tabLst>
                <a:tab pos="365125" algn="l"/>
              </a:tabLst>
            </a:pPr>
            <a:r>
              <a:rPr lang="ru-RU" sz="1800">
                <a:solidFill>
                  <a:srgbClr val="000066"/>
                </a:solidFill>
                <a:cs typeface="Times New Roman" pitchFamily="18" charset="0"/>
              </a:rPr>
              <a:t> ключевые профессионально значимые физические качества, двигательные умения и навыки;</a:t>
            </a:r>
          </a:p>
          <a:p>
            <a:pPr indent="185738" algn="just">
              <a:buFont typeface="Arial" charset="0"/>
              <a:buChar char="•"/>
              <a:tabLst>
                <a:tab pos="365125" algn="l"/>
              </a:tabLst>
            </a:pPr>
            <a:r>
              <a:rPr lang="ru-RU" sz="1800">
                <a:solidFill>
                  <a:srgbClr val="000066"/>
                </a:solidFill>
                <a:cs typeface="Times New Roman" pitchFamily="18" charset="0"/>
              </a:rPr>
              <a:t> ключевые профессионально значимые психофизические</a:t>
            </a:r>
            <a:br>
              <a:rPr lang="ru-RU" sz="1800">
                <a:solidFill>
                  <a:srgbClr val="000066"/>
                </a:solidFill>
                <a:cs typeface="Times New Roman" pitchFamily="18" charset="0"/>
              </a:rPr>
            </a:br>
            <a:r>
              <a:rPr lang="ru-RU" sz="1800">
                <a:solidFill>
                  <a:srgbClr val="000066"/>
                </a:solidFill>
                <a:cs typeface="Times New Roman" pitchFamily="18" charset="0"/>
              </a:rPr>
              <a:t>функции;</a:t>
            </a:r>
          </a:p>
          <a:p>
            <a:pPr indent="185738" algn="just">
              <a:buFont typeface="Arial" charset="0"/>
              <a:buChar char="•"/>
              <a:tabLst>
                <a:tab pos="365125" algn="l"/>
              </a:tabLst>
            </a:pPr>
            <a:r>
              <a:rPr lang="ru-RU" sz="1800">
                <a:solidFill>
                  <a:srgbClr val="000066"/>
                </a:solidFill>
                <a:cs typeface="Times New Roman" pitchFamily="18" charset="0"/>
              </a:rPr>
              <a:t> ключевые профессионально значимые психические качества</a:t>
            </a:r>
            <a:br>
              <a:rPr lang="ru-RU" sz="1800">
                <a:solidFill>
                  <a:srgbClr val="000066"/>
                </a:solidFill>
                <a:cs typeface="Times New Roman" pitchFamily="18" charset="0"/>
              </a:rPr>
            </a:br>
            <a:r>
              <a:rPr lang="ru-RU" sz="1800">
                <a:solidFill>
                  <a:srgbClr val="000066"/>
                </a:solidFill>
                <a:cs typeface="Times New Roman" pitchFamily="18" charset="0"/>
              </a:rPr>
              <a:t>и способности, деловые и другие личностные свойства.</a:t>
            </a:r>
          </a:p>
          <a:p>
            <a:pPr indent="185738" algn="just" eaLnBrk="0" hangingPunct="0">
              <a:buFontTx/>
              <a:buChar char="•"/>
              <a:tabLst>
                <a:tab pos="365125" algn="l"/>
              </a:tabLst>
            </a:pPr>
            <a:endParaRPr lang="ru-RU" sz="1800">
              <a:cs typeface="Times New Roman" pitchFamily="18" charset="0"/>
            </a:endParaRPr>
          </a:p>
          <a:p>
            <a:pPr indent="185738" algn="just" eaLnBrk="0" hangingPunct="0">
              <a:tabLst>
                <a:tab pos="365125" algn="l"/>
              </a:tabLst>
            </a:pPr>
            <a:endParaRPr lang="ru-RU" sz="1800"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699" name="Rectangle 1"/>
          <p:cNvSpPr>
            <a:spLocks noChangeArrowheads="1"/>
          </p:cNvSpPr>
          <p:nvPr/>
        </p:nvSpPr>
        <p:spPr bwMode="auto">
          <a:xfrm>
            <a:off x="571500" y="3197225"/>
            <a:ext cx="80724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79388" algn="just" eaLnBrk="0" hangingPunct="0">
              <a:buFontTx/>
              <a:buChar char="•"/>
              <a:tabLst>
                <a:tab pos="365125" algn="l"/>
              </a:tabLst>
            </a:pPr>
            <a:endParaRPr lang="ru-RU" sz="1800">
              <a:cs typeface="Times New Roman" pitchFamily="18" charset="0"/>
            </a:endParaRPr>
          </a:p>
          <a:p>
            <a:pPr indent="179388" algn="just" eaLnBrk="0" hangingPunct="0">
              <a:tabLst>
                <a:tab pos="365125" algn="l"/>
              </a:tabLst>
            </a:pPr>
            <a:endParaRPr lang="ru-RU" sz="1800">
              <a:cs typeface="Times New Roman" pitchFamily="18" charset="0"/>
            </a:endParaRPr>
          </a:p>
        </p:txBody>
      </p:sp>
      <p:pic>
        <p:nvPicPr>
          <p:cNvPr id="29700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4229100"/>
            <a:ext cx="2293938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863600"/>
            <a:ext cx="4478338" cy="297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723" name="Rectangle 1"/>
          <p:cNvSpPr>
            <a:spLocks noChangeArrowheads="1"/>
          </p:cNvSpPr>
          <p:nvPr/>
        </p:nvSpPr>
        <p:spPr bwMode="auto">
          <a:xfrm>
            <a:off x="571500" y="3197225"/>
            <a:ext cx="80724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79388" algn="just" eaLnBrk="0" hangingPunct="0">
              <a:buFontTx/>
              <a:buChar char="•"/>
              <a:tabLst>
                <a:tab pos="365125" algn="l"/>
              </a:tabLst>
            </a:pPr>
            <a:endParaRPr lang="ru-RU" sz="1800">
              <a:cs typeface="Times New Roman" pitchFamily="18" charset="0"/>
            </a:endParaRPr>
          </a:p>
          <a:p>
            <a:pPr indent="179388" algn="just" eaLnBrk="0" hangingPunct="0">
              <a:tabLst>
                <a:tab pos="365125" algn="l"/>
              </a:tabLst>
            </a:pPr>
            <a:endParaRPr lang="ru-RU" sz="1800">
              <a:cs typeface="Times New Roman" pitchFamily="18" charset="0"/>
            </a:endParaRPr>
          </a:p>
        </p:txBody>
      </p:sp>
      <p:pic>
        <p:nvPicPr>
          <p:cNvPr id="30724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244475"/>
            <a:ext cx="4824413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3167063"/>
            <a:ext cx="4464050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1747" name="Rectangle 1"/>
          <p:cNvSpPr>
            <a:spLocks noChangeArrowheads="1"/>
          </p:cNvSpPr>
          <p:nvPr/>
        </p:nvSpPr>
        <p:spPr bwMode="auto">
          <a:xfrm>
            <a:off x="571500" y="3197225"/>
            <a:ext cx="80724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79388" algn="just" eaLnBrk="0" hangingPunct="0">
              <a:buFontTx/>
              <a:buChar char="•"/>
              <a:tabLst>
                <a:tab pos="365125" algn="l"/>
              </a:tabLst>
            </a:pPr>
            <a:endParaRPr lang="ru-RU" sz="1800">
              <a:cs typeface="Times New Roman" pitchFamily="18" charset="0"/>
            </a:endParaRPr>
          </a:p>
          <a:p>
            <a:pPr indent="179388" algn="just" eaLnBrk="0" hangingPunct="0">
              <a:tabLst>
                <a:tab pos="365125" algn="l"/>
              </a:tabLst>
            </a:pPr>
            <a:endParaRPr lang="ru-RU" sz="1800">
              <a:cs typeface="Times New Roman" pitchFamily="18" charset="0"/>
            </a:endParaRPr>
          </a:p>
        </p:txBody>
      </p:sp>
      <p:pic>
        <p:nvPicPr>
          <p:cNvPr id="31748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1825" y="3284538"/>
            <a:ext cx="3932238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2675" y="1192213"/>
            <a:ext cx="4441825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76375" y="836613"/>
            <a:ext cx="6840538" cy="5184775"/>
          </a:xfrm>
          <a:prstGeom prst="roundRect">
            <a:avLst/>
          </a:prstGeom>
          <a:solidFill>
            <a:srgbClr val="00B0F0">
              <a:alpha val="3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ПРОФЕССИОНАЛЬНО-ПРИКЛАДНАЯ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ФИЗИЧЕСКАЯ ПОДГОТОВКА</a:t>
            </a:r>
          </a:p>
          <a:p>
            <a:pPr algn="ctr">
              <a:defRPr/>
            </a:pPr>
            <a:r>
              <a:rPr lang="ru-RU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(ППФП) представляет собой специализированный вид физического воспитания, осуществляемый в соответствии с требованиями и особенностями данной профессии.</a:t>
            </a:r>
          </a:p>
          <a:p>
            <a:pPr algn="ctr">
              <a:defRPr/>
            </a:pPr>
            <a:endParaRPr lang="ru-RU" sz="2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/>
          <p:cNvPicPr>
            <a:picLocks noChangeAspect="1" noChangeArrowheads="1"/>
          </p:cNvPicPr>
          <p:nvPr/>
        </p:nvPicPr>
        <p:blipFill>
          <a:blip r:embed="rId3"/>
          <a:srcRect t="4813"/>
          <a:stretch>
            <a:fillRect/>
          </a:stretch>
        </p:blipFill>
        <p:spPr bwMode="auto">
          <a:xfrm>
            <a:off x="1071563" y="500063"/>
            <a:ext cx="7286625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404813"/>
            <a:ext cx="6030912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3644900"/>
            <a:ext cx="4440237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63" y="1274763"/>
            <a:ext cx="7286625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2867025"/>
            <a:ext cx="5184775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407988"/>
            <a:ext cx="3960813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716338"/>
            <a:ext cx="3960812" cy="281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6375" y="549275"/>
            <a:ext cx="4440238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738" y="3284538"/>
            <a:ext cx="4233862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692150"/>
            <a:ext cx="4440237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938" y="-100013"/>
            <a:ext cx="5086350" cy="340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3519488"/>
            <a:ext cx="4065587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813" y="1412875"/>
            <a:ext cx="6664325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rgbClr val="000066"/>
                </a:solidFill>
                <a:effectLst>
                  <a:glow>
                    <a:schemeClr val="accent1">
                      <a:alpha val="40000"/>
                    </a:schemeClr>
                  </a:glow>
                  <a:outerShdw sx="1000" sy="1000" algn="ctr" rotWithShape="0">
                    <a:srgbClr val="000000"/>
                  </a:outerShdw>
                  <a:reflection stA="45000" endPos="0" dist="50800" dir="5400000" sy="-100000" algn="bl" rotWithShape="0"/>
                </a:effectLst>
                <a:latin typeface="Times New Roman" charset="0"/>
              </a:rPr>
              <a:t>Основными средствами ППФП служат физические упражнения, соответствующие особенностям конкретной профессиональной деятельности. Целенаправленно используемые физические упражнения (как фактор адаптации к труду) имеют значительные преимущества в сравнении с трудовыми движениями.</a:t>
            </a:r>
            <a:endParaRPr lang="ru-RU" dirty="0">
              <a:solidFill>
                <a:srgbClr val="000066"/>
              </a:solidFill>
              <a:effectLst>
                <a:glow>
                  <a:schemeClr val="accent1">
                    <a:alpha val="40000"/>
                  </a:schemeClr>
                </a:glow>
                <a:outerShdw sx="1000" sy="1000" algn="ctr" rotWithShape="0">
                  <a:srgbClr val="000000"/>
                </a:outerShdw>
                <a:reflection stA="45000" endPos="0" dist="50800" dir="5400000" sy="-100000" algn="bl" rotWithShape="0"/>
              </a:effectLst>
              <a:latin typeface="Times New Roman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739775"/>
            <a:ext cx="6696075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981075"/>
            <a:ext cx="6696075" cy="472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449263"/>
            <a:ext cx="348615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1806575"/>
            <a:ext cx="2943225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813" y="3919538"/>
            <a:ext cx="3484562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990600"/>
            <a:ext cx="6696075" cy="470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Прямоугольник 4"/>
          <p:cNvSpPr>
            <a:spLocks noChangeArrowheads="1"/>
          </p:cNvSpPr>
          <p:nvPr/>
        </p:nvSpPr>
        <p:spPr bwMode="auto">
          <a:xfrm>
            <a:off x="214313" y="982663"/>
            <a:ext cx="8715375" cy="464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>
                <a:solidFill>
                  <a:srgbClr val="000066"/>
                </a:solidFill>
              </a:rPr>
              <a:t>Средства ППФП распределяются по группам по их направленности:</a:t>
            </a:r>
          </a:p>
          <a:p>
            <a:pPr algn="just"/>
            <a:endParaRPr lang="ru-RU" sz="2800" b="1">
              <a:solidFill>
                <a:srgbClr val="000066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800">
                <a:solidFill>
                  <a:srgbClr val="000066"/>
                </a:solidFill>
              </a:rPr>
              <a:t>развитие профессионально важных физических способностей;</a:t>
            </a:r>
          </a:p>
          <a:p>
            <a:pPr algn="just">
              <a:buFont typeface="Wingdings" pitchFamily="2" charset="2"/>
              <a:buChar char="q"/>
            </a:pPr>
            <a:r>
              <a:rPr lang="ru-RU" sz="2800">
                <a:solidFill>
                  <a:srgbClr val="000066"/>
                </a:solidFill>
              </a:rPr>
              <a:t>воспитание волевых и других психических качеств;</a:t>
            </a:r>
          </a:p>
          <a:p>
            <a:pPr algn="just">
              <a:buFont typeface="Wingdings" pitchFamily="2" charset="2"/>
              <a:buChar char="q"/>
            </a:pPr>
            <a:r>
              <a:rPr lang="ru-RU" sz="2800">
                <a:solidFill>
                  <a:srgbClr val="000066"/>
                </a:solidFill>
              </a:rPr>
              <a:t>формирование и совершенствование профессионально-прикладных умений и навыков;</a:t>
            </a:r>
          </a:p>
          <a:p>
            <a:pPr algn="just">
              <a:buFont typeface="Wingdings" pitchFamily="2" charset="2"/>
              <a:buChar char="q"/>
            </a:pPr>
            <a:r>
              <a:rPr lang="ru-RU" sz="2800">
                <a:solidFill>
                  <a:srgbClr val="000066"/>
                </a:solidFill>
              </a:rPr>
              <a:t> повышение устойчивости организма к неблагоприятным воздействиям внешней среды.</a:t>
            </a:r>
          </a:p>
          <a:p>
            <a:endParaRPr lang="ru-RU" sz="16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027113"/>
            <a:ext cx="814387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313" y="500063"/>
            <a:ext cx="8715375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rgbClr val="000066"/>
                </a:solidFill>
                <a:latin typeface="Times New Roman" charset="0"/>
              </a:rPr>
              <a:t>Формы занятий по ППФП. </a:t>
            </a:r>
            <a:r>
              <a:rPr lang="ru-RU" dirty="0">
                <a:solidFill>
                  <a:srgbClr val="000066"/>
                </a:solidFill>
                <a:latin typeface="Times New Roman" charset="0"/>
              </a:rPr>
              <a:t>В средних специальных и высших учеб­ных заведениях преимущественно используются следующие формы: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dirty="0">
                <a:solidFill>
                  <a:srgbClr val="000066"/>
                </a:solidFill>
                <a:latin typeface="Times New Roman" charset="0"/>
              </a:rPr>
              <a:t>академические учебные занятия (комплексные и специализированные). Комплексные учебные занятия могут включать: </a:t>
            </a:r>
          </a:p>
          <a:p>
            <a:pPr algn="just">
              <a:defRPr/>
            </a:pPr>
            <a:r>
              <a:rPr lang="ru-RU" dirty="0">
                <a:solidFill>
                  <a:srgbClr val="000066"/>
                </a:solidFill>
                <a:latin typeface="Times New Roman" charset="0"/>
              </a:rPr>
              <a:t>а) средства ОФП и профессионально-прикладной физической подготовки; </a:t>
            </a:r>
          </a:p>
          <a:p>
            <a:pPr marL="342900" indent="-342900" algn="just">
              <a:buFontTx/>
              <a:buAutoNum type="arabicPeriod"/>
              <a:defRPr/>
            </a:pPr>
            <a:endParaRPr lang="ru-RU" dirty="0">
              <a:solidFill>
                <a:srgbClr val="000066"/>
              </a:solidFill>
              <a:latin typeface="Times New Roman" charset="0"/>
            </a:endParaRPr>
          </a:p>
          <a:p>
            <a:pPr marL="342900" indent="-342900" algn="just">
              <a:buFontTx/>
              <a:buAutoNum type="arabicPeriod"/>
              <a:defRPr/>
            </a:pPr>
            <a:endParaRPr lang="ru-RU" sz="1800" dirty="0">
              <a:solidFill>
                <a:srgbClr val="000066"/>
              </a:solidFill>
              <a:latin typeface="Times New Roman" charset="0"/>
            </a:endParaRPr>
          </a:p>
          <a:p>
            <a:pPr algn="just">
              <a:defRPr/>
            </a:pPr>
            <a:endParaRPr lang="ru-RU" sz="1800" dirty="0">
              <a:solidFill>
                <a:srgbClr val="000066"/>
              </a:solidFill>
              <a:latin typeface="Times New Roman" charset="0"/>
            </a:endParaRPr>
          </a:p>
          <a:p>
            <a:pPr marL="342900" indent="-342900" algn="just">
              <a:buFontTx/>
              <a:buAutoNum type="arabicPeriod"/>
              <a:defRPr/>
            </a:pPr>
            <a:endParaRPr lang="ru-RU" sz="1800" dirty="0">
              <a:solidFill>
                <a:srgbClr val="000066"/>
              </a:solidFill>
              <a:latin typeface="Times New Roman" charset="0"/>
            </a:endParaRPr>
          </a:p>
          <a:p>
            <a:pPr algn="just">
              <a:defRPr/>
            </a:pPr>
            <a:endParaRPr lang="ru-RU" sz="1800" dirty="0">
              <a:solidFill>
                <a:srgbClr val="000066"/>
              </a:solidFill>
              <a:latin typeface="Times New Roman" charset="0"/>
            </a:endParaRPr>
          </a:p>
        </p:txBody>
      </p:sp>
      <p:pic>
        <p:nvPicPr>
          <p:cNvPr id="4608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1775" y="3603625"/>
            <a:ext cx="403225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Прямоугольник 4"/>
          <p:cNvSpPr>
            <a:spLocks noChangeArrowheads="1"/>
          </p:cNvSpPr>
          <p:nvPr/>
        </p:nvSpPr>
        <p:spPr bwMode="auto">
          <a:xfrm>
            <a:off x="214313" y="500063"/>
            <a:ext cx="8029575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solidFill>
                  <a:srgbClr val="000066"/>
                </a:solidFill>
              </a:rPr>
              <a:t>б) только средства ППФП из различных ее разделов</a:t>
            </a:r>
            <a:r>
              <a:rPr lang="ru-RU" sz="1800">
                <a:solidFill>
                  <a:srgbClr val="000066"/>
                </a:solidFill>
              </a:rPr>
              <a:t>. </a:t>
            </a:r>
          </a:p>
          <a:p>
            <a:pPr algn="just"/>
            <a:endParaRPr lang="ru-RU" sz="1800">
              <a:solidFill>
                <a:srgbClr val="000066"/>
              </a:solidFill>
            </a:endParaRPr>
          </a:p>
          <a:p>
            <a:endParaRPr lang="ru-RU" sz="1600"/>
          </a:p>
        </p:txBody>
      </p:sp>
      <p:pic>
        <p:nvPicPr>
          <p:cNvPr id="47107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7550" y="1628775"/>
            <a:ext cx="5248275" cy="419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Прямоугольник 4"/>
          <p:cNvSpPr>
            <a:spLocks noChangeArrowheads="1"/>
          </p:cNvSpPr>
          <p:nvPr/>
        </p:nvSpPr>
        <p:spPr bwMode="auto">
          <a:xfrm>
            <a:off x="214313" y="500063"/>
            <a:ext cx="8715375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>
                <a:solidFill>
                  <a:srgbClr val="000066"/>
                </a:solidFill>
              </a:rPr>
              <a:t>Специализированные занятия имеют более узкую, избирательную направленность (обучение прикладным действиям, совершенствование отдельных качеств). Относительная однонаправленность таких занятий позволяет обеспечить значительные воздействия на отдельные функциональные системы с тем, чтобы получить наибольший эффект в их развитии;</a:t>
            </a:r>
          </a:p>
          <a:p>
            <a:pPr algn="just"/>
            <a:endParaRPr lang="ru-RU" sz="1800">
              <a:solidFill>
                <a:srgbClr val="000066"/>
              </a:solidFill>
            </a:endParaRPr>
          </a:p>
          <a:p>
            <a:endParaRPr lang="ru-RU" sz="1600"/>
          </a:p>
        </p:txBody>
      </p:sp>
      <p:pic>
        <p:nvPicPr>
          <p:cNvPr id="48131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2708275"/>
            <a:ext cx="583565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Прямоугольник 4"/>
          <p:cNvSpPr>
            <a:spLocks noChangeArrowheads="1"/>
          </p:cNvSpPr>
          <p:nvPr/>
        </p:nvSpPr>
        <p:spPr bwMode="auto">
          <a:xfrm>
            <a:off x="214313" y="500063"/>
            <a:ext cx="87153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solidFill>
                  <a:srgbClr val="000066"/>
                </a:solidFill>
              </a:rPr>
              <a:t>2. занятия в период учебной практики (студентов, учащихся колледжей профессионального образования);</a:t>
            </a:r>
          </a:p>
          <a:p>
            <a:pPr algn="just"/>
            <a:endParaRPr lang="ru-RU" sz="1800">
              <a:solidFill>
                <a:srgbClr val="000066"/>
              </a:solidFill>
            </a:endParaRPr>
          </a:p>
        </p:txBody>
      </p:sp>
      <p:pic>
        <p:nvPicPr>
          <p:cNvPr id="49155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9538" y="1773238"/>
            <a:ext cx="3844925" cy="47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Прямоугольник 4"/>
          <p:cNvSpPr>
            <a:spLocks noChangeArrowheads="1"/>
          </p:cNvSpPr>
          <p:nvPr/>
        </p:nvSpPr>
        <p:spPr bwMode="auto">
          <a:xfrm>
            <a:off x="214313" y="192088"/>
            <a:ext cx="87153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200">
                <a:solidFill>
                  <a:srgbClr val="000066"/>
                </a:solidFill>
              </a:rPr>
              <a:t>3. спортивно-прикладные соревнования. Высокая действенность спортивно-прикладных соревнований (и особенно по многоборьям) связана с их максимальными психофизическими нагрузками, возможностью совершенствования прикладных умений и навыков и проверки их в экстремальных ситуациях, приближенных к типичным условиям профессиональной деятельности. Предмет соревнова­ний в ряде случаев могут составлять действия, характерные для того или иного труда (например, соревнования по видам пожарно-прикладного спорта у пожарных), но чаще действия, требуемые особыми внешними условиями профессиональной деятельности;</a:t>
            </a:r>
          </a:p>
          <a:p>
            <a:pPr algn="just"/>
            <a:endParaRPr lang="ru-RU" sz="1800">
              <a:solidFill>
                <a:srgbClr val="000066"/>
              </a:solidFill>
            </a:endParaRPr>
          </a:p>
          <a:p>
            <a:endParaRPr lang="ru-RU" sz="1600"/>
          </a:p>
        </p:txBody>
      </p:sp>
      <p:pic>
        <p:nvPicPr>
          <p:cNvPr id="50179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0000" y="3644900"/>
            <a:ext cx="4392613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Прямоугольник 4"/>
          <p:cNvSpPr>
            <a:spLocks noChangeArrowheads="1"/>
          </p:cNvSpPr>
          <p:nvPr/>
        </p:nvSpPr>
        <p:spPr bwMode="auto">
          <a:xfrm>
            <a:off x="214313" y="500063"/>
            <a:ext cx="8389937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1800">
              <a:solidFill>
                <a:srgbClr val="000066"/>
              </a:solidFill>
            </a:endParaRPr>
          </a:p>
          <a:p>
            <a:pPr algn="just"/>
            <a:r>
              <a:rPr lang="ru-RU">
                <a:solidFill>
                  <a:srgbClr val="000066"/>
                </a:solidFill>
              </a:rPr>
              <a:t>4. самостоятельные тренировочные занятия по заданию преподавателя</a:t>
            </a:r>
            <a:r>
              <a:rPr lang="ru-RU" sz="1800">
                <a:solidFill>
                  <a:srgbClr val="000066"/>
                </a:solidFill>
              </a:rPr>
              <a:t>.</a:t>
            </a:r>
          </a:p>
          <a:p>
            <a:pPr algn="just"/>
            <a:endParaRPr lang="ru-RU" sz="1800">
              <a:solidFill>
                <a:srgbClr val="000066"/>
              </a:solidFill>
            </a:endParaRPr>
          </a:p>
          <a:p>
            <a:pPr algn="just"/>
            <a:endParaRPr lang="ru-RU" sz="1800">
              <a:solidFill>
                <a:srgbClr val="000066"/>
              </a:solidFill>
            </a:endParaRPr>
          </a:p>
          <a:p>
            <a:endParaRPr lang="ru-RU" sz="1600"/>
          </a:p>
        </p:txBody>
      </p:sp>
      <p:pic>
        <p:nvPicPr>
          <p:cNvPr id="5120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2205038"/>
            <a:ext cx="5245100" cy="347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Прямоугольник 4"/>
          <p:cNvSpPr>
            <a:spLocks noChangeArrowheads="1"/>
          </p:cNvSpPr>
          <p:nvPr/>
        </p:nvSpPr>
        <p:spPr bwMode="auto">
          <a:xfrm>
            <a:off x="420688" y="457200"/>
            <a:ext cx="8358187" cy="249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>
                <a:solidFill>
                  <a:srgbClr val="000066"/>
                </a:solidFill>
              </a:rPr>
              <a:t>Дополнительно применяются:</a:t>
            </a:r>
          </a:p>
          <a:p>
            <a:pPr algn="just"/>
            <a:endParaRPr lang="ru-RU" sz="2800" b="1">
              <a:solidFill>
                <a:srgbClr val="000066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800">
                <a:solidFill>
                  <a:srgbClr val="000066"/>
                </a:solidFill>
              </a:rPr>
              <a:t> специализированная утренняя зарядка (с включением отдельных прикладных упражнений);</a:t>
            </a:r>
          </a:p>
          <a:p>
            <a:pPr algn="just"/>
            <a:endParaRPr lang="ru-RU" sz="2800">
              <a:solidFill>
                <a:srgbClr val="000066"/>
              </a:solidFill>
            </a:endParaRPr>
          </a:p>
          <a:p>
            <a:endParaRPr lang="ru-RU" sz="1600"/>
          </a:p>
        </p:txBody>
      </p:sp>
      <p:pic>
        <p:nvPicPr>
          <p:cNvPr id="52227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2420938"/>
            <a:ext cx="4464050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3284538"/>
            <a:ext cx="4465638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3738563"/>
            <a:ext cx="3486150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188913"/>
            <a:ext cx="3398837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3141663"/>
            <a:ext cx="3363913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Прямоугольник 4"/>
          <p:cNvSpPr>
            <a:spLocks noChangeArrowheads="1"/>
          </p:cNvSpPr>
          <p:nvPr/>
        </p:nvSpPr>
        <p:spPr bwMode="auto">
          <a:xfrm>
            <a:off x="323850" y="260350"/>
            <a:ext cx="8496300" cy="249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800" b="1">
              <a:solidFill>
                <a:srgbClr val="000066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800">
                <a:solidFill>
                  <a:srgbClr val="000066"/>
                </a:solidFill>
              </a:rPr>
              <a:t>туристские походы по установленным маршрутам с выполнением учебных заданий;</a:t>
            </a:r>
          </a:p>
          <a:p>
            <a:pPr algn="just"/>
            <a:endParaRPr lang="ru-RU" sz="2800">
              <a:solidFill>
                <a:srgbClr val="000066"/>
              </a:solidFill>
            </a:endParaRPr>
          </a:p>
          <a:p>
            <a:pPr algn="just"/>
            <a:endParaRPr lang="ru-RU" sz="2800">
              <a:solidFill>
                <a:srgbClr val="000066"/>
              </a:solidFill>
            </a:endParaRPr>
          </a:p>
          <a:p>
            <a:endParaRPr lang="ru-RU" sz="1600"/>
          </a:p>
        </p:txBody>
      </p:sp>
      <p:pic>
        <p:nvPicPr>
          <p:cNvPr id="53251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900" y="1700213"/>
            <a:ext cx="3937000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3588" y="3716338"/>
            <a:ext cx="3859212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Прямоугольник 4"/>
          <p:cNvSpPr>
            <a:spLocks noChangeArrowheads="1"/>
          </p:cNvSpPr>
          <p:nvPr/>
        </p:nvSpPr>
        <p:spPr bwMode="auto">
          <a:xfrm>
            <a:off x="420688" y="404813"/>
            <a:ext cx="8358187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800" b="1">
              <a:solidFill>
                <a:srgbClr val="000066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800">
                <a:solidFill>
                  <a:srgbClr val="000066"/>
                </a:solidFill>
              </a:rPr>
              <a:t>лыжные переходы;</a:t>
            </a:r>
          </a:p>
          <a:p>
            <a:pPr algn="just"/>
            <a:endParaRPr lang="ru-RU" sz="2800">
              <a:solidFill>
                <a:srgbClr val="000066"/>
              </a:solidFill>
            </a:endParaRPr>
          </a:p>
          <a:p>
            <a:pPr algn="just">
              <a:buFont typeface="Wingdings" pitchFamily="2" charset="2"/>
              <a:buChar char="v"/>
            </a:pPr>
            <a:endParaRPr lang="ru-RU" sz="1600"/>
          </a:p>
        </p:txBody>
      </p:sp>
      <p:pic>
        <p:nvPicPr>
          <p:cNvPr id="54275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050" y="3068638"/>
            <a:ext cx="4325938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3225" y="1125538"/>
            <a:ext cx="432911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Прямоугольник 4"/>
          <p:cNvSpPr>
            <a:spLocks noChangeArrowheads="1"/>
          </p:cNvSpPr>
          <p:nvPr/>
        </p:nvSpPr>
        <p:spPr bwMode="auto">
          <a:xfrm>
            <a:off x="450850" y="260350"/>
            <a:ext cx="8358188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800" b="1">
              <a:solidFill>
                <a:srgbClr val="000066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800">
                <a:solidFill>
                  <a:srgbClr val="000066"/>
                </a:solidFill>
              </a:rPr>
              <a:t>массовые заплывы, дальние лодочные (шлюпочные) походы и др.</a:t>
            </a:r>
          </a:p>
          <a:p>
            <a:pPr algn="just"/>
            <a:endParaRPr lang="ru-RU" sz="2800">
              <a:solidFill>
                <a:srgbClr val="000066"/>
              </a:solidFill>
            </a:endParaRPr>
          </a:p>
          <a:p>
            <a:endParaRPr lang="ru-RU" sz="1600"/>
          </a:p>
        </p:txBody>
      </p:sp>
      <p:pic>
        <p:nvPicPr>
          <p:cNvPr id="55299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3429000"/>
            <a:ext cx="3749675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1844675"/>
            <a:ext cx="3749675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331913" y="982663"/>
            <a:ext cx="6480175" cy="424815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0066"/>
                </a:solidFill>
              </a:rPr>
              <a:t>Планирование ППФП. </a:t>
            </a:r>
            <a:r>
              <a:rPr lang="ru-RU" sz="1600" dirty="0">
                <a:solidFill>
                  <a:srgbClr val="000066"/>
                </a:solidFill>
              </a:rPr>
              <a:t>В средних специальных и высших учебных заведениях планирование ППФП должно проводиться с учетом решения ее задач не к окончанию срока обучения, а к началу производственной практики учащихся. К этому времени надо обеспечить необходимую профессионально-прикладную физическую подготовленность; двигательный режим учащихся по </a:t>
            </a:r>
            <a:r>
              <a:rPr lang="ru-RU" sz="1600" dirty="0" err="1">
                <a:solidFill>
                  <a:srgbClr val="000066"/>
                </a:solidFill>
              </a:rPr>
              <a:t>энергозатратам</a:t>
            </a:r>
            <a:r>
              <a:rPr lang="ru-RU" sz="1600" dirty="0">
                <a:solidFill>
                  <a:srgbClr val="000066"/>
                </a:solidFill>
              </a:rPr>
              <a:t> и другим показателям должен соответствовать производственному</a:t>
            </a:r>
            <a:r>
              <a:rPr lang="ru-RU" dirty="0">
                <a:solidFill>
                  <a:srgbClr val="000066"/>
                </a:solidFill>
              </a:rPr>
              <a:t>.</a:t>
            </a: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116013" y="960438"/>
            <a:ext cx="6480175" cy="424815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800" dirty="0">
                <a:solidFill>
                  <a:srgbClr val="000066"/>
                </a:solidFill>
              </a:rPr>
              <a:t>При несоблюдении данного требования у учащихся во время практики отмечаются значительное утомление и снижение работоспособности, неблагоприятно отражающееся на освоении профессии. Кроме того, прохождение курса </a:t>
            </a:r>
            <a:r>
              <a:rPr lang="ru-RU" sz="1800" b="1" dirty="0">
                <a:solidFill>
                  <a:srgbClr val="000066"/>
                </a:solidFill>
              </a:rPr>
              <a:t>ППФП </a:t>
            </a:r>
            <a:r>
              <a:rPr lang="ru-RU" sz="1800" dirty="0">
                <a:solidFill>
                  <a:srgbClr val="000066"/>
                </a:solidFill>
              </a:rPr>
              <a:t>повышает безопасность труда, связанного с различными экстремальными условиями.</a:t>
            </a:r>
          </a:p>
          <a:p>
            <a:pPr algn="just">
              <a:defRPr/>
            </a:pPr>
            <a:endParaRPr lang="ru-RU" sz="1800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6800" y="188913"/>
            <a:ext cx="5545138" cy="641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Прямоугольник 4"/>
          <p:cNvSpPr>
            <a:spLocks noChangeArrowheads="1"/>
          </p:cNvSpPr>
          <p:nvPr/>
        </p:nvSpPr>
        <p:spPr bwMode="auto">
          <a:xfrm>
            <a:off x="428625" y="982663"/>
            <a:ext cx="8358188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>
                <a:solidFill>
                  <a:srgbClr val="000066"/>
                </a:solidFill>
              </a:rPr>
              <a:t>Занятия по </a:t>
            </a:r>
            <a:r>
              <a:rPr lang="ru-RU" sz="2800" b="1">
                <a:solidFill>
                  <a:srgbClr val="000066"/>
                </a:solidFill>
              </a:rPr>
              <a:t>ППФП </a:t>
            </a:r>
            <a:r>
              <a:rPr lang="ru-RU" sz="2800">
                <a:solidFill>
                  <a:srgbClr val="000066"/>
                </a:solidFill>
              </a:rPr>
              <a:t>с лицами зрелого возраста (старше 40 лет) должны носить характер кондиционной тренировки. При определении их содержания необходимо учитывать возрастные измене­ния организма, включая гетерохронное возрастное снижение физических качеств</a:t>
            </a:r>
            <a:endParaRPr lang="ru-RU" sz="160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765175"/>
            <a:ext cx="524827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6375" y="3357563"/>
            <a:ext cx="4765675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6475" y="2060575"/>
            <a:ext cx="761047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кругленный прямоугольник 1"/>
          <p:cNvSpPr/>
          <p:nvPr/>
        </p:nvSpPr>
        <p:spPr>
          <a:xfrm>
            <a:off x="1498600" y="620713"/>
            <a:ext cx="6073775" cy="79216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endParaRPr lang="ru-RU" b="1" dirty="0">
              <a:solidFill>
                <a:srgbClr val="000066"/>
              </a:solidFill>
            </a:endParaRPr>
          </a:p>
          <a:p>
            <a:pPr algn="just">
              <a:defRPr/>
            </a:pPr>
            <a:endParaRPr lang="ru-RU" b="1" dirty="0">
              <a:solidFill>
                <a:srgbClr val="000066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rgbClr val="000066"/>
                </a:solidFill>
              </a:rPr>
              <a:t>Педагогический </a:t>
            </a:r>
            <a:r>
              <a:rPr lang="ru-RU" b="1" dirty="0">
                <a:solidFill>
                  <a:srgbClr val="000066"/>
                </a:solidFill>
              </a:rPr>
              <a:t>контроль в ППФП. </a:t>
            </a:r>
          </a:p>
          <a:p>
            <a:pPr algn="just">
              <a:defRPr/>
            </a:pPr>
            <a:endParaRPr lang="ru-RU" b="1" dirty="0">
              <a:solidFill>
                <a:srgbClr val="000066"/>
              </a:solidFill>
            </a:endParaRPr>
          </a:p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Прямоугольник 1"/>
          <p:cNvSpPr>
            <a:spLocks noChangeArrowheads="1"/>
          </p:cNvSpPr>
          <p:nvPr/>
        </p:nvSpPr>
        <p:spPr bwMode="auto">
          <a:xfrm>
            <a:off x="1187450" y="620713"/>
            <a:ext cx="72723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solidFill>
                  <a:srgbClr val="000066"/>
                </a:solidFill>
              </a:rPr>
              <a:t> </a:t>
            </a:r>
            <a:endParaRPr lang="ru-RU">
              <a:solidFill>
                <a:srgbClr val="000066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63713" y="981075"/>
            <a:ext cx="5761037" cy="4824413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66"/>
                </a:solidFill>
              </a:rPr>
              <a:t>Проверка и оценка специальной физической подготовленности — обязательные условия осуществления прикладной подготовки. На ее первоначальном этапе выделяется исходный уровень развития профессионально важных качеств и навыков у обучаемых.</a:t>
            </a: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58888" y="765175"/>
            <a:ext cx="6626225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charset="0"/>
              </a:rPr>
              <a:t>Термин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charset="0"/>
              </a:rPr>
              <a:t>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charset="0"/>
              </a:rPr>
              <a:t>«ПРИКЛАДНОСТЬ» подчеркивает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charset="0"/>
              </a:rPr>
              <a:t>сугубо утилитарную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latin typeface="Times New Roman" charset="0"/>
              </a:rPr>
              <a:t>профилированность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charset="0"/>
              </a:rPr>
              <a:t>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charset="0"/>
              </a:rPr>
              <a:t>части физической культуры применительно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charset="0"/>
              </a:rPr>
              <a:t>к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charset="0"/>
              </a:rPr>
              <a:t>основной в жизни индивида и общества деятельности — к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charset="0"/>
              </a:rPr>
              <a:t>профессиональному труду</a:t>
            </a:r>
          </a:p>
          <a:p>
            <a:pPr algn="just">
              <a:defRPr/>
            </a:pP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785813" y="3357563"/>
            <a:ext cx="7843837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>
              <a:spcBef>
                <a:spcPct val="20000"/>
              </a:spcBef>
              <a:defRPr/>
            </a:pPr>
            <a:endParaRPr lang="en-US" b="1" kern="0" dirty="0">
              <a:latin typeface="+mn-lt"/>
            </a:endParaRPr>
          </a:p>
        </p:txBody>
      </p:sp>
      <p:pic>
        <p:nvPicPr>
          <p:cNvPr id="1741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3500438"/>
            <a:ext cx="1871662" cy="281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Прямоугольник 1"/>
          <p:cNvSpPr>
            <a:spLocks noChangeArrowheads="1"/>
          </p:cNvSpPr>
          <p:nvPr/>
        </p:nvSpPr>
        <p:spPr bwMode="auto">
          <a:xfrm>
            <a:off x="1187450" y="620713"/>
            <a:ext cx="72723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solidFill>
                  <a:srgbClr val="000066"/>
                </a:solidFill>
              </a:rPr>
              <a:t> </a:t>
            </a:r>
            <a:endParaRPr lang="ru-RU">
              <a:solidFill>
                <a:srgbClr val="000066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812925" y="908050"/>
            <a:ext cx="5761038" cy="4824413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800" dirty="0">
                <a:solidFill>
                  <a:srgbClr val="000066"/>
                </a:solidFill>
              </a:rPr>
              <a:t>С учетом выявленных данных раз­рабатывают документы планирования, комплектуют подгруппы, устанавливают индивидуальные задания лицам, имеющим низкие показатели.</a:t>
            </a:r>
          </a:p>
          <a:p>
            <a:pPr algn="just">
              <a:defRPr/>
            </a:pPr>
            <a:r>
              <a:rPr lang="ru-RU" sz="2800" b="1" dirty="0">
                <a:solidFill>
                  <a:srgbClr val="000066"/>
                </a:solidFill>
              </a:rPr>
              <a:t> </a:t>
            </a:r>
            <a:endParaRPr lang="ru-RU" sz="2800" dirty="0">
              <a:solidFill>
                <a:srgbClr val="000066"/>
              </a:solidFill>
            </a:endParaRPr>
          </a:p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27088" y="404813"/>
            <a:ext cx="7843837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>
              <a:spcBef>
                <a:spcPct val="20000"/>
              </a:spcBef>
              <a:defRPr/>
            </a:pPr>
            <a:r>
              <a:rPr lang="ru-RU" sz="2800" b="1" kern="0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Цель</a:t>
            </a:r>
            <a:r>
              <a:rPr lang="ru-RU" sz="2800" kern="0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– формирование физической культуры, как неотъемлемой части профессионально-личностного развития специалиста с учетом требований профессиональной и общественной деятельности 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2800" b="1" kern="0" dirty="0">
                <a:latin typeface="+mn-lt"/>
              </a:rPr>
              <a:t> </a:t>
            </a:r>
          </a:p>
          <a:p>
            <a:pPr algn="just">
              <a:spcBef>
                <a:spcPct val="20000"/>
              </a:spcBef>
              <a:defRPr/>
            </a:pPr>
            <a:endParaRPr lang="en-US" b="1" kern="0" dirty="0">
              <a:latin typeface="+mn-lt"/>
            </a:endParaRPr>
          </a:p>
        </p:txBody>
      </p:sp>
      <p:pic>
        <p:nvPicPr>
          <p:cNvPr id="1843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2375" y="3284538"/>
            <a:ext cx="4637088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6"/>
          <p:cNvSpPr>
            <a:spLocks noChangeArrowheads="1"/>
          </p:cNvSpPr>
          <p:nvPr/>
        </p:nvSpPr>
        <p:spPr bwMode="auto">
          <a:xfrm>
            <a:off x="714375" y="1196975"/>
            <a:ext cx="7929563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>
                <a:solidFill>
                  <a:srgbClr val="000066"/>
                </a:solidFill>
              </a:rPr>
              <a:t>Основное назначение  </a:t>
            </a:r>
            <a:r>
              <a:rPr lang="ru-RU" sz="2800">
                <a:solidFill>
                  <a:srgbClr val="000066"/>
                </a:solidFill>
              </a:rPr>
              <a:t>— направленное развитие и поддержание на оптимальном уровне тех психических и физических качеств человека, к которым предъявляют повышенные требования конкретная профессиональная деятельность, а также выработка функциональной устойчивости организма к условиям этой деятельности и формирование прикладных двигательных умений и навыков, преимущественно необходимых в связи с особыми внешними условиями труда.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3" descr="ФОТ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692150"/>
            <a:ext cx="6980238" cy="4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6575" y="2924175"/>
            <a:ext cx="5346700" cy="356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476250"/>
            <a:ext cx="5113337" cy="340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oud_skipper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Impact"/>
        <a:ea typeface=""/>
        <a:cs typeface=""/>
      </a:majorFont>
      <a:minorFont>
        <a:latin typeface="Eurostil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cloud_skipper</Template>
  <TotalTime>352</TotalTime>
  <Words>745</Words>
  <Application>Microsoft Office PowerPoint</Application>
  <PresentationFormat>Экран (4:3)</PresentationFormat>
  <Paragraphs>73</Paragraphs>
  <Slides>50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50</vt:i4>
      </vt:variant>
    </vt:vector>
  </HeadingPairs>
  <TitlesOfParts>
    <vt:vector size="58" baseType="lpstr">
      <vt:lpstr>Times New Roman</vt:lpstr>
      <vt:lpstr>Arial</vt:lpstr>
      <vt:lpstr>Impact</vt:lpstr>
      <vt:lpstr>Eurostile</vt:lpstr>
      <vt:lpstr>Calibri</vt:lpstr>
      <vt:lpstr>Wingdings</vt:lpstr>
      <vt:lpstr>cloud_skipper</vt:lpstr>
      <vt:lpstr>cloud_skipper</vt:lpstr>
      <vt:lpstr>ПРОФЕССИОНАЛЬНО-ПРИКЛАДНАЯ ПОДГОТОВКА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 Skipper</dc:title>
  <dc:creator>Лена</dc:creator>
  <cp:lastModifiedBy>User</cp:lastModifiedBy>
  <cp:revision>30</cp:revision>
  <dcterms:created xsi:type="dcterms:W3CDTF">2016-04-05T18:34:32Z</dcterms:created>
  <dcterms:modified xsi:type="dcterms:W3CDTF">2016-06-02T05:18:39Z</dcterms:modified>
</cp:coreProperties>
</file>